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3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9" d="100"/>
          <a:sy n="69" d="100"/>
        </p:scale>
        <p:origin x="1128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4:05:20.0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1,'7'0,"7"0,9 0,6 0,4 6,3 2,9 0,-5 4,-2 1,-1-2,-1-3,-1-2,1-4,-6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5:02:23.37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694 923,'-7'0,"-1"0,1 0,0 0,0-1,0 0,0-1,0 1,0-1,0-1,1 1,-1-1,1 0,-1-1,1 1,0-1,1-1,-1 1,1-1,-1 0,2 0,-1 0,0-1,1 0,-3-5,-6-4,-1 0,-1 0,-1 1,0 1,0 1,-11-6,10 7,0-1,1-1,1 0,0-1,0 0,-8-13,13 12,-1 0,0 1,-1 0,0 0,-1 1,-1 1,0 0,-1 1,0 1,0 0,-5-1,10 6,0-2,0 1,0-1,1-1,0 1,1-2,0 1,0-1,0 0,1-1,1 0,0 0,0 0,-2-8,5 11,0 1,0-1,1 0,0 0,0-1,1 1,0 0,1 0,-1-1,1 1,0-1,1 1,0 0,0 0,1-1,0 1,0 0,0 0,1 1,0-1,1 0,-1 1,1 0,1-1,8-10,1 0,1 0,1 2,0 0,0 1,2 0,0 2,0 0,1 1,0 1,13-5,-7 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5:02:26.3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0 952,'9'0,"0"-1,0-1,0 0,0 0,-1-1,1 0,29-7,101-18,-35 5,1 4,0 6,50 1,734 14,-854-4,-1-1,1-2,12-4,-9 1,-1 3,29-2,29 3,64-14,-19 5,0 6,101 10,-52 0,344-4,-509 4,-1 0,1 1,-1 1,0 2,0 0,0 1,-1 2,12 6,49 19,0 6,-69-32,1-1,0 0,0-2,0 1,1-2,16 4,-2-5</inkml:trace>
  <inkml:trace contextRef="#ctx0" brushRef="#br0" timeOffset="1084.623">4080 952,'1'-14,"-1"0,-1 0,-1 0,0 0,0 0,-1 0,-1 0,-1 0,0 1,0 0,-5-8,-17-31,-3-9,-39-58,62 111,0 1,-1-1,0 1,0 0,0 1,-1 0,0 0,0 1,0 0,-1 1,-4-2,4 2,0-1,0 0,0 0,0-1,1 0,0-1,0 0,1-1,0 1,0-2,0 0,-27-49,30 47,-1 0,0 0,-1 0,-1 1,0 0,0 0,-1 1,0 0,0 0,-1 1,-1 0,-41-25,2-3,-43-38,76 59,-2 1,0 1,-18-9,16 11</inkml:trace>
  <inkml:trace contextRef="#ctx0" brushRef="#br0" timeOffset="3299.832">4157 913,'-1'9,"-1"1,0-1,0 0,-1-1,0 1,-1 0,0-1,0 0,-1 0,0 0,0 0,-1-1,0 0,-4 3,0 2,1 0,0 0,1 1,1 0,-3 6,-5 20,-2-1,-2-1,-1-1,-2-1,-19 22,32-44,1 0,0 0,1 1,-2 5,4-7,-1 1,-1-1,0-1,-1 1,-3 2,-1 2,0 1,1 0,-5 10,-16 26,15-31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4:05:22.04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1,'6'0,"9"0,7 0,7 0,5 0,2 0,2 0,1 0,-1 0,0 0,0 0,-7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4:05:43.9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4:06:10.0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 1,'0'6,"0"9,0 8,0 5,0 6,0 2,0 8,0 3,0-1,0-1,0-3,0-2,0-1,0-1,0 5,0 2,0-1,0-8</inkml:trace>
  <inkml:trace contextRef="#ctx0" brushRef="#br0" timeOffset="2504.343">2 296,'0'-5,"-1"1,1-1,0 1,0-1,1 1,-1-1,1 1,0 0,0-1,1 1,-1 0,1 0,0-1,0 1,0 1,1-1,-1 0,1 1,0-1,0 1,0 0,1 0,-1 0,1 0,-1 1,1-1,0 1,0 0,0 0,0 0,4 0,12-6,0 1,1 1,-1 1,1 0,0 2,19-1,2 2,1 2,38 5,-75-4,0 0,0 1,0-1,-1 1,1 0,-1 1,1-1,-1 1,0 0,0 0,0 1,0 0,-1 0,1 0,-1 0,0 0,-1 1,1 0,-1 0,0 0,2 4,7 15,-2 0,0 0,-2 1,3 13,-1-3,-3-8,-2-1,-1 1,-1 1,0 17,-2-10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4:06:16.72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455 1,'-4'0,"-25"-1,0 2,-21 4,38-3,0 1,0 1,0-1,1 2,-1 0,1 0,0 1,1 0,-47 26,36-22,0 2,1 0,-17 15,31-22,-1 1,1 0,1 0,-1 1,1 0,0 0,1 0,0 0,0 1,0 0,1 0,-2 8,-2 19,1 1,3 0,0 0,3 0,1 0,4 29,1 49,-6-78,1 0,2 0,7 34,-7-59,0 1,1 0,0-1,1 0,0 0,1 0,0 0,0-1,1 0,1-1,-1 1,2-2,4 5,18 16,-20-18,0 0,1-1,1 0,0 0,0-2,1 1,0-2,0 0,2 0,23 8,-1-3,2-1,-1-1,2-3,-1-1,1-2,15-1,-34-3,0 0,0-2,-1 0,1-2,-1 0,0-2,0 0,0-1,-1-1,0-1,-1-1,0 0,0-2,15-12,-8 4,0 0,-2-2,-1 0,0-2,-2 0,-1-2,2-3,-7 6,-1-1,-1 0,-1-1,-1-1,-1 1,-1-2,-1 1,-2-1,-1 0,-1-1,-1 1,-1-1,-2-10,0-12,1 14,-2 1,-4-24,3 48,0 1,0 0,-1 0,0 0,-1 0,0 0,-1 1,0-1,0 1,-1 0,0 0,-2-1,-1 1,0 0,0 0,-1 1,0 0,0 0,-1 1,1 1,-2 0,1 0,-1 1,0 1,0 0,0 0,0 1,-1 1,1 0,-1 1,0 0,-7 1,-211 1,87 3,137-5,0 1,0 1,0-1,0 1,1 0,-1 1,0 0,0 0,-3 2,7-2,0 0,0 0,0 0,1 0,0 0,-1 0,1 1,0-1,0 1,0 0,0 0,0-1,1 1,-1 0,1 1,0-1,0 0,0 0,1 0,-1 1,0 2,-3 24,2 1,1 0,1-1,2 1,1-1,1 1,3 5,-1-20,0-1,2 0,0 0,0-1,1 0,1 0,1-1,10 11,12 15,-13-11,-5-8,0 0,2-2,1 2,-12-15,0 1,1-1,-1 0,1-1,1 1,-1-1,0-1,1 0,0 0,0 0,2 0,4-1,0 2,0-1,-1 2,1 0,-1 0,0 1,0 1,0 0,-1 1,0 0,-1 1,-4-4,0 0,1 0,0-1,0 0,0 0,0-1,0 0,1-1,-1 0,1 0,0-1,8 1,-4-1,-1 1,1 1,-1 0,0 1,9 3,67 43,-68-36,1-2,0-1,0 0,1-2,10 3,-1-4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4:06:04.12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1510 589,'-10'-1,"0"-1,0 0,0 0,0-1,0 0,1-1,-1 0,1 0,-3-3,-54-20,53 24,-78-20,-45-4,75 15,43 7,1 1,-1 1,0 0,-1 2,1 0,0 1,-2 1,16 0,-1 0,1 0,-1 0,1 1,0-1,0 1,0 0,0 1,0-1,0 0,1 1,-1 0,1 0,-1 0,1 1,0-1,0 1,1-1,-1 1,1 0,0 0,0 0,0 0,0 0,1 1,0-1,0 1,0-1,0 1,1 2,-2 3,1 1,0 1,0-1,2 0,-1 0,1 0,1 0,0 0,1 2,-1-7,0 0,0 0,1 0,-1-1,1 1,0-1,1 0,-1 1,1-2,0 1,0 0,0-1,1 0,0 0,0 0,0-1,3 2,44 21,-33-17,0 0,-1 1,0 1,-1 1,10 8,-17-11,1-1,0-1,0 0,1 0,0-1,0 0,0-1,1-1,0 0,0 0,0-1,3-1,25 3,1-3,-1-1,13-3,-40 2,-4 0,0 0,0 1,0 0,0 1,0 0,0 0,0 1,-1 1,1-1,-1 2,0-1,6 5,-3-1,-1 1,0 0,0 1,-1 0,0 0,-1 1,0 0,6 11,-11-15,0-1,-1 1,1 0,-1 0,-1 0,0 0,0 0,0 1,-1-1,0 1,0-1,-1 1,0-1,0 1,-1-1,1 1,-2-1,0 4,0-6,0 0,0 0,0 0,0 0,-1 0,0-1,0 1,0-1,0 0,-1 0,0 0,0 0,0 0,0-1,0 0,-1 0,0 0,1-1,-1 1,0-1,0 0,0 0,-1-1,1 0,-3 1,-35 3,0-3,0-1,0-2,-14-3,-45 0,-186 3,250 1</inkml:trace>
  <inkml:trace contextRef="#ctx0" brushRef="#br0" timeOffset="1439.503">2027 552,'0'7,"0"7,0 9,0 5,0 6,0 8,0 4,0 1,0-3,0-1,0-2,0-2,0-1,0 5,0 2,0-1,0-7</inkml:trace>
  <inkml:trace contextRef="#ctx0" brushRef="#br0" timeOffset="22648.365">1 36,'0'1402,"0"-1370</inkml:trace>
  <inkml:trace contextRef="#ctx0" brushRef="#br0" timeOffset="24270.833">75 0,'6'0,"9"0,7 0,7 0,5 0,2 0,8 0,3 0,-1 0,-1 0,-3 0,-2 0,-1 0,-2 0,7 0,-6 0</inkml:trace>
  <inkml:trace contextRef="#ctx0" brushRef="#br0" timeOffset="26882.058">38 589,'6'0,"9"0,8 0,5 0,6 0,8 0,4 0,1 0,-3 0,-1 0,4 0,0 0,-7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4:06:45.65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39 154,'0'621,"-1"-594,-2 0,-1 0,-6 22,3-18,2 0,-1 21,4 198,3-148,-1-71</inkml:trace>
  <inkml:trace contextRef="#ctx0" brushRef="#br0" timeOffset="1980.639">149 44,'1'0,"26"1,1-2,-1-1,0-1,0-1,3-2,14-3,0 1,1 3,35 0,139 7,-80 0,-57-4,-50 0,0 1,0 1,0 2,0 2,10 2,-15 2</inkml:trace>
  <inkml:trace contextRef="#ctx0" brushRef="#br0" timeOffset="3745.871">187 596,'908'0,"-870"0</inkml:trace>
  <inkml:trace contextRef="#ctx0" brushRef="#br0" timeOffset="5961.272">849 1149,'0'6,"0"8,0 9,0 5,0 6,0 8,0 4,0 1,6-2,3-9</inkml:trace>
  <inkml:trace contextRef="#ctx0" brushRef="#br0" timeOffset="7961.47">666 1516,'6'0,"8"0,8 0,7 0,5 0,8 0,4 0,1 0,-2 0,-3 0,-7-6,-5-2,0 0,-5 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4:07:39.2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1T15:02:19.53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3529 43,'-1'-1,"1"-1,-1 1,1 0,-1-1,1 1,-1 0,0 0,1-1,-1 1,0 0,0 0,0 0,0 0,0 0,0 0,0 0,-1 0,1 1,0-1,0 0,-1 1,1-1,0 1,-1-1,1 1,0 0,-1-1,0 1,-46-7,42 6,-153-7,-105 10,73 0,-992-2,1156 2,0 2,1 0,-1 2,1 0,0 2,1 1,-19 9,10-4,-1-1,0-2,-26 3,-27 5,46-10,0-1,-1-2,-3-2,-557-2,298-4,259 2,6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4D23A-ED48-47D0-9CA1-2287C83B3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738FD-FDB4-43E7-A43B-41CB726FB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80D92-0962-4A18-9D17-4AF9B5C2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E0CF0-646E-4BD1-AA35-5BBE5060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D61FA-0312-4F36-AFE8-6F538BCB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5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045D-157F-4A57-8E3A-7DECDBC1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74F0F-9D01-473B-88D4-6B2B6335C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D1F62-7C05-491A-A385-F854FE6C7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098C9-2B2D-4B51-AB69-1CA6CBCA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791B8-1112-4265-AD3A-36185A1B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FE3FB-CC73-43B0-8EDD-20EC2AFFD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4FEAB-AA60-41E4-ADD3-14AF75EF1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1F47F-16ED-49D6-805D-FEFE9DD0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0E630-864C-4D0C-9A34-263BCE120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F04A8-CDDE-451F-9DE8-BE0A4D8E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9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EA8B-E2D1-46B2-AA35-4D6B5096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BB356-A948-419A-89D8-5BC802E56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53A01-A271-46E0-84EF-F4725D8C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22711-4798-45EA-85D4-50F35F75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CD298-D040-429C-AA14-CB1B1143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7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4254-ED52-4C5C-830C-481F0A08D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43A59-775E-44E7-8A30-45FE8B9CA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FAC87-4F44-4290-8494-2794F3CD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96653-AA93-44F9-8415-D97713B5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107EE-DE2D-4005-AF61-152B8444E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1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8D1E9-5C31-4D9D-84A6-2707C62B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82ADC-ED95-49ED-856D-23A211258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94611-6B21-4ED9-A53A-81E969FAD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67A18-3CAA-4BF9-87ED-70E09EF1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4C37B-7563-4826-85E4-3A015DC2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DE74D-9B99-4671-8A15-FF23ECC4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7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AE6D9-4576-44DA-9B8F-0FEE5D85C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A45B4-1537-425C-891A-CD341EEAE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9D01C-0344-4BF7-921C-294831556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1754-8521-47B8-AF37-489A1DEBE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D4850-A72D-4779-9867-037072A46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49756-3C22-4578-9768-AC7B64482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A6E20-F5CF-4715-AF05-79C425483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BC6601-1C65-47F2-8392-1C929388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7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CF2D-8940-4200-B4DF-48BBC61A1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1BC97A-D4F2-4F4A-B8B0-0331DCC5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6FD22-C6BE-4389-839E-DC9EFCD8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1F966-B287-40BE-B9AE-2F8CB90A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0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B710C-736F-459C-B89E-84CF6C60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4B678-0F9E-4FAD-85B3-3527BDFEF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953C3-AB49-40C6-8D6C-9A5B25FD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0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07D18-569C-48DC-8E5D-00C9452F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13878-5530-478B-863F-7C720DC1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539F4-4CC4-4654-AE3F-F12E348B5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3D774-37D3-4E74-AB1C-B68621160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749D8-867B-485C-A657-0F4027B9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3CC65-3FD4-44EE-A031-E43AB9D9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EDA9-9B5E-4EC5-B36C-DC2A1AD1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FA1EE7-8796-4F9E-AD7A-D2A109BB9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357A2-F71F-47AF-82D6-9290D11C8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008AE-565E-422D-A5AD-E1625192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4745D-D8D5-4581-A6D8-DA06F2BC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B5827-AF7C-46EA-98D4-79F8A4F5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A401C4-BAE8-420F-939C-4A5FC411A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DB771-877F-482E-B1FD-3290BD4DB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1F784-84F1-49B5-AD15-DA63EC837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B02-0B1C-4448-BCA8-72EB6551A5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E8B92-A069-4EFB-9F40-548C51F60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2203A-46B1-4AC5-B2D8-074EAE983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98D7-42A3-4480-8DBB-8719F062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0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" Type="http://schemas.openxmlformats.org/officeDocument/2006/relationships/image" Target="../media/image2.png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1.xml"/><Relationship Id="rId5" Type="http://schemas.openxmlformats.org/officeDocument/2006/relationships/image" Target="../media/image13.png"/><Relationship Id="rId4" Type="http://schemas.openxmlformats.org/officeDocument/2006/relationships/customXml" Target="../ink/ink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uTVnSFBhwk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6DF4-D7FF-4EE4-B18E-F3D146D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447"/>
            <a:ext cx="9144000" cy="855676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TORQUE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DDF4-314F-4049-B401-B62E21F76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69" y="889233"/>
            <a:ext cx="11786532" cy="564579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Translational motion:  </a:t>
            </a:r>
          </a:p>
          <a:p>
            <a:pPr algn="l"/>
            <a:r>
              <a:rPr lang="en-US" dirty="0"/>
              <a:t>-Center of mass in motion</a:t>
            </a:r>
          </a:p>
          <a:p>
            <a:pPr algn="l"/>
            <a:r>
              <a:rPr lang="en-US" dirty="0"/>
              <a:t>-Caused by a net Force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Rotational Motion:</a:t>
            </a:r>
          </a:p>
          <a:p>
            <a:pPr algn="l"/>
            <a:r>
              <a:rPr lang="en-US" dirty="0"/>
              <a:t>-Object moving around a center of mass</a:t>
            </a:r>
          </a:p>
          <a:p>
            <a:pPr algn="l"/>
            <a:r>
              <a:rPr lang="en-US" dirty="0"/>
              <a:t>-Caused by a net Torque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Torque,</a:t>
            </a:r>
          </a:p>
          <a:p>
            <a:pPr algn="l"/>
            <a:r>
              <a:rPr lang="en-US" dirty="0"/>
              <a:t>-The ability of a force to cause angular acceleration</a:t>
            </a:r>
          </a:p>
          <a:p>
            <a:pPr algn="l"/>
            <a:r>
              <a:rPr lang="en-US" dirty="0"/>
              <a:t>-Rotational Force  </a:t>
            </a:r>
          </a:p>
          <a:p>
            <a:pPr algn="l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583576-505C-47BF-BF1E-03D0FCE17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93" y="4533581"/>
            <a:ext cx="325807" cy="35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5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6DF4-D7FF-4EE4-B18E-F3D146D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447"/>
            <a:ext cx="9144000" cy="855676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TORQUE </a:t>
            </a:r>
            <a:r>
              <a:rPr lang="en-US" b="1" u="sng" dirty="0" err="1"/>
              <a:t>Cont</a:t>
            </a:r>
            <a:r>
              <a:rPr lang="en-US" b="1" u="sng" dirty="0"/>
              <a:t>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DDF4-314F-4049-B401-B62E21F76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69" y="889233"/>
            <a:ext cx="11786532" cy="5645791"/>
          </a:xfrm>
        </p:spPr>
        <p:txBody>
          <a:bodyPr>
            <a:normAutofit/>
          </a:bodyPr>
          <a:lstStyle/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u="sng" dirty="0"/>
          </a:p>
          <a:p>
            <a:pPr algn="l"/>
            <a:r>
              <a:rPr lang="en-US" sz="1800" u="sng" dirty="0"/>
              <a:t>In this view above</a:t>
            </a:r>
            <a:r>
              <a:rPr lang="en-US" sz="1800" dirty="0"/>
              <a:t>: </a:t>
            </a:r>
          </a:p>
          <a:p>
            <a:pPr algn="l"/>
            <a:r>
              <a:rPr lang="en-US" sz="1800" dirty="0"/>
              <a:t>-</a:t>
            </a:r>
            <a:r>
              <a:rPr lang="en-US" sz="1800" b="1" dirty="0"/>
              <a:t>orange dot:  </a:t>
            </a:r>
            <a:r>
              <a:rPr lang="en-US" sz="1800" dirty="0"/>
              <a:t>on the green bar represents the axis of rotation</a:t>
            </a:r>
          </a:p>
          <a:p>
            <a:pPr algn="l"/>
            <a:r>
              <a:rPr lang="en-US" sz="1800" dirty="0"/>
              <a:t>-</a:t>
            </a:r>
            <a:r>
              <a:rPr lang="en-US" sz="1800" b="1" dirty="0"/>
              <a:t>F=force:  </a:t>
            </a:r>
            <a:r>
              <a:rPr lang="en-US" sz="1800" dirty="0"/>
              <a:t>Force causing torque.  In this case it is applied at an angel so we only care about the perpendicular component 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-</a:t>
            </a:r>
            <a:r>
              <a:rPr lang="en-US" sz="1800" b="1" dirty="0"/>
              <a:t>r= moment of arm</a:t>
            </a:r>
            <a:r>
              <a:rPr lang="en-US" sz="1800" dirty="0"/>
              <a:t>:  distance from axis of ration to where the force is applied (lever arm)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Equation for torque:</a:t>
            </a:r>
          </a:p>
          <a:p>
            <a:pPr algn="l"/>
            <a:r>
              <a:rPr lang="en-US" sz="1800" dirty="0"/>
              <a:t>      </a:t>
            </a:r>
            <a:r>
              <a:rPr lang="en-US" b="1" dirty="0"/>
              <a:t>= F(r)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159E99-3011-40EA-B19B-4A936921C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70" y="973123"/>
            <a:ext cx="4967802" cy="15315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F5938F-9CE4-4C20-A22A-D9098FE10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31" y="5790531"/>
            <a:ext cx="325807" cy="35647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B1A629C-B635-4836-AC41-3D6690ABA41D}"/>
                  </a:ext>
                </a:extLst>
              </p14:cNvPr>
              <p14:cNvContentPartPr/>
              <p14:nvPr/>
            </p14:nvContentPartPr>
            <p14:xfrm>
              <a:off x="1457390" y="4333127"/>
              <a:ext cx="158040" cy="27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B1A629C-B635-4836-AC41-3D6690ABA41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48390" y="4324487"/>
                <a:ext cx="17568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9E03CFF-449E-46B7-80B1-2A4EA4D01F53}"/>
                  </a:ext>
                </a:extLst>
              </p14:cNvPr>
              <p14:cNvContentPartPr/>
              <p14:nvPr/>
            </p14:nvContentPartPr>
            <p14:xfrm>
              <a:off x="1470350" y="4465247"/>
              <a:ext cx="131400" cy="3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9E03CFF-449E-46B7-80B1-2A4EA4D01F5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61710" y="4456607"/>
                <a:ext cx="1490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E18FCC6-209A-4C52-B65C-5912B5AB558E}"/>
                  </a:ext>
                </a:extLst>
              </p14:cNvPr>
              <p14:cNvContentPartPr/>
              <p14:nvPr/>
            </p14:nvContentPartPr>
            <p14:xfrm>
              <a:off x="2013950" y="4372727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E18FCC6-209A-4C52-B65C-5912B5AB558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04950" y="436408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066B565-F1F4-45CD-8152-B6C77AB06DBF}"/>
                  </a:ext>
                </a:extLst>
              </p14:cNvPr>
              <p14:cNvContentPartPr/>
              <p14:nvPr/>
            </p14:nvContentPartPr>
            <p14:xfrm>
              <a:off x="2649350" y="4346087"/>
              <a:ext cx="213840" cy="2350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066B565-F1F4-45CD-8152-B6C77AB06DB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0710" y="4337447"/>
                <a:ext cx="23148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67496E58-A598-48CC-9249-A5C6EFEAF53D}"/>
                  </a:ext>
                </a:extLst>
              </p14:cNvPr>
              <p14:cNvContentPartPr/>
              <p14:nvPr/>
            </p14:nvContentPartPr>
            <p14:xfrm>
              <a:off x="2963630" y="4266527"/>
              <a:ext cx="490680" cy="4125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67496E58-A598-48CC-9249-A5C6EFEAF53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54990" y="4257527"/>
                <a:ext cx="508320" cy="43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7B6A8B21-968B-4248-96C3-46723944AD94}"/>
                  </a:ext>
                </a:extLst>
              </p14:cNvPr>
              <p14:cNvContentPartPr/>
              <p14:nvPr/>
            </p14:nvContentPartPr>
            <p14:xfrm>
              <a:off x="1814870" y="4161047"/>
              <a:ext cx="729720" cy="5295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7B6A8B21-968B-4248-96C3-46723944AD9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06230" y="4152047"/>
                <a:ext cx="747360" cy="54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2284199E-50E7-4B9F-9B6D-3E5D64205759}"/>
                  </a:ext>
                </a:extLst>
              </p14:cNvPr>
              <p14:cNvContentPartPr/>
              <p14:nvPr/>
            </p14:nvContentPartPr>
            <p14:xfrm>
              <a:off x="542270" y="4145207"/>
              <a:ext cx="431280" cy="5457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2284199E-50E7-4B9F-9B6D-3E5D6420575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3630" y="4136567"/>
                <a:ext cx="448920" cy="56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679B0E69-6246-43F8-8F68-92E54E886CA6}"/>
                  </a:ext>
                </a:extLst>
              </p14:cNvPr>
              <p14:cNvContentPartPr/>
              <p14:nvPr/>
            </p14:nvContentPartPr>
            <p14:xfrm>
              <a:off x="1032950" y="6387303"/>
              <a:ext cx="360" cy="36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679B0E69-6246-43F8-8F68-92E54E886CA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24310" y="637830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053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6DF4-D7FF-4EE4-B18E-F3D146D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447"/>
            <a:ext cx="9144000" cy="855676"/>
          </a:xfrm>
        </p:spPr>
        <p:txBody>
          <a:bodyPr>
            <a:normAutofit/>
          </a:bodyPr>
          <a:lstStyle/>
          <a:p>
            <a:r>
              <a:rPr lang="en-US" sz="4800" b="1" dirty="0"/>
              <a:t>TORQUE (Rotational Equilibrium)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DDF4-314F-4049-B401-B62E21F76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69" y="889233"/>
            <a:ext cx="11786532" cy="5645791"/>
          </a:xfrm>
        </p:spPr>
        <p:txBody>
          <a:bodyPr>
            <a:normAutofit/>
          </a:bodyPr>
          <a:lstStyle/>
          <a:p>
            <a:pPr algn="l"/>
            <a:r>
              <a:rPr lang="en-US" sz="1800" u="sng" dirty="0"/>
              <a:t>TORQUE:</a:t>
            </a:r>
            <a:endParaRPr lang="en-US" sz="1800" dirty="0"/>
          </a:p>
          <a:p>
            <a:pPr algn="l"/>
            <a:r>
              <a:rPr lang="en-US" sz="1800" dirty="0"/>
              <a:t>     </a:t>
            </a:r>
            <a:r>
              <a:rPr lang="en-US" sz="2000" dirty="0"/>
              <a:t>= F(r) </a:t>
            </a:r>
          </a:p>
          <a:p>
            <a:pPr algn="l"/>
            <a:r>
              <a:rPr lang="en-US" sz="1800" u="sng" dirty="0"/>
              <a:t>Rotational Equilibrium</a:t>
            </a:r>
          </a:p>
          <a:p>
            <a:pPr algn="l"/>
            <a:r>
              <a:rPr lang="en-US" sz="1800" dirty="0"/>
              <a:t>-If net force is zero then net torque is also zero </a:t>
            </a:r>
          </a:p>
          <a:p>
            <a:pPr algn="l"/>
            <a:r>
              <a:rPr lang="en-US" sz="1800" dirty="0"/>
              <a:t>                                      </a:t>
            </a:r>
          </a:p>
          <a:p>
            <a:pPr algn="l"/>
            <a:r>
              <a:rPr lang="en-US" sz="1800" dirty="0"/>
              <a:t>                                 Example #1 :  if both Forces in the diagram to the left are equal, then the object is in equilibrium</a:t>
            </a:r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                                                Example #2:  The triangle represents the fulcrum (pivot point) for this teeter-totter.  Notice the </a:t>
            </a:r>
            <a:r>
              <a:rPr lang="en-US" sz="1800" dirty="0" err="1"/>
              <a:t>the</a:t>
            </a:r>
            <a:r>
              <a:rPr lang="en-US" sz="1800" dirty="0"/>
              <a:t>                                                                  mass on the left is smaller but has a larger moment of arm (distance from fulcrum).</a:t>
            </a:r>
          </a:p>
          <a:p>
            <a:pPr algn="l"/>
            <a:r>
              <a:rPr lang="en-US" sz="1800" dirty="0"/>
              <a:t>                                                                        In this case torque on the left balances out torque on the right </a:t>
            </a:r>
          </a:p>
          <a:p>
            <a:pPr algn="l"/>
            <a:r>
              <a:rPr lang="en-US" sz="1800" dirty="0"/>
              <a:t>                                                                        (the acting forces are just mass x gravity for each side)</a:t>
            </a:r>
          </a:p>
          <a:p>
            <a:pPr algn="l"/>
            <a:endParaRPr lang="en-US" sz="1800" dirty="0"/>
          </a:p>
          <a:p>
            <a:pPr algn="l"/>
            <a:endParaRPr lang="en-US" sz="1800" u="sng" dirty="0"/>
          </a:p>
          <a:p>
            <a:pPr algn="l"/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F5938F-9CE4-4C20-A22A-D9098FE10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99" y="1284792"/>
            <a:ext cx="325807" cy="3564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C87BE7-7772-48E6-9790-B25F64431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99" y="2528366"/>
            <a:ext cx="1745275" cy="10818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0835A3-41E4-4413-95F7-C8E6837E3F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300" y="3772774"/>
            <a:ext cx="2564066" cy="180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3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6DF4-D7FF-4EE4-B18E-F3D146D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447"/>
            <a:ext cx="9144000" cy="855676"/>
          </a:xfrm>
        </p:spPr>
        <p:txBody>
          <a:bodyPr>
            <a:normAutofit/>
          </a:bodyPr>
          <a:lstStyle/>
          <a:p>
            <a:r>
              <a:rPr lang="en-US" sz="4800" b="1" dirty="0"/>
              <a:t>CENTER OF MASS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DDF4-314F-4049-B401-B62E21F76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69" y="889233"/>
            <a:ext cx="11786532" cy="5645791"/>
          </a:xfrm>
        </p:spPr>
        <p:txBody>
          <a:bodyPr>
            <a:normAutofit/>
          </a:bodyPr>
          <a:lstStyle/>
          <a:p>
            <a:pPr algn="l"/>
            <a:endParaRPr lang="en-US" sz="1800" dirty="0"/>
          </a:p>
          <a:p>
            <a:pPr algn="l"/>
            <a:endParaRPr lang="en-US" sz="1800" u="sng" dirty="0"/>
          </a:p>
          <a:p>
            <a:pPr algn="l"/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BC91CF-B8C9-476B-B552-1A31865F9AFE}"/>
              </a:ext>
            </a:extLst>
          </p:cNvPr>
          <p:cNvSpPr txBox="1"/>
          <p:nvPr/>
        </p:nvSpPr>
        <p:spPr>
          <a:xfrm>
            <a:off x="331304" y="2425148"/>
            <a:ext cx="11631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9DBA3-19F4-4B16-82D3-2C1F21D44B72}"/>
              </a:ext>
            </a:extLst>
          </p:cNvPr>
          <p:cNvSpPr txBox="1"/>
          <p:nvPr/>
        </p:nvSpPr>
        <p:spPr>
          <a:xfrm>
            <a:off x="559205" y="1923240"/>
            <a:ext cx="11403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*imaging a ruler sitting on a table (no fulcrum or fixed pivot point):</a:t>
            </a:r>
          </a:p>
          <a:p>
            <a:r>
              <a:rPr lang="en-US" dirty="0"/>
              <a:t>	-if a force is applied at the center of mass (yellow circle):  the entire ruler accelerates</a:t>
            </a:r>
          </a:p>
          <a:p>
            <a:r>
              <a:rPr lang="en-US" dirty="0"/>
              <a:t>	-If the force is applied at one end of the ruler:  the ruler will rotate around the COM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   Force applied </a:t>
            </a:r>
          </a:p>
          <a:p>
            <a:r>
              <a:rPr lang="en-US" dirty="0"/>
              <a:t>If the ruler as a fixed axis of rotation (red circle) and a force is applied at the opposite end:  the ruler will rotate around the pivot point (red circle)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665E09-06A0-412A-958D-B79C2E1F4959}"/>
              </a:ext>
            </a:extLst>
          </p:cNvPr>
          <p:cNvSpPr/>
          <p:nvPr/>
        </p:nvSpPr>
        <p:spPr>
          <a:xfrm>
            <a:off x="872836" y="1191491"/>
            <a:ext cx="4724400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C371F4-B5BD-4D63-AECF-5264D4D262E1}"/>
              </a:ext>
            </a:extLst>
          </p:cNvPr>
          <p:cNvSpPr/>
          <p:nvPr/>
        </p:nvSpPr>
        <p:spPr>
          <a:xfrm>
            <a:off x="2867891" y="1275381"/>
            <a:ext cx="401782" cy="3013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11D50-F7D6-4820-9718-51610255F73F}"/>
              </a:ext>
            </a:extLst>
          </p:cNvPr>
          <p:cNvSpPr/>
          <p:nvPr/>
        </p:nvSpPr>
        <p:spPr>
          <a:xfrm>
            <a:off x="872836" y="3129188"/>
            <a:ext cx="4724400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BECF081-182D-45A8-92AA-662E7EDA5A1A}"/>
              </a:ext>
            </a:extLst>
          </p:cNvPr>
          <p:cNvSpPr/>
          <p:nvPr/>
        </p:nvSpPr>
        <p:spPr>
          <a:xfrm>
            <a:off x="1052945" y="3192542"/>
            <a:ext cx="346364" cy="285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0E1C518-0D1D-4F78-8177-9519209F7D0C}"/>
              </a:ext>
            </a:extLst>
          </p:cNvPr>
          <p:cNvCxnSpPr>
            <a:cxnSpLocks/>
          </p:cNvCxnSpPr>
          <p:nvPr/>
        </p:nvCxnSpPr>
        <p:spPr>
          <a:xfrm flipV="1">
            <a:off x="5237018" y="3558679"/>
            <a:ext cx="0" cy="500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75A1ACB-C90D-4175-BBB1-0A76A5871989}"/>
                  </a:ext>
                </a:extLst>
              </p14:cNvPr>
              <p14:cNvContentPartPr/>
              <p14:nvPr/>
            </p14:nvContentPartPr>
            <p14:xfrm>
              <a:off x="1555865" y="3322953"/>
              <a:ext cx="1270440" cy="586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75A1ACB-C90D-4175-BBB1-0A76A58719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6865" y="3314313"/>
                <a:ext cx="1288080" cy="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45101E6-A060-4E4F-9F07-90C662D23B67}"/>
                  </a:ext>
                </a:extLst>
              </p14:cNvPr>
              <p14:cNvContentPartPr/>
              <p14:nvPr/>
            </p14:nvContentPartPr>
            <p14:xfrm>
              <a:off x="1509785" y="3200553"/>
              <a:ext cx="250200" cy="3326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45101E6-A060-4E4F-9F07-90C662D23B6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00785" y="3191553"/>
                <a:ext cx="2678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C9F9E53-43F3-4AF2-93BA-1C396FC65C5B}"/>
                  </a:ext>
                </a:extLst>
              </p14:cNvPr>
              <p14:cNvContentPartPr/>
              <p14:nvPr/>
            </p14:nvContentPartPr>
            <p14:xfrm>
              <a:off x="3768065" y="3009753"/>
              <a:ext cx="1496880" cy="5983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C9F9E53-43F3-4AF2-93BA-1C396FC65C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59065" y="3001108"/>
                <a:ext cx="1514520" cy="615971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3F989EE-BAD3-46E5-8AD1-25586C34F8A8}"/>
              </a:ext>
            </a:extLst>
          </p:cNvPr>
          <p:cNvSpPr txBox="1"/>
          <p:nvPr/>
        </p:nvSpPr>
        <p:spPr>
          <a:xfrm>
            <a:off x="3061855" y="3200553"/>
            <a:ext cx="59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R</a:t>
            </a:r>
          </a:p>
        </p:txBody>
      </p:sp>
    </p:spTree>
    <p:extLst>
      <p:ext uri="{BB962C8B-B14F-4D97-AF65-F5344CB8AC3E}">
        <p14:creationId xmlns:p14="http://schemas.microsoft.com/office/powerpoint/2010/main" val="359750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6DF4-D7FF-4EE4-B18E-F3D146D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447"/>
            <a:ext cx="9144000" cy="855676"/>
          </a:xfrm>
        </p:spPr>
        <p:txBody>
          <a:bodyPr>
            <a:normAutofit/>
          </a:bodyPr>
          <a:lstStyle/>
          <a:p>
            <a:r>
              <a:rPr lang="en-US" sz="4800" b="1" dirty="0"/>
              <a:t>TORQUE and Moment of Arm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DDF4-314F-4049-B401-B62E21F76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69" y="889233"/>
            <a:ext cx="11786532" cy="5645791"/>
          </a:xfrm>
        </p:spPr>
        <p:txBody>
          <a:bodyPr>
            <a:normAutofit/>
          </a:bodyPr>
          <a:lstStyle/>
          <a:p>
            <a:pPr algn="l"/>
            <a:endParaRPr lang="en-US" sz="1800" dirty="0"/>
          </a:p>
          <a:p>
            <a:pPr algn="l"/>
            <a:endParaRPr lang="en-US" sz="1800" u="sng" dirty="0"/>
          </a:p>
          <a:p>
            <a:pPr algn="l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ED168F-48A7-4573-B880-AB7BB05A1245}"/>
              </a:ext>
            </a:extLst>
          </p:cNvPr>
          <p:cNvSpPr/>
          <p:nvPr/>
        </p:nvSpPr>
        <p:spPr>
          <a:xfrm>
            <a:off x="569843" y="1126435"/>
            <a:ext cx="417443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CF819-DF73-4E72-B752-53A8934EEDB3}"/>
              </a:ext>
            </a:extLst>
          </p:cNvPr>
          <p:cNvSpPr txBox="1"/>
          <p:nvPr/>
        </p:nvSpPr>
        <p:spPr>
          <a:xfrm>
            <a:off x="2014330" y="1159045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49A620-E564-4414-A360-D8AAEAA33AF8}"/>
              </a:ext>
            </a:extLst>
          </p:cNvPr>
          <p:cNvSpPr txBox="1"/>
          <p:nvPr/>
        </p:nvSpPr>
        <p:spPr>
          <a:xfrm>
            <a:off x="4744278" y="1061567"/>
            <a:ext cx="1166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Hinge: Axis of rotation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879659-62EF-43DD-9AD9-FD350629CD4D}"/>
              </a:ext>
            </a:extLst>
          </p:cNvPr>
          <p:cNvSpPr/>
          <p:nvPr/>
        </p:nvSpPr>
        <p:spPr>
          <a:xfrm>
            <a:off x="702365" y="1159045"/>
            <a:ext cx="304800" cy="2324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BC91CF-B8C9-476B-B552-1A31865F9AFE}"/>
              </a:ext>
            </a:extLst>
          </p:cNvPr>
          <p:cNvSpPr txBox="1"/>
          <p:nvPr/>
        </p:nvSpPr>
        <p:spPr>
          <a:xfrm>
            <a:off x="331304" y="2425148"/>
            <a:ext cx="116313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is the door knob so far away from the axis of rotation?</a:t>
            </a:r>
          </a:p>
          <a:p>
            <a:r>
              <a:rPr lang="en-US" dirty="0"/>
              <a:t>	*When the force is applied at the door handle there is a larger </a:t>
            </a:r>
            <a:r>
              <a:rPr lang="en-US" dirty="0" err="1"/>
              <a:t>r-value</a:t>
            </a:r>
            <a:r>
              <a:rPr lang="en-US" dirty="0"/>
              <a:t> (moment of arm) then if you apply the 	</a:t>
            </a:r>
            <a:r>
              <a:rPr lang="en-US" u="sng" dirty="0"/>
              <a:t>same</a:t>
            </a:r>
            <a:r>
              <a:rPr lang="en-US" dirty="0"/>
              <a:t> force near the AOR (axis of rotation)</a:t>
            </a:r>
          </a:p>
          <a:p>
            <a:endParaRPr lang="en-US" dirty="0"/>
          </a:p>
          <a:p>
            <a:r>
              <a:rPr lang="en-US" dirty="0"/>
              <a:t>	*Result:	same force with larger </a:t>
            </a:r>
            <a:r>
              <a:rPr lang="en-US" dirty="0" err="1"/>
              <a:t>r-value</a:t>
            </a:r>
            <a:r>
              <a:rPr lang="en-US" dirty="0"/>
              <a:t> equals more torque which means greater angular acceleration…..so 			easier to open (rotate) </a:t>
            </a:r>
          </a:p>
          <a:p>
            <a:r>
              <a:rPr lang="en-US" dirty="0"/>
              <a:t>		same force with smaller </a:t>
            </a:r>
            <a:r>
              <a:rPr lang="en-US" dirty="0" err="1"/>
              <a:t>r-value</a:t>
            </a:r>
            <a:r>
              <a:rPr lang="en-US" dirty="0"/>
              <a:t> equals less torque which means less angular acceleration………..so 			harder to open (rotate)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9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6DF4-D7FF-4EE4-B18E-F3D146D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447"/>
            <a:ext cx="9144000" cy="855676"/>
          </a:xfrm>
        </p:spPr>
        <p:txBody>
          <a:bodyPr>
            <a:normAutofit/>
          </a:bodyPr>
          <a:lstStyle/>
          <a:p>
            <a:r>
              <a:rPr lang="en-US" sz="4800" b="1" dirty="0"/>
              <a:t>TORQUE and Right Hand Rule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DDF4-314F-4049-B401-B62E21F76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69" y="889233"/>
            <a:ext cx="11786532" cy="5645791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*Remember that Torque is a vector quantity </a:t>
            </a:r>
          </a:p>
          <a:p>
            <a:pPr algn="l"/>
            <a:endParaRPr lang="en-US" sz="1800" u="sng" dirty="0"/>
          </a:p>
          <a:p>
            <a:pPr algn="l"/>
            <a:r>
              <a:rPr lang="en-US" sz="1800" u="sng" dirty="0"/>
              <a:t>Right hand Rule:</a:t>
            </a:r>
          </a:p>
          <a:p>
            <a:pPr algn="l"/>
            <a:r>
              <a:rPr lang="en-US" sz="1800" dirty="0"/>
              <a:t>-if the applied force  causes a rod to rotate counter clockwise (CCW) the Torque is positive (+)</a:t>
            </a:r>
          </a:p>
          <a:p>
            <a:pPr algn="l"/>
            <a:r>
              <a:rPr lang="en-US" sz="1800" dirty="0"/>
              <a:t>-if the applied force causes a rod to rotate clockwise (CW) the Torque is negative (-)</a:t>
            </a:r>
          </a:p>
          <a:p>
            <a:pPr algn="l"/>
            <a:endParaRPr lang="en-US" sz="1800" dirty="0"/>
          </a:p>
          <a:p>
            <a:pPr algn="l"/>
            <a:r>
              <a:rPr lang="en-US" sz="1800" b="1" dirty="0"/>
              <a:t>*Watch this video from flipping physics regarding the right hand rule*</a:t>
            </a:r>
          </a:p>
          <a:p>
            <a:pPr algn="l"/>
            <a:endParaRPr lang="en-US" sz="1800" u="sng" dirty="0"/>
          </a:p>
          <a:p>
            <a:pPr algn="l"/>
            <a:endParaRPr lang="en-US" sz="1800" u="sng" dirty="0"/>
          </a:p>
          <a:p>
            <a:pPr algn="l"/>
            <a:endParaRPr lang="en-US" sz="1800" dirty="0"/>
          </a:p>
        </p:txBody>
      </p:sp>
      <p:pic>
        <p:nvPicPr>
          <p:cNvPr id="4" name="Online Media 3" title="The Right Hand Rule for Torque">
            <a:hlinkClick r:id="" action="ppaction://media"/>
            <a:extLst>
              <a:ext uri="{FF2B5EF4-FFF2-40B4-BE49-F238E27FC236}">
                <a16:creationId xmlns:a16="http://schemas.microsoft.com/office/drawing/2014/main" id="{D2002DD4-9A9E-4FFB-965F-0BC7351A40D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7565" y="3429000"/>
            <a:ext cx="5393635" cy="303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6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6DF4-D7FF-4EE4-B18E-F3D146D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447"/>
            <a:ext cx="9144000" cy="855676"/>
          </a:xfrm>
        </p:spPr>
        <p:txBody>
          <a:bodyPr>
            <a:normAutofit/>
          </a:bodyPr>
          <a:lstStyle/>
          <a:p>
            <a:r>
              <a:rPr lang="en-US" sz="4800" b="1" dirty="0"/>
              <a:t>NEWTON’s 2</a:t>
            </a:r>
            <a:r>
              <a:rPr lang="en-US" sz="4800" b="1" baseline="30000" dirty="0"/>
              <a:t>nd</a:t>
            </a:r>
            <a:r>
              <a:rPr lang="en-US" sz="4800" b="1" dirty="0"/>
              <a:t> Law, Rotationally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DDF4-314F-4049-B401-B62E21F76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69" y="973123"/>
            <a:ext cx="11786532" cy="5645791"/>
          </a:xfrm>
        </p:spPr>
        <p:txBody>
          <a:bodyPr>
            <a:normAutofit/>
          </a:bodyPr>
          <a:lstStyle/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en-US" sz="3600" dirty="0" err="1"/>
              <a:t>F</a:t>
            </a:r>
            <a:r>
              <a:rPr lang="en-US" sz="1800" dirty="0" err="1"/>
              <a:t>net</a:t>
            </a:r>
            <a:r>
              <a:rPr lang="en-US" sz="3600" dirty="0"/>
              <a:t>=ma	</a:t>
            </a:r>
            <a:r>
              <a:rPr lang="en-US" sz="1800" dirty="0"/>
              <a:t>			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F2A9790-27AA-4B5A-A0C9-111305236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820348"/>
              </p:ext>
            </p:extLst>
          </p:nvPr>
        </p:nvGraphicFramePr>
        <p:xfrm>
          <a:off x="308751" y="1395526"/>
          <a:ext cx="8013614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807">
                  <a:extLst>
                    <a:ext uri="{9D8B030D-6E8A-4147-A177-3AD203B41FA5}">
                      <a16:colId xmlns:a16="http://schemas.microsoft.com/office/drawing/2014/main" val="4069444666"/>
                    </a:ext>
                  </a:extLst>
                </a:gridCol>
                <a:gridCol w="4006807">
                  <a:extLst>
                    <a:ext uri="{9D8B030D-6E8A-4147-A177-3AD203B41FA5}">
                      <a16:colId xmlns:a16="http://schemas.microsoft.com/office/drawing/2014/main" val="2593788798"/>
                    </a:ext>
                  </a:extLst>
                </a:gridCol>
              </a:tblGrid>
              <a:tr h="32164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Law Variables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Rotational Analog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758834"/>
                  </a:ext>
                </a:extLst>
              </a:tr>
              <a:tr h="608035">
                <a:tc>
                  <a:txBody>
                    <a:bodyPr/>
                    <a:lstStyle/>
                    <a:p>
                      <a:r>
                        <a:rPr lang="en-US" sz="4000" dirty="0" err="1"/>
                        <a:t>F</a:t>
                      </a:r>
                      <a:r>
                        <a:rPr lang="en-US" dirty="0" err="1"/>
                        <a:t>net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</a:p>
                    <a:p>
                      <a:r>
                        <a:rPr lang="en-US" dirty="0"/>
                        <a:t>      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404824"/>
                  </a:ext>
                </a:extLst>
              </a:tr>
              <a:tr h="321642">
                <a:tc>
                  <a:txBody>
                    <a:bodyPr/>
                    <a:lstStyle/>
                    <a:p>
                      <a:r>
                        <a:rPr lang="en-US" dirty="0"/>
                        <a:t>M = 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= inertia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332120"/>
                  </a:ext>
                </a:extLst>
              </a:tr>
              <a:tr h="321642">
                <a:tc>
                  <a:txBody>
                    <a:bodyPr/>
                    <a:lstStyle/>
                    <a:p>
                      <a:r>
                        <a:rPr lang="en-US" dirty="0"/>
                        <a:t>a=acceleration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</a:t>
                      </a:r>
                      <a:r>
                        <a:rPr lang="en-US" dirty="0"/>
                        <a:t> = rotational acceleration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420424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57EA62D-B254-4C13-B6AF-77E7CCE0C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499" y="1828800"/>
            <a:ext cx="325807" cy="4735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4E545A-E544-4913-B3EF-298351A4D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499" y="3727972"/>
            <a:ext cx="325807" cy="4735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C213385-181A-4D1B-AB59-106FFA5BA99C}"/>
              </a:ext>
            </a:extLst>
          </p:cNvPr>
          <p:cNvSpPr/>
          <p:nvPr/>
        </p:nvSpPr>
        <p:spPr>
          <a:xfrm>
            <a:off x="4545933" y="3897396"/>
            <a:ext cx="497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5743CD-22FE-4A31-A5B5-BDE17FA11ECC}"/>
              </a:ext>
            </a:extLst>
          </p:cNvPr>
          <p:cNvSpPr txBox="1"/>
          <p:nvPr/>
        </p:nvSpPr>
        <p:spPr>
          <a:xfrm>
            <a:off x="4359499" y="3364561"/>
            <a:ext cx="2708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          </a:t>
            </a:r>
            <a:r>
              <a:rPr lang="en-US" sz="3600" dirty="0"/>
              <a:t>= I</a:t>
            </a:r>
            <a:r>
              <a:rPr lang="el-GR" sz="3600" dirty="0"/>
              <a:t>α</a:t>
            </a:r>
            <a:r>
              <a:rPr lang="en-US" sz="3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3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396</Words>
  <Application>Microsoft Office PowerPoint</Application>
  <PresentationFormat>Widescreen</PresentationFormat>
  <Paragraphs>94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TORQUE</vt:lpstr>
      <vt:lpstr>TORQUE Cont…</vt:lpstr>
      <vt:lpstr>TORQUE (Rotational Equilibrium) </vt:lpstr>
      <vt:lpstr>CENTER OF MASS</vt:lpstr>
      <vt:lpstr>TORQUE and Moment of Arm</vt:lpstr>
      <vt:lpstr>TORQUE and Right Hand Rule </vt:lpstr>
      <vt:lpstr>NEWTON’s 2nd Law, Rotationally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TORQUE</dc:title>
  <dc:creator>John Dine</dc:creator>
  <cp:lastModifiedBy>John Dine</cp:lastModifiedBy>
  <cp:revision>13</cp:revision>
  <dcterms:created xsi:type="dcterms:W3CDTF">2020-04-01T13:15:33Z</dcterms:created>
  <dcterms:modified xsi:type="dcterms:W3CDTF">2020-04-01T15:05:55Z</dcterms:modified>
</cp:coreProperties>
</file>