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62" r:id="rId4"/>
    <p:sldId id="267" r:id="rId5"/>
    <p:sldId id="268" r:id="rId6"/>
    <p:sldId id="269" r:id="rId7"/>
    <p:sldId id="263" r:id="rId8"/>
    <p:sldId id="264" r:id="rId9"/>
    <p:sldId id="270" r:id="rId10"/>
    <p:sldId id="266" r:id="rId11"/>
    <p:sldId id="27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67" d="100"/>
          <a:sy n="67" d="100"/>
        </p:scale>
        <p:origin x="256"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12/17/2019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12/17/2019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12/17/2019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12/17/2019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12/17/2019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12/17/2019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12/17/2019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12/17/2019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12/17/2019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12/17/2019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12/17/2019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12/17/2019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12/17/2019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12/17/2019</a:t>
            </a:fld>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Reviewing for the AP Exam</a:t>
            </a:r>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Impulse and Momentum</a:t>
            </a:r>
          </a:p>
        </p:txBody>
      </p:sp>
      <p:sp>
        <p:nvSpPr>
          <p:cNvPr id="3" name="Text Placeholder 2"/>
          <p:cNvSpPr>
            <a:spLocks noGrp="1"/>
          </p:cNvSpPr>
          <p:nvPr>
            <p:ph type="body" idx="1"/>
          </p:nvPr>
        </p:nvSpPr>
        <p:spPr>
          <a:xfrm>
            <a:off x="1104900" y="1271239"/>
            <a:ext cx="9980682" cy="1152873"/>
          </a:xfrm>
        </p:spPr>
        <p:txBody>
          <a:bodyPr>
            <a:normAutofit/>
          </a:bodyPr>
          <a:lstStyle/>
          <a:p>
            <a:r>
              <a:rPr lang="en-US" dirty="0"/>
              <a:t>A 2 kg coconut falls from the top of a tall tree, 30 m above a person’s head. The coconut strikes and comes to rest on the person’s head. Justify all answers thoroughly.</a:t>
            </a:r>
          </a:p>
        </p:txBody>
      </p:sp>
      <p:sp>
        <p:nvSpPr>
          <p:cNvPr id="4" name="Content Placeholder 3"/>
          <p:cNvSpPr>
            <a:spLocks noGrp="1"/>
          </p:cNvSpPr>
          <p:nvPr>
            <p:ph sz="half" idx="2"/>
          </p:nvPr>
        </p:nvSpPr>
        <p:spPr>
          <a:xfrm>
            <a:off x="1104900" y="2713313"/>
            <a:ext cx="4919472" cy="2294538"/>
          </a:xfrm>
        </p:spPr>
        <p:txBody>
          <a:bodyPr>
            <a:normAutofit/>
          </a:bodyPr>
          <a:lstStyle/>
          <a:p>
            <a:pPr marL="0" indent="0">
              <a:buNone/>
            </a:pPr>
            <a:r>
              <a:rPr lang="en-US" dirty="0"/>
              <a:t>3) The person’s head experienced a force of 10,000 N in the collision. How long was the coconut in contact with the person’s head?</a:t>
            </a:r>
          </a:p>
          <a:p>
            <a:pPr marL="0" indent="0">
              <a:buNone/>
            </a:pPr>
            <a:r>
              <a:rPr lang="en-US" b="1" dirty="0"/>
              <a:t>ANS: </a:t>
            </a:r>
            <a:r>
              <a:rPr lang="en-US" dirty="0"/>
              <a:t>Impulse = Ft. Setting 48 equal to (10,000) t we find that t is 48/10,000 of a second much less that 1/10 second.</a:t>
            </a:r>
          </a:p>
          <a:p>
            <a:pPr marL="0" indent="0">
              <a:buNone/>
            </a:pPr>
            <a:endParaRPr lang="en-US" dirty="0"/>
          </a:p>
        </p:txBody>
      </p:sp>
      <p:sp>
        <p:nvSpPr>
          <p:cNvPr id="6" name="Content Placeholder 5"/>
          <p:cNvSpPr>
            <a:spLocks noGrp="1"/>
          </p:cNvSpPr>
          <p:nvPr>
            <p:ph sz="quarter" idx="4"/>
          </p:nvPr>
        </p:nvSpPr>
        <p:spPr>
          <a:xfrm>
            <a:off x="6631937" y="2713313"/>
            <a:ext cx="4919472" cy="3610155"/>
          </a:xfrm>
        </p:spPr>
        <p:txBody>
          <a:bodyPr>
            <a:normAutofit lnSpcReduction="10000"/>
          </a:bodyPr>
          <a:lstStyle/>
          <a:p>
            <a:pPr marL="0" indent="0">
              <a:buNone/>
            </a:pPr>
            <a:r>
              <a:rPr lang="en-US" dirty="0"/>
              <a:t>4) In a different situation, explain how it could be possible for an identical coconut dropped from the same height to hit the person’s head, but produce less that 10,000N of force.</a:t>
            </a:r>
          </a:p>
          <a:p>
            <a:pPr marL="0" indent="0">
              <a:buNone/>
            </a:pPr>
            <a:r>
              <a:rPr lang="en-US" b="1" dirty="0"/>
              <a:t>ANS: </a:t>
            </a:r>
            <a:r>
              <a:rPr lang="en-US" dirty="0"/>
              <a:t>If the person is wearing a soft helmet, or if the coconut has a rotten spot on it somewhere, then the time of collision could be larger than before. Since t is in the denominator of the force equation, a bigger time interval of collision leads to a smaller force on the coconut.</a:t>
            </a:r>
          </a:p>
          <a:p>
            <a:pPr marL="0" indent="0">
              <a:buNone/>
            </a:pPr>
            <a:endParaRPr lang="en-US" dirty="0"/>
          </a:p>
        </p:txBody>
      </p:sp>
    </p:spTree>
    <p:extLst>
      <p:ext uri="{BB962C8B-B14F-4D97-AF65-F5344CB8AC3E}">
        <p14:creationId xmlns:p14="http://schemas.microsoft.com/office/powerpoint/2010/main" val="112660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Motion in a Straight Line</a:t>
            </a:r>
          </a:p>
        </p:txBody>
      </p:sp>
      <p:sp>
        <p:nvSpPr>
          <p:cNvPr id="6" name="Text Placeholder 5"/>
          <p:cNvSpPr>
            <a:spLocks noGrp="1"/>
          </p:cNvSpPr>
          <p:nvPr>
            <p:ph type="body" idx="1"/>
          </p:nvPr>
        </p:nvSpPr>
        <p:spPr>
          <a:xfrm>
            <a:off x="1175769" y="1410419"/>
            <a:ext cx="4919472" cy="823912"/>
          </a:xfrm>
        </p:spPr>
        <p:txBody>
          <a:bodyPr>
            <a:normAutofit fontScale="92500" lnSpcReduction="20000"/>
          </a:bodyPr>
          <a:lstStyle/>
          <a:p>
            <a:r>
              <a:rPr lang="en-US" dirty="0"/>
              <a:t>The graph below is a readout of an eastward-pointing motion detector. Justify all answers thoroughly.</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1381" y="2739392"/>
            <a:ext cx="5621719" cy="3940808"/>
          </a:xfrm>
        </p:spPr>
      </p:pic>
      <p:sp>
        <p:nvSpPr>
          <p:cNvPr id="9" name="Content Placeholder 8"/>
          <p:cNvSpPr>
            <a:spLocks noGrp="1"/>
          </p:cNvSpPr>
          <p:nvPr>
            <p:ph sz="quarter" idx="4"/>
          </p:nvPr>
        </p:nvSpPr>
        <p:spPr>
          <a:xfrm>
            <a:off x="6252374" y="2739392"/>
            <a:ext cx="4919472" cy="2291991"/>
          </a:xfrm>
        </p:spPr>
        <p:txBody>
          <a:bodyPr/>
          <a:lstStyle/>
          <a:p>
            <a:pPr marL="0" indent="0">
              <a:buNone/>
            </a:pPr>
            <a:r>
              <a:rPr lang="en-US" dirty="0"/>
              <a:t>Rank the speed of the object in each of the four labeled regions of the graph, from fastest to slowest. If the object has the same speed in tow or more regions, indicate so in your ranking.</a:t>
            </a:r>
          </a:p>
          <a:p>
            <a:pPr marL="0" indent="0">
              <a:buNone/>
            </a:pPr>
            <a:r>
              <a:rPr lang="en-US" dirty="0"/>
              <a:t>ANS: IV &gt; I = III</a:t>
            </a: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in a Straight Line </a:t>
            </a:r>
          </a:p>
        </p:txBody>
      </p:sp>
      <p:sp>
        <p:nvSpPr>
          <p:cNvPr id="3" name="Text Placeholder 2"/>
          <p:cNvSpPr>
            <a:spLocks noGrp="1"/>
          </p:cNvSpPr>
          <p:nvPr>
            <p:ph type="body" idx="1"/>
          </p:nvPr>
        </p:nvSpPr>
        <p:spPr>
          <a:xfrm>
            <a:off x="1104900" y="1443154"/>
            <a:ext cx="9980682" cy="823912"/>
          </a:xfrm>
        </p:spPr>
        <p:txBody>
          <a:bodyPr>
            <a:noAutofit/>
          </a:bodyPr>
          <a:lstStyle/>
          <a:p>
            <a:r>
              <a:rPr lang="en-US" sz="2000" dirty="0"/>
              <a:t>The velocity-time graphs represent the motion of two cars, Car A and Car B. Justify all answers thoroughly.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8500" y="2537059"/>
            <a:ext cx="4919663" cy="3522193"/>
          </a:xfrm>
        </p:spPr>
      </p:pic>
      <p:sp>
        <p:nvSpPr>
          <p:cNvPr id="6" name="Content Placeholder 5"/>
          <p:cNvSpPr>
            <a:spLocks noGrp="1"/>
          </p:cNvSpPr>
          <p:nvPr>
            <p:ph sz="quarter" idx="4"/>
          </p:nvPr>
        </p:nvSpPr>
        <p:spPr>
          <a:xfrm>
            <a:off x="6269628" y="2537059"/>
            <a:ext cx="4919472" cy="2198058"/>
          </a:xfrm>
        </p:spPr>
        <p:txBody>
          <a:bodyPr>
            <a:normAutofit/>
          </a:bodyPr>
          <a:lstStyle/>
          <a:p>
            <a:pPr marL="0" indent="0">
              <a:buNone/>
            </a:pPr>
            <a:r>
              <a:rPr lang="en-US" dirty="0"/>
              <a:t>1) Which car is moving faster at the start of the motion?</a:t>
            </a:r>
          </a:p>
          <a:p>
            <a:pPr marL="0" indent="0">
              <a:buNone/>
            </a:pPr>
            <a:r>
              <a:rPr lang="en-US" b="1" dirty="0"/>
              <a:t>ANS</a:t>
            </a:r>
            <a:r>
              <a:rPr lang="en-US" dirty="0"/>
              <a:t>: On a velocity-time graph, speed is read off of the vertical axis. At time = 0, Car A has a higher vertical axis reading that Car B, so Car A is moving faster</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in a Straight Line</a:t>
            </a:r>
          </a:p>
        </p:txBody>
      </p:sp>
      <p:sp>
        <p:nvSpPr>
          <p:cNvPr id="3" name="Text Placeholder 2"/>
          <p:cNvSpPr>
            <a:spLocks noGrp="1"/>
          </p:cNvSpPr>
          <p:nvPr>
            <p:ph type="body" idx="1"/>
          </p:nvPr>
        </p:nvSpPr>
        <p:spPr>
          <a:xfrm>
            <a:off x="1104900" y="1443154"/>
            <a:ext cx="9980682" cy="823912"/>
          </a:xfrm>
        </p:spPr>
        <p:txBody>
          <a:bodyPr>
            <a:noAutofit/>
          </a:bodyPr>
          <a:lstStyle/>
          <a:p>
            <a:r>
              <a:rPr lang="en-US" sz="2000" dirty="0"/>
              <a:t>The velocity-time graphs represent the motion of two cars, Car A and Car B. Justify all answers thoroughly.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8500" y="2537059"/>
            <a:ext cx="4919663" cy="3522193"/>
          </a:xfrm>
        </p:spPr>
      </p:pic>
      <p:sp>
        <p:nvSpPr>
          <p:cNvPr id="6" name="Content Placeholder 5"/>
          <p:cNvSpPr>
            <a:spLocks noGrp="1"/>
          </p:cNvSpPr>
          <p:nvPr>
            <p:ph sz="quarter" idx="4"/>
          </p:nvPr>
        </p:nvSpPr>
        <p:spPr>
          <a:xfrm>
            <a:off x="6252374" y="2537059"/>
            <a:ext cx="4919472" cy="4432300"/>
          </a:xfrm>
        </p:spPr>
        <p:txBody>
          <a:bodyPr>
            <a:normAutofit/>
          </a:bodyPr>
          <a:lstStyle/>
          <a:p>
            <a:pPr marL="0" indent="0">
              <a:buNone/>
            </a:pPr>
            <a:r>
              <a:rPr lang="en-US" dirty="0"/>
              <a:t>2) Which car ends up farther from its starting point?</a:t>
            </a:r>
          </a:p>
          <a:p>
            <a:pPr marL="0" indent="0">
              <a:buNone/>
            </a:pPr>
            <a:r>
              <a:rPr lang="en-US" b="1" dirty="0"/>
              <a:t>ANS: </a:t>
            </a:r>
            <a:r>
              <a:rPr lang="en-US" dirty="0"/>
              <a:t>Displacement is determined by area under the curve. Both cars are above the horizontal line, so both are moving in the same direction. Car B has the largest area and is the farthest away.</a:t>
            </a:r>
          </a:p>
        </p:txBody>
      </p:sp>
    </p:spTree>
    <p:extLst>
      <p:ext uri="{BB962C8B-B14F-4D97-AF65-F5344CB8AC3E}">
        <p14:creationId xmlns:p14="http://schemas.microsoft.com/office/powerpoint/2010/main" val="2860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in a Straight Line</a:t>
            </a:r>
          </a:p>
        </p:txBody>
      </p:sp>
      <p:sp>
        <p:nvSpPr>
          <p:cNvPr id="3" name="Text Placeholder 2"/>
          <p:cNvSpPr>
            <a:spLocks noGrp="1"/>
          </p:cNvSpPr>
          <p:nvPr>
            <p:ph type="body" idx="1"/>
          </p:nvPr>
        </p:nvSpPr>
        <p:spPr>
          <a:xfrm>
            <a:off x="1104900" y="1443154"/>
            <a:ext cx="10057681" cy="823912"/>
          </a:xfrm>
        </p:spPr>
        <p:txBody>
          <a:bodyPr>
            <a:noAutofit/>
          </a:bodyPr>
          <a:lstStyle/>
          <a:p>
            <a:r>
              <a:rPr lang="en-US" sz="2000" dirty="0"/>
              <a:t>The velocity-time graphs represent the motion of two cars, Car A and Car B. Justify all answers thoroughly.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8500" y="2537059"/>
            <a:ext cx="4919663" cy="3522193"/>
          </a:xfrm>
        </p:spPr>
      </p:pic>
      <p:sp>
        <p:nvSpPr>
          <p:cNvPr id="6" name="Content Placeholder 5"/>
          <p:cNvSpPr>
            <a:spLocks noGrp="1"/>
          </p:cNvSpPr>
          <p:nvPr>
            <p:ph sz="quarter" idx="4"/>
          </p:nvPr>
        </p:nvSpPr>
        <p:spPr>
          <a:xfrm>
            <a:off x="6407650" y="2537059"/>
            <a:ext cx="4919472" cy="2260031"/>
          </a:xfrm>
        </p:spPr>
        <p:txBody>
          <a:bodyPr>
            <a:normAutofit/>
          </a:bodyPr>
          <a:lstStyle/>
          <a:p>
            <a:pPr marL="0" indent="0">
              <a:buNone/>
            </a:pPr>
            <a:r>
              <a:rPr lang="en-US" dirty="0"/>
              <a:t>3) Which car experiences a greater magnitude of acceleration?</a:t>
            </a:r>
          </a:p>
          <a:p>
            <a:pPr marL="0" indent="0">
              <a:buNone/>
            </a:pPr>
            <a:r>
              <a:rPr lang="en-US" b="1" dirty="0"/>
              <a:t>ANS: </a:t>
            </a:r>
            <a:r>
              <a:rPr lang="en-US" dirty="0"/>
              <a:t>Acceleration is the slope of the velocity-time graph. Car A’s graph is steeper, so its acceleration is larger</a:t>
            </a:r>
          </a:p>
        </p:txBody>
      </p:sp>
    </p:spTree>
    <p:extLst>
      <p:ext uri="{BB962C8B-B14F-4D97-AF65-F5344CB8AC3E}">
        <p14:creationId xmlns:p14="http://schemas.microsoft.com/office/powerpoint/2010/main" val="42316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Forces and Newton’s Laws</a:t>
            </a:r>
          </a:p>
        </p:txBody>
      </p:sp>
      <p:sp>
        <p:nvSpPr>
          <p:cNvPr id="7" name="Text Placeholder 6"/>
          <p:cNvSpPr>
            <a:spLocks noGrp="1"/>
          </p:cNvSpPr>
          <p:nvPr>
            <p:ph type="body" idx="1"/>
          </p:nvPr>
        </p:nvSpPr>
        <p:spPr>
          <a:xfrm>
            <a:off x="1104900" y="1476938"/>
            <a:ext cx="9980682" cy="1485900"/>
          </a:xfrm>
        </p:spPr>
        <p:txBody>
          <a:bodyPr>
            <a:normAutofit/>
          </a:bodyPr>
          <a:lstStyle/>
          <a:p>
            <a:r>
              <a:rPr lang="en-US" sz="2000" dirty="0"/>
              <a:t>A 7.0N block sits on a rough surface. It is being pulled by a force F</a:t>
            </a:r>
            <a:r>
              <a:rPr lang="en-US" sz="2000" baseline="-25000" dirty="0"/>
              <a:t>1 </a:t>
            </a:r>
            <a:r>
              <a:rPr lang="en-US" sz="2000" dirty="0"/>
              <a:t> at an angle of 30 degrees above the horizontal. The block is initially moving to the right with speed 5 m/s. The coefficient of friction between the block and the surface is 0.20. Justify all answers.</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04900" y="3266614"/>
            <a:ext cx="4919663" cy="2063084"/>
          </a:xfrm>
        </p:spPr>
      </p:pic>
      <p:sp>
        <p:nvSpPr>
          <p:cNvPr id="10" name="Content Placeholder 9"/>
          <p:cNvSpPr>
            <a:spLocks noGrp="1"/>
          </p:cNvSpPr>
          <p:nvPr>
            <p:ph sz="quarter" idx="4"/>
          </p:nvPr>
        </p:nvSpPr>
        <p:spPr>
          <a:xfrm>
            <a:off x="6338639" y="3266614"/>
            <a:ext cx="5771890" cy="5397500"/>
          </a:xfrm>
        </p:spPr>
        <p:txBody>
          <a:bodyPr>
            <a:normAutofit/>
          </a:bodyPr>
          <a:lstStyle/>
          <a:p>
            <a:pPr marL="457200" indent="-457200">
              <a:buAutoNum type="arabicParenR"/>
            </a:pPr>
            <a:r>
              <a:rPr lang="en-US" b="1" dirty="0"/>
              <a:t>Is it possible for the block to be slowing down? If so, give a possible value of the magnitude of F</a:t>
            </a:r>
            <a:r>
              <a:rPr lang="en-US" b="1" baseline="-25000" dirty="0"/>
              <a:t>1   </a:t>
            </a:r>
            <a:r>
              <a:rPr lang="en-US" b="1" dirty="0"/>
              <a:t>that would allow the block to slow down. If not, explain why not with reference to Newton’s second law.</a:t>
            </a:r>
          </a:p>
          <a:p>
            <a:pPr marL="0" indent="0">
              <a:buNone/>
            </a:pPr>
            <a:r>
              <a:rPr lang="en-US" b="1" dirty="0"/>
              <a:t>ANS: When an object slows down, its acceleration (and net force it experiences) is opposite the direction of its motions. Here the motion is to the right, so if the net force is to the left, choose a value such that the rightward component (F</a:t>
            </a:r>
            <a:r>
              <a:rPr lang="en-US" b="1" baseline="-25000" dirty="0"/>
              <a:t>1</a:t>
            </a:r>
            <a:r>
              <a:rPr lang="en-US" b="1" dirty="0"/>
              <a:t> cos 30) is less that the friction force acting left.</a:t>
            </a:r>
          </a:p>
        </p:txBody>
      </p:sp>
    </p:spTree>
    <p:extLst>
      <p:ext uri="{BB962C8B-B14F-4D97-AF65-F5344CB8AC3E}">
        <p14:creationId xmlns:p14="http://schemas.microsoft.com/office/powerpoint/2010/main" val="14756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Forces and Newton’s Laws</a:t>
            </a:r>
          </a:p>
        </p:txBody>
      </p:sp>
      <p:sp>
        <p:nvSpPr>
          <p:cNvPr id="7" name="Text Placeholder 6"/>
          <p:cNvSpPr>
            <a:spLocks noGrp="1"/>
          </p:cNvSpPr>
          <p:nvPr>
            <p:ph type="body" idx="1"/>
          </p:nvPr>
        </p:nvSpPr>
        <p:spPr>
          <a:xfrm>
            <a:off x="1104900" y="1410419"/>
            <a:ext cx="9980682" cy="1485900"/>
          </a:xfrm>
        </p:spPr>
        <p:txBody>
          <a:bodyPr>
            <a:normAutofit/>
          </a:bodyPr>
          <a:lstStyle/>
          <a:p>
            <a:r>
              <a:rPr lang="en-US" sz="2000" dirty="0"/>
              <a:t>A 7.0N block sits on a rough surface. It is being pulled by a force F</a:t>
            </a:r>
            <a:r>
              <a:rPr lang="en-US" sz="2000" baseline="-25000" dirty="0"/>
              <a:t>1 </a:t>
            </a:r>
            <a:r>
              <a:rPr lang="en-US" sz="2000" dirty="0"/>
              <a:t> at an angle of 30 degrees above the horizontal. The block is initially moving to the right with speed 5 m/s. The coefficient of friction between the block and the surface is 0.20. Justify all answers.</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04900" y="3266614"/>
            <a:ext cx="4919663" cy="2063084"/>
          </a:xfrm>
        </p:spPr>
      </p:pic>
      <p:sp>
        <p:nvSpPr>
          <p:cNvPr id="10" name="Content Placeholder 9"/>
          <p:cNvSpPr>
            <a:spLocks noGrp="1"/>
          </p:cNvSpPr>
          <p:nvPr>
            <p:ph sz="quarter" idx="4"/>
          </p:nvPr>
        </p:nvSpPr>
        <p:spPr>
          <a:xfrm>
            <a:off x="6321386" y="3266614"/>
            <a:ext cx="5771890" cy="3113657"/>
          </a:xfrm>
        </p:spPr>
        <p:txBody>
          <a:bodyPr>
            <a:normAutofit/>
          </a:bodyPr>
          <a:lstStyle/>
          <a:p>
            <a:pPr marL="0" indent="0">
              <a:buNone/>
            </a:pPr>
            <a:r>
              <a:rPr lang="en-US" b="1" dirty="0"/>
              <a:t>2) In order to double the block’s initial speed to 10 m/s, how must the magnitude of the force F</a:t>
            </a:r>
            <a:r>
              <a:rPr lang="en-US" b="1" baseline="-25000" dirty="0"/>
              <a:t>1  </a:t>
            </a:r>
            <a:r>
              <a:rPr lang="en-US" b="1" dirty="0"/>
              <a:t>change? </a:t>
            </a:r>
          </a:p>
          <a:p>
            <a:pPr marL="0" indent="0">
              <a:buNone/>
            </a:pPr>
            <a:r>
              <a:rPr lang="en-US" b="1" dirty="0"/>
              <a:t>ANS: It does not have to change. The net force has no effect on an object’s speed. We have no idea what is happening before the problem and how the initial speed came about. The forces can all be as indicated, and the object can have any initial speed</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and Energy</a:t>
            </a:r>
          </a:p>
        </p:txBody>
      </p:sp>
      <p:sp>
        <p:nvSpPr>
          <p:cNvPr id="3" name="Text Placeholder 2"/>
          <p:cNvSpPr>
            <a:spLocks noGrp="1"/>
          </p:cNvSpPr>
          <p:nvPr>
            <p:ph type="body" idx="1"/>
          </p:nvPr>
        </p:nvSpPr>
        <p:spPr>
          <a:xfrm>
            <a:off x="1104900" y="1600200"/>
            <a:ext cx="10575266" cy="823912"/>
          </a:xfrm>
        </p:spPr>
        <p:txBody>
          <a:bodyPr>
            <a:normAutofit/>
          </a:bodyPr>
          <a:lstStyle/>
          <a:p>
            <a:r>
              <a:rPr lang="en-US" dirty="0"/>
              <a:t>A 0.5 kg cart released from rest at the top of a smooth incline has gravitational energy of 6J relative to the base of the incline.</a:t>
            </a:r>
          </a:p>
        </p:txBody>
      </p:sp>
      <p:sp>
        <p:nvSpPr>
          <p:cNvPr id="4" name="Content Placeholder 3"/>
          <p:cNvSpPr>
            <a:spLocks noGrp="1"/>
          </p:cNvSpPr>
          <p:nvPr>
            <p:ph sz="half" idx="2"/>
          </p:nvPr>
        </p:nvSpPr>
        <p:spPr>
          <a:xfrm>
            <a:off x="1104900" y="2851150"/>
            <a:ext cx="4919472" cy="3748088"/>
          </a:xfrm>
        </p:spPr>
        <p:txBody>
          <a:bodyPr>
            <a:normAutofit/>
          </a:bodyPr>
          <a:lstStyle/>
          <a:p>
            <a:pPr marL="0" indent="0">
              <a:buNone/>
            </a:pPr>
            <a:r>
              <a:rPr lang="en-US" dirty="0"/>
              <a:t>1) Calculate the cart’s speed at the bottom of the incline.</a:t>
            </a:r>
          </a:p>
          <a:p>
            <a:pPr marL="0" indent="0">
              <a:buNone/>
            </a:pPr>
            <a:r>
              <a:rPr lang="en-US" b="1" dirty="0"/>
              <a:t>ANS: </a:t>
            </a:r>
            <a:r>
              <a:rPr lang="en-US" dirty="0"/>
              <a:t>Gravitational energy is converted to kinetic energy. Kinetic energy at the bottom will be 6 J which is equal to ½ mv</a:t>
            </a:r>
            <a:r>
              <a:rPr lang="en-US" baseline="30000" dirty="0"/>
              <a:t>2</a:t>
            </a:r>
            <a:r>
              <a:rPr lang="en-US" dirty="0"/>
              <a:t>. Plug 0.5 in for the mass and solve for v = 4.9 m/s.</a:t>
            </a:r>
          </a:p>
        </p:txBody>
      </p:sp>
      <p:sp>
        <p:nvSpPr>
          <p:cNvPr id="6" name="Content Placeholder 5"/>
          <p:cNvSpPr>
            <a:spLocks noGrp="1"/>
          </p:cNvSpPr>
          <p:nvPr>
            <p:ph sz="quarter" idx="4"/>
          </p:nvPr>
        </p:nvSpPr>
        <p:spPr>
          <a:xfrm>
            <a:off x="6597430" y="2851150"/>
            <a:ext cx="4919472" cy="2944723"/>
          </a:xfrm>
        </p:spPr>
        <p:txBody>
          <a:bodyPr>
            <a:normAutofit/>
          </a:bodyPr>
          <a:lstStyle/>
          <a:p>
            <a:pPr marL="0" indent="0">
              <a:buNone/>
            </a:pPr>
            <a:r>
              <a:rPr lang="en-US" dirty="0"/>
              <a:t>2) When the cart has rolled halfway down the incline, the cart’s gravitational potential energy will be?</a:t>
            </a:r>
          </a:p>
          <a:p>
            <a:pPr marL="0" indent="0">
              <a:buNone/>
            </a:pPr>
            <a:r>
              <a:rPr lang="en-US" b="1" dirty="0"/>
              <a:t>ANS: </a:t>
            </a:r>
            <a:r>
              <a:rPr lang="en-US" dirty="0"/>
              <a:t>3J because gravitational potential energy is </a:t>
            </a:r>
            <a:r>
              <a:rPr lang="en-US" dirty="0" err="1"/>
              <a:t>mgh</a:t>
            </a:r>
            <a:r>
              <a:rPr lang="en-US" dirty="0"/>
              <a:t>. Since the h term is in the numerator and is not be squared ; cutting h in half is the cuts the whole equation in half.</a:t>
            </a:r>
          </a:p>
          <a:p>
            <a:pPr marL="0" indent="0">
              <a:buNone/>
            </a:pPr>
            <a:endParaRPr lang="en-US"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and Energy</a:t>
            </a:r>
          </a:p>
        </p:txBody>
      </p:sp>
      <p:sp>
        <p:nvSpPr>
          <p:cNvPr id="3" name="Text Placeholder 2"/>
          <p:cNvSpPr>
            <a:spLocks noGrp="1"/>
          </p:cNvSpPr>
          <p:nvPr>
            <p:ph type="body" idx="1"/>
          </p:nvPr>
        </p:nvSpPr>
        <p:spPr>
          <a:xfrm>
            <a:off x="1104900" y="1600200"/>
            <a:ext cx="9980682" cy="823912"/>
          </a:xfrm>
        </p:spPr>
        <p:txBody>
          <a:bodyPr>
            <a:normAutofit/>
          </a:bodyPr>
          <a:lstStyle/>
          <a:p>
            <a:r>
              <a:rPr lang="en-US" dirty="0"/>
              <a:t>A 0.5 kg cart released from rest at the top of a smooth incline has gravitational energy of 6J relative to the base of the incline.</a:t>
            </a:r>
          </a:p>
        </p:txBody>
      </p:sp>
      <p:sp>
        <p:nvSpPr>
          <p:cNvPr id="4" name="Content Placeholder 3"/>
          <p:cNvSpPr>
            <a:spLocks noGrp="1"/>
          </p:cNvSpPr>
          <p:nvPr>
            <p:ph sz="half" idx="2"/>
          </p:nvPr>
        </p:nvSpPr>
        <p:spPr>
          <a:xfrm>
            <a:off x="1104900" y="2769169"/>
            <a:ext cx="4919472" cy="3748088"/>
          </a:xfrm>
        </p:spPr>
        <p:txBody>
          <a:bodyPr>
            <a:normAutofit lnSpcReduction="10000"/>
          </a:bodyPr>
          <a:lstStyle/>
          <a:p>
            <a:pPr marL="0" indent="0">
              <a:buNone/>
            </a:pPr>
            <a:r>
              <a:rPr lang="en-US" dirty="0"/>
              <a:t>3) When the cart has rolled halfway down the incline, the cart’s kinetic energy will be…</a:t>
            </a:r>
          </a:p>
          <a:p>
            <a:pPr marL="0" indent="0">
              <a:buNone/>
            </a:pPr>
            <a:r>
              <a:rPr lang="en-US" b="1" dirty="0"/>
              <a:t>ANS: </a:t>
            </a:r>
            <a:r>
              <a:rPr lang="en-US" dirty="0"/>
              <a:t>3 J, any gravitational potential energy lost must be converted to kinetic energy.</a:t>
            </a:r>
          </a:p>
          <a:p>
            <a:pPr marL="0" indent="0">
              <a:buNone/>
            </a:pPr>
            <a:r>
              <a:rPr lang="en-US" dirty="0"/>
              <a:t>4) When the cart has rolled halfway down the incline, the cart’s speed will be …</a:t>
            </a:r>
          </a:p>
          <a:p>
            <a:pPr marL="0" indent="0">
              <a:buNone/>
            </a:pPr>
            <a:r>
              <a:rPr lang="en-US" b="1" dirty="0"/>
              <a:t>ANS: </a:t>
            </a:r>
            <a:r>
              <a:rPr lang="en-US" dirty="0"/>
              <a:t>Set 6J = ½ mv</a:t>
            </a:r>
            <a:r>
              <a:rPr lang="en-US" baseline="30000" dirty="0"/>
              <a:t>2</a:t>
            </a:r>
            <a:r>
              <a:rPr lang="en-US" dirty="0"/>
              <a:t> solve for v. Because 6J will go underneath the square root, it won’t be ½ the velocity. V= 3.5 m/s</a:t>
            </a:r>
          </a:p>
          <a:p>
            <a:pPr marL="0" indent="0">
              <a:buNone/>
            </a:pPr>
            <a:endParaRPr lang="en-US" dirty="0"/>
          </a:p>
        </p:txBody>
      </p:sp>
      <p:sp>
        <p:nvSpPr>
          <p:cNvPr id="6" name="Content Placeholder 5"/>
          <p:cNvSpPr>
            <a:spLocks noGrp="1"/>
          </p:cNvSpPr>
          <p:nvPr>
            <p:ph sz="quarter" idx="4"/>
          </p:nvPr>
        </p:nvSpPr>
        <p:spPr>
          <a:xfrm>
            <a:off x="6666442" y="2769169"/>
            <a:ext cx="4919472" cy="2435764"/>
          </a:xfrm>
        </p:spPr>
        <p:txBody>
          <a:bodyPr>
            <a:normAutofit/>
          </a:bodyPr>
          <a:lstStyle/>
          <a:p>
            <a:pPr marL="0" indent="0">
              <a:buNone/>
            </a:pPr>
            <a:r>
              <a:rPr lang="en-US" dirty="0"/>
              <a:t>5) A 1.0 kg cart is released from rest at the top of the same incline. At the bottom, it will be moving…</a:t>
            </a:r>
          </a:p>
          <a:p>
            <a:pPr marL="0" indent="0">
              <a:buNone/>
            </a:pPr>
            <a:r>
              <a:rPr lang="en-US" b="1" dirty="0"/>
              <a:t>ANS: </a:t>
            </a:r>
            <a:r>
              <a:rPr lang="en-US" dirty="0"/>
              <a:t>The same, because energy conversion is the same mgh = ½ mv</a:t>
            </a:r>
            <a:r>
              <a:rPr lang="en-US" baseline="30000" dirty="0"/>
              <a:t>2</a:t>
            </a:r>
            <a:r>
              <a:rPr lang="en-US" dirty="0"/>
              <a:t> The mass cancels and doesn’t effect the result. </a:t>
            </a:r>
          </a:p>
        </p:txBody>
      </p:sp>
    </p:spTree>
    <p:extLst>
      <p:ext uri="{BB962C8B-B14F-4D97-AF65-F5344CB8AC3E}">
        <p14:creationId xmlns:p14="http://schemas.microsoft.com/office/powerpoint/2010/main" val="13850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Impulse and Momentum</a:t>
            </a:r>
          </a:p>
        </p:txBody>
      </p:sp>
      <p:sp>
        <p:nvSpPr>
          <p:cNvPr id="3" name="Text Placeholder 2"/>
          <p:cNvSpPr>
            <a:spLocks noGrp="1"/>
          </p:cNvSpPr>
          <p:nvPr>
            <p:ph type="body" idx="1"/>
          </p:nvPr>
        </p:nvSpPr>
        <p:spPr>
          <a:xfrm>
            <a:off x="1104900" y="1271239"/>
            <a:ext cx="9980682" cy="1152873"/>
          </a:xfrm>
        </p:spPr>
        <p:txBody>
          <a:bodyPr>
            <a:normAutofit/>
          </a:bodyPr>
          <a:lstStyle/>
          <a:p>
            <a:r>
              <a:rPr lang="en-US" dirty="0"/>
              <a:t>A 2 kg coconut falls from the top of a tall tree, 30 m above a person’s head. The coconut strikes and comes to rest on the person’s head. Justify all answers thoroughly.</a:t>
            </a:r>
          </a:p>
        </p:txBody>
      </p:sp>
      <p:sp>
        <p:nvSpPr>
          <p:cNvPr id="4" name="Content Placeholder 3"/>
          <p:cNvSpPr>
            <a:spLocks noGrp="1"/>
          </p:cNvSpPr>
          <p:nvPr>
            <p:ph sz="half" idx="2"/>
          </p:nvPr>
        </p:nvSpPr>
        <p:spPr>
          <a:xfrm>
            <a:off x="1104900" y="3081919"/>
            <a:ext cx="4919472" cy="2329044"/>
          </a:xfrm>
        </p:spPr>
        <p:txBody>
          <a:bodyPr>
            <a:normAutofit/>
          </a:bodyPr>
          <a:lstStyle/>
          <a:p>
            <a:pPr marL="0" indent="0">
              <a:buNone/>
            </a:pPr>
            <a:r>
              <a:rPr lang="en-US" dirty="0"/>
              <a:t>1) Calculate the magnitude of the momentum of the coconut just before it hits the person in the head.</a:t>
            </a:r>
          </a:p>
          <a:p>
            <a:pPr marL="0" indent="0">
              <a:buNone/>
            </a:pPr>
            <a:r>
              <a:rPr lang="en-US" b="1" dirty="0"/>
              <a:t>ANS: </a:t>
            </a:r>
            <a:r>
              <a:rPr lang="en-US" dirty="0"/>
              <a:t>Momentum is mass x speed. To find the coconut’s speed us kinematics with v</a:t>
            </a:r>
            <a:r>
              <a:rPr lang="en-US" baseline="-25000" dirty="0"/>
              <a:t>o</a:t>
            </a:r>
            <a:r>
              <a:rPr lang="en-US" dirty="0"/>
              <a:t> = 0, a = 10 m/s/s, and displacement = 30 m. V</a:t>
            </a:r>
            <a:r>
              <a:rPr lang="en-US" baseline="-25000" dirty="0"/>
              <a:t>f</a:t>
            </a:r>
            <a:r>
              <a:rPr lang="en-US" dirty="0"/>
              <a:t> = 24 m/s and = 48 N*s</a:t>
            </a:r>
          </a:p>
        </p:txBody>
      </p:sp>
      <p:sp>
        <p:nvSpPr>
          <p:cNvPr id="6" name="Content Placeholder 5"/>
          <p:cNvSpPr>
            <a:spLocks noGrp="1"/>
          </p:cNvSpPr>
          <p:nvPr>
            <p:ph sz="quarter" idx="4"/>
          </p:nvPr>
        </p:nvSpPr>
        <p:spPr>
          <a:xfrm>
            <a:off x="6364518" y="3081919"/>
            <a:ext cx="4919472" cy="3644660"/>
          </a:xfrm>
        </p:spPr>
        <p:txBody>
          <a:bodyPr>
            <a:normAutofit/>
          </a:bodyPr>
          <a:lstStyle/>
          <a:p>
            <a:pPr marL="0" indent="0">
              <a:buNone/>
            </a:pPr>
            <a:r>
              <a:rPr lang="en-US" dirty="0"/>
              <a:t>2) Calculate the magnitude and direction of the impulse experience by the coconut in colliding with the person’s head.</a:t>
            </a:r>
          </a:p>
          <a:p>
            <a:pPr marL="0" indent="0">
              <a:buNone/>
            </a:pPr>
            <a:r>
              <a:rPr lang="en-US" b="1" dirty="0"/>
              <a:t>ANS: </a:t>
            </a:r>
            <a:r>
              <a:rPr lang="en-US" dirty="0"/>
              <a:t>Impulse is the change in momentum and is in the direction of the net force experience by an object. The coconut’s momentum after colliding with the head is zero. So its change in momentum, is 48 N*s. The direction of this impulse is upward, because the net force on the coconut must be opposite its speed in order to slow it down.</a:t>
            </a:r>
          </a:p>
          <a:p>
            <a:pPr marL="0" indent="0">
              <a:buNone/>
            </a:pPr>
            <a:endParaRPr lang="en-US" dirty="0"/>
          </a:p>
        </p:txBody>
      </p:sp>
    </p:spTree>
    <p:extLst>
      <p:ext uri="{BB962C8B-B14F-4D97-AF65-F5344CB8AC3E}">
        <p14:creationId xmlns:p14="http://schemas.microsoft.com/office/powerpoint/2010/main" val="1208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A5CDDE356D3A4AB4F41334D251BF1E" ma:contentTypeVersion="7" ma:contentTypeDescription="Create a new document." ma:contentTypeScope="" ma:versionID="73667b9fa2f9118c1138167cd77b45c9">
  <xsd:schema xmlns:xsd="http://www.w3.org/2001/XMLSchema" xmlns:xs="http://www.w3.org/2001/XMLSchema" xmlns:p="http://schemas.microsoft.com/office/2006/metadata/properties" xmlns:ns2="ef43bc27-e2fe-4ba0-9da1-867b15fdef37" xmlns:ns3="21361d96-0cb9-4b45-8aee-05e90ad9e844" targetNamespace="http://schemas.microsoft.com/office/2006/metadata/properties" ma:root="true" ma:fieldsID="b57b841a8a0bc3fdf723298aa422fcf3" ns2:_="" ns3:_="">
    <xsd:import namespace="ef43bc27-e2fe-4ba0-9da1-867b15fdef37"/>
    <xsd:import namespace="21361d96-0cb9-4b45-8aee-05e90ad9e8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3bc27-e2fe-4ba0-9da1-867b15fde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61d96-0cb9-4b45-8aee-05e90ad9e8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0A88A0-9FA7-43C3-A13C-0534CA614D23}"/>
</file>

<file path=customXml/itemProps2.xml><?xml version="1.0" encoding="utf-8"?>
<ds:datastoreItem xmlns:ds="http://schemas.openxmlformats.org/officeDocument/2006/customXml" ds:itemID="{DF4F84B9-FD9C-46CD-BB06-B210EBE8F415}"/>
</file>

<file path=customXml/itemProps3.xml><?xml version="1.0" encoding="utf-8"?>
<ds:datastoreItem xmlns:ds="http://schemas.openxmlformats.org/officeDocument/2006/customXml" ds:itemID="{6913E592-A52B-4016-9C3A-2C43949A9E5D}"/>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1314</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Plantagenet Cherokee</vt:lpstr>
      <vt:lpstr>Wingdings</vt:lpstr>
      <vt:lpstr>Academic Literature 16x9</vt:lpstr>
      <vt:lpstr>Reviewing for the AP Exam</vt:lpstr>
      <vt:lpstr>Motion in a Straight Line </vt:lpstr>
      <vt:lpstr>Motion in a Straight Line</vt:lpstr>
      <vt:lpstr>Motion in a Straight Line</vt:lpstr>
      <vt:lpstr>Forces and Newton’s Laws</vt:lpstr>
      <vt:lpstr>Forces and Newton’s Laws</vt:lpstr>
      <vt:lpstr>Work and Energy</vt:lpstr>
      <vt:lpstr>Work and Energy</vt:lpstr>
      <vt:lpstr>Collisions: Impulse and Momentum</vt:lpstr>
      <vt:lpstr>Collisions: Impulse and Momentum</vt:lpstr>
      <vt:lpstr>Motion in a Straight Line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2016-03-07T12:49:00Z</dcterms:created>
  <dcterms:modified xsi:type="dcterms:W3CDTF">2019-12-17T18:41:00Z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y fmtid="{D5CDD505-2E9C-101B-9397-08002B2CF9AE}" pid="3" name="ContentTypeId">
    <vt:lpwstr>0x01010016A5CDDE356D3A4AB4F41334D251BF1E</vt:lpwstr>
  </property>
</Properties>
</file>