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B5505-7735-4BA2-A185-948B55AD8B8E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57B0C-5C2C-47F2-9524-15698184E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B17F16D-B8F7-4435-9833-7CA2A97AC62B}" type="slidenum">
              <a:rPr lang="en-CA" sz="1200" smtClean="0"/>
              <a:pPr/>
              <a:t>4</a:t>
            </a:fld>
            <a:endParaRPr lang="en-CA" sz="1200" smtClean="0"/>
          </a:p>
        </p:txBody>
      </p:sp>
    </p:spTree>
    <p:extLst>
      <p:ext uri="{BB962C8B-B14F-4D97-AF65-F5344CB8AC3E}">
        <p14:creationId xmlns:p14="http://schemas.microsoft.com/office/powerpoint/2010/main" val="315347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7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2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5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8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7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2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8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1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8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E3B1E-7913-460E-A300-802608A0DE67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DE78-3703-4D45-B74B-BB681ECAC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5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82" y="-133639"/>
            <a:ext cx="10515600" cy="1325563"/>
          </a:xfrm>
        </p:spPr>
        <p:txBody>
          <a:bodyPr/>
          <a:lstStyle/>
          <a:p>
            <a:r>
              <a:rPr lang="en-US" dirty="0" smtClean="0"/>
              <a:t>How to use a protractor</a:t>
            </a:r>
            <a:endParaRPr lang="en-US" dirty="0"/>
          </a:p>
        </p:txBody>
      </p:sp>
      <p:pic>
        <p:nvPicPr>
          <p:cNvPr id="1026" name="Picture 2" descr="Image result for how to use a protractor im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0" y="1456170"/>
            <a:ext cx="6420565" cy="324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73092" y="2055067"/>
            <a:ext cx="683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45745" y="4408289"/>
            <a:ext cx="683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05018" y="4553527"/>
            <a:ext cx="683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9527" y="5278109"/>
            <a:ext cx="5430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 smtClean="0"/>
              <a:t> is the vertex of the angle.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7629236" y="654683"/>
            <a:ext cx="413327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Always align the vertex of the angle with the center of the base line on the protractor.</a:t>
            </a:r>
          </a:p>
          <a:p>
            <a:endParaRPr lang="en-US" sz="2800" dirty="0"/>
          </a:p>
          <a:p>
            <a:r>
              <a:rPr lang="en-US" sz="2800" dirty="0" smtClean="0"/>
              <a:t>The base of the angle aligns with the base line on the protractor. For the light ray diagrams, the base of the angle is the normal.</a:t>
            </a:r>
          </a:p>
          <a:p>
            <a:endParaRPr lang="en-US" sz="2800" dirty="0"/>
          </a:p>
          <a:p>
            <a:r>
              <a:rPr lang="en-US" sz="2800" dirty="0" smtClean="0"/>
              <a:t>How many degrees is angle ABC?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93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018" y="-129382"/>
            <a:ext cx="10515600" cy="1325563"/>
          </a:xfrm>
        </p:spPr>
        <p:txBody>
          <a:bodyPr/>
          <a:lstStyle/>
          <a:p>
            <a:r>
              <a:rPr lang="en-US" altLang="en-US" dirty="0"/>
              <a:t>The Law of “REFLECTION”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268" y="910770"/>
            <a:ext cx="8229600" cy="1524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The </a:t>
            </a:r>
            <a:r>
              <a:rPr lang="en-US" altLang="en-US" b="1"/>
              <a:t>Law of Reflection </a:t>
            </a:r>
            <a:r>
              <a:rPr lang="en-US" altLang="en-US"/>
              <a:t>states that- </a:t>
            </a:r>
            <a:r>
              <a:rPr lang="en-US" altLang="en-US" b="1" i="1"/>
              <a:t>" the angle of incidence (incoming ray) equals the angle of reflection (outgoing ray)"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1" y="2493818"/>
            <a:ext cx="6505508" cy="420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543801" y="1360945"/>
            <a:ext cx="448627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The law works for FLAT, PLANE surfaces only.</a:t>
            </a:r>
          </a:p>
          <a:p>
            <a:endParaRPr lang="en-US" altLang="en-US" sz="2800" dirty="0"/>
          </a:p>
          <a:p>
            <a:r>
              <a:rPr lang="en-US" altLang="en-US" sz="2800" dirty="0"/>
              <a:t>The angles are measured from a perpendicular line to the surface called a NORMAL.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594764" y="4228789"/>
            <a:ext cx="1039067" cy="36933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NORMAL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 flipV="1">
            <a:off x="3731490" y="2779714"/>
            <a:ext cx="2863274" cy="142283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703127" y="5153891"/>
            <a:ext cx="384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 4 qualities of the image?</a:t>
            </a:r>
          </a:p>
          <a:p>
            <a:r>
              <a:rPr lang="en-US" sz="3600" dirty="0" smtClean="0"/>
              <a:t>L  O  S  T</a:t>
            </a:r>
          </a:p>
        </p:txBody>
      </p:sp>
    </p:spTree>
    <p:extLst>
      <p:ext uri="{BB962C8B-B14F-4D97-AF65-F5344CB8AC3E}">
        <p14:creationId xmlns:p14="http://schemas.microsoft.com/office/powerpoint/2010/main" val="255450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091" y="1052945"/>
            <a:ext cx="11794837" cy="566853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CA" sz="3200" dirty="0"/>
              <a:t>LOST is used to describe images formed by </a:t>
            </a:r>
            <a:r>
              <a:rPr lang="en-CA" sz="3200" dirty="0" smtClean="0"/>
              <a:t>mirrors and lenses.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CA" sz="3200" b="1" dirty="0" smtClean="0">
                <a:solidFill>
                  <a:schemeClr val="accent2"/>
                </a:solidFill>
              </a:rPr>
              <a:t>L- </a:t>
            </a:r>
            <a:r>
              <a:rPr lang="en-CA" sz="3200" b="1" dirty="0">
                <a:solidFill>
                  <a:schemeClr val="accent2"/>
                </a:solidFill>
              </a:rPr>
              <a:t>Location</a:t>
            </a:r>
            <a:r>
              <a:rPr lang="en-CA" sz="3200" b="1" dirty="0"/>
              <a:t>: </a:t>
            </a:r>
            <a:r>
              <a:rPr lang="en-CA" sz="3200" dirty="0"/>
              <a:t>location of the image: is the image in front of or “behind” the mirror?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CA" sz="3200" b="1" dirty="0">
                <a:solidFill>
                  <a:schemeClr val="accent2"/>
                </a:solidFill>
              </a:rPr>
              <a:t>O- Orientation</a:t>
            </a:r>
            <a:r>
              <a:rPr lang="en-CA" sz="3200" dirty="0"/>
              <a:t>: which way the image is oriented compared to the original object: is the image upright or inverted?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CA" sz="3200" b="1" dirty="0">
                <a:solidFill>
                  <a:schemeClr val="accent2"/>
                </a:solidFill>
              </a:rPr>
              <a:t>S- Size</a:t>
            </a:r>
            <a:r>
              <a:rPr lang="en-CA" sz="3200" dirty="0"/>
              <a:t>: as compared to original object: is the image the same size, reduced, or magnified?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CA" sz="3200" b="1" dirty="0">
                <a:solidFill>
                  <a:schemeClr val="accent2"/>
                </a:solidFill>
              </a:rPr>
              <a:t>T- Type</a:t>
            </a:r>
            <a:r>
              <a:rPr lang="en-CA" sz="3200" b="1" dirty="0"/>
              <a:t>:</a:t>
            </a:r>
            <a:r>
              <a:rPr lang="en-CA" sz="3200" dirty="0"/>
              <a:t> is the image a real image or virtual image?</a:t>
            </a:r>
            <a:endParaRPr lang="en-CA" sz="3200" b="1" dirty="0"/>
          </a:p>
          <a:p>
            <a:pPr marL="109728" indent="0">
              <a:buNone/>
              <a:defRPr/>
            </a:pPr>
            <a:endParaRPr lang="en-CA" b="1" dirty="0" smtClean="0"/>
          </a:p>
          <a:p>
            <a:pPr marL="109728" indent="0">
              <a:buNone/>
              <a:defRPr/>
            </a:pPr>
            <a:r>
              <a:rPr lang="en-CA" sz="4000" b="1" dirty="0" smtClean="0"/>
              <a:t>This </a:t>
            </a:r>
            <a:r>
              <a:rPr lang="en-CA" sz="4000" b="1" dirty="0"/>
              <a:t>is the information you were providing for part G.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en-CA" dirty="0"/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1524001" y="1"/>
            <a:ext cx="8501063" cy="1154113"/>
          </a:xfrm>
        </p:spPr>
        <p:txBody>
          <a:bodyPr>
            <a:normAutofit/>
          </a:bodyPr>
          <a:lstStyle/>
          <a:p>
            <a:r>
              <a:rPr lang="en-CA" sz="7200" b="1" dirty="0" err="1"/>
              <a:t>L.O.S.T</a:t>
            </a:r>
            <a:r>
              <a:rPr lang="en-CA" sz="7200" b="1" dirty="0"/>
              <a:t>.</a:t>
            </a:r>
          </a:p>
        </p:txBody>
      </p:sp>
      <p:sp>
        <p:nvSpPr>
          <p:cNvPr id="2253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65A112-43B4-43B1-A89D-F75B72641409}" type="slidenum">
              <a:rPr lang="en-US" sz="1400"/>
              <a:pPr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55648860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14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609600"/>
          </a:xfrm>
        </p:spPr>
        <p:txBody>
          <a:bodyPr/>
          <a:lstStyle/>
          <a:p>
            <a:r>
              <a:rPr lang="en-US" sz="2800" b="1">
                <a:solidFill>
                  <a:schemeClr val="accent2"/>
                </a:solidFill>
              </a:rPr>
              <a:t>Locating images in a Plane Mirror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12309" name="Line 29"/>
          <p:cNvSpPr>
            <a:spLocks noChangeShapeType="1"/>
          </p:cNvSpPr>
          <p:nvPr/>
        </p:nvSpPr>
        <p:spPr bwMode="auto">
          <a:xfrm>
            <a:off x="7467600" y="914400"/>
            <a:ext cx="1371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Line 30"/>
          <p:cNvSpPr>
            <a:spLocks noChangeShapeType="1"/>
          </p:cNvSpPr>
          <p:nvPr/>
        </p:nvSpPr>
        <p:spPr bwMode="auto">
          <a:xfrm>
            <a:off x="7467600" y="1219200"/>
            <a:ext cx="1371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31"/>
          <p:cNvSpPr txBox="1">
            <a:spLocks noChangeArrowheads="1"/>
          </p:cNvSpPr>
          <p:nvPr/>
        </p:nvSpPr>
        <p:spPr bwMode="auto">
          <a:xfrm>
            <a:off x="9147176" y="715964"/>
            <a:ext cx="1069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solidFill>
                  <a:srgbClr val="FF3300"/>
                </a:solidFill>
              </a:rPr>
              <a:t>reflected</a:t>
            </a:r>
          </a:p>
        </p:txBody>
      </p:sp>
      <p:sp>
        <p:nvSpPr>
          <p:cNvPr id="12312" name="Text Box 32"/>
          <p:cNvSpPr txBox="1">
            <a:spLocks noChangeArrowheads="1"/>
          </p:cNvSpPr>
          <p:nvPr/>
        </p:nvSpPr>
        <p:spPr bwMode="auto">
          <a:xfrm>
            <a:off x="9148764" y="1071564"/>
            <a:ext cx="1000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chemeClr val="accent2"/>
                </a:solidFill>
              </a:rPr>
              <a:t>incident</a:t>
            </a:r>
            <a:endParaRPr lang="en-US" dirty="0"/>
          </a:p>
        </p:txBody>
      </p:sp>
      <p:sp>
        <p:nvSpPr>
          <p:cNvPr id="123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DD00A4-95DB-41B5-B15C-36DDDA7E9108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7458076" y="1600200"/>
            <a:ext cx="1381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9133243" y="1468438"/>
            <a:ext cx="13708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brain traces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58459" y="1022350"/>
            <a:ext cx="7390179" cy="5334000"/>
            <a:chOff x="1928446" y="838200"/>
            <a:chExt cx="7390179" cy="5334000"/>
          </a:xfrm>
        </p:grpSpPr>
        <p:sp>
          <p:nvSpPr>
            <p:cNvPr id="12291" name="AutoShape 3"/>
            <p:cNvSpPr>
              <a:spLocks noChangeArrowheads="1"/>
            </p:cNvSpPr>
            <p:nvPr/>
          </p:nvSpPr>
          <p:spPr bwMode="auto">
            <a:xfrm>
              <a:off x="3200400" y="2209800"/>
              <a:ext cx="457200" cy="2286000"/>
            </a:xfrm>
            <a:prstGeom prst="upArrow">
              <a:avLst>
                <a:gd name="adj1" fmla="val 50000"/>
                <a:gd name="adj2" fmla="val 1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5181600" y="1295400"/>
              <a:ext cx="76200" cy="44958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2438400" y="2895601"/>
              <a:ext cx="914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2000" b="1">
                  <a:solidFill>
                    <a:schemeClr val="accent2"/>
                  </a:solidFill>
                </a:rPr>
                <a:t>object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4800600" y="990600"/>
              <a:ext cx="1143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/>
              <a:r>
                <a:rPr lang="en-US" sz="1600" b="1"/>
                <a:t>mirror</a:t>
              </a:r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3429000" y="1600200"/>
              <a:ext cx="1828800" cy="6096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6934200" y="2209800"/>
              <a:ext cx="457200" cy="2362200"/>
            </a:xfrm>
            <a:prstGeom prst="upArrow">
              <a:avLst>
                <a:gd name="adj1" fmla="val 50000"/>
                <a:gd name="adj2" fmla="val 129167"/>
              </a:avLst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 flipV="1">
              <a:off x="2438400" y="838200"/>
              <a:ext cx="2819400" cy="7620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3429000" y="2209800"/>
              <a:ext cx="1828800" cy="7620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H="1">
              <a:off x="2286000" y="2971800"/>
              <a:ext cx="2971800" cy="13716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5257800" y="1600200"/>
              <a:ext cx="2590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5257800" y="1905000"/>
              <a:ext cx="26670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3352800" y="4495800"/>
              <a:ext cx="1905000" cy="838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 flipH="1">
              <a:off x="2895600" y="5334000"/>
              <a:ext cx="2362200" cy="8382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 flipV="1">
              <a:off x="5257800" y="4495800"/>
              <a:ext cx="2209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 flipV="1">
              <a:off x="3352800" y="3657600"/>
              <a:ext cx="1905000" cy="838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 flipH="1" flipV="1">
              <a:off x="2286000" y="2362200"/>
              <a:ext cx="2971800" cy="12954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5257800" y="3657600"/>
              <a:ext cx="22860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7458075" y="3078164"/>
              <a:ext cx="18605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b="1">
                  <a:solidFill>
                    <a:schemeClr val="accent2"/>
                  </a:solidFill>
                </a:rPr>
                <a:t>Image of object</a:t>
              </a: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6706440" y="5591145"/>
              <a:ext cx="136992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dirty="0"/>
                <a:t>Virtual side</a:t>
              </a:r>
              <a:endParaRPr lang="en-US" dirty="0"/>
            </a:p>
          </p:txBody>
        </p: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1928446" y="5527161"/>
              <a:ext cx="11304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 dirty="0"/>
                <a:t>Real side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595606" y="2353529"/>
            <a:ext cx="29094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LOST</a:t>
            </a:r>
          </a:p>
          <a:p>
            <a:r>
              <a:rPr lang="en-US" sz="5400" dirty="0" smtClean="0"/>
              <a:t>1.  </a:t>
            </a:r>
          </a:p>
          <a:p>
            <a:r>
              <a:rPr lang="en-US" sz="5400" dirty="0" smtClean="0"/>
              <a:t>2.</a:t>
            </a:r>
          </a:p>
          <a:p>
            <a:r>
              <a:rPr lang="en-US" sz="5400" dirty="0" smtClean="0"/>
              <a:t>3.</a:t>
            </a:r>
          </a:p>
          <a:p>
            <a:r>
              <a:rPr lang="en-US" sz="5400" dirty="0" smtClean="0"/>
              <a:t>4.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9165952" y="3320277"/>
            <a:ext cx="3251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Behind mirror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9549204" y="4123245"/>
            <a:ext cx="180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upright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9549204" y="4949270"/>
            <a:ext cx="2642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Same size</a:t>
            </a:r>
            <a:endParaRPr lang="en-US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9549205" y="5775295"/>
            <a:ext cx="180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Virtual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66109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-133927"/>
            <a:ext cx="10515600" cy="1325563"/>
          </a:xfrm>
        </p:spPr>
        <p:txBody>
          <a:bodyPr/>
          <a:lstStyle/>
          <a:p>
            <a:r>
              <a:rPr lang="en-US" b="1" dirty="0" smtClean="0"/>
              <a:t>Finding the image in a mirror</a:t>
            </a:r>
            <a:endParaRPr lang="en-US" b="1" dirty="0"/>
          </a:p>
        </p:txBody>
      </p:sp>
      <p:pic>
        <p:nvPicPr>
          <p:cNvPr id="2052" name="Picture 4" descr="Image result for drawing the normal for concave mirr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186" y="1330326"/>
            <a:ext cx="8081814" cy="497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8617" y="1052946"/>
            <a:ext cx="431338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used to law of reflection to determine where an image would form in a curved mirror.</a:t>
            </a:r>
          </a:p>
          <a:p>
            <a:r>
              <a:rPr lang="en-US" sz="2800" dirty="0" smtClean="0"/>
              <a:t>Because this mirror was curved, it was hard to find the normal line perpendicular to the tangent of the curve, so we drew it through </a:t>
            </a:r>
            <a:r>
              <a:rPr lang="en-US" sz="2800" dirty="0" err="1" smtClean="0"/>
              <a:t>through</a:t>
            </a:r>
            <a:r>
              <a:rPr lang="en-US" sz="2800" dirty="0" smtClean="0"/>
              <a:t> </a:t>
            </a:r>
            <a:r>
              <a:rPr lang="en-US" sz="2800" i="1" dirty="0" smtClean="0"/>
              <a:t>C.</a:t>
            </a:r>
          </a:p>
          <a:p>
            <a:r>
              <a:rPr lang="en-US" sz="2800" dirty="0" smtClean="0"/>
              <a:t>Instead of using the law of reflection, we used the 4 easy rays.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31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02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4 Easy Rays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6913461" y="845010"/>
            <a:ext cx="52785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All incident rays start from the top of the object,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Incident ray parallel to the OA. Reflect through </a:t>
            </a:r>
            <a:r>
              <a:rPr lang="en-US" sz="3200" i="1" dirty="0" smtClean="0"/>
              <a:t>F.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Incident ray through </a:t>
            </a:r>
            <a:r>
              <a:rPr lang="en-US" sz="3200" i="1" dirty="0" smtClean="0"/>
              <a:t>F. </a:t>
            </a:r>
            <a:r>
              <a:rPr lang="en-US" sz="3200" dirty="0" smtClean="0"/>
              <a:t>Reflect parallel to OA.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Incident and reflected ray through C.</a:t>
            </a:r>
          </a:p>
          <a:p>
            <a:pPr marL="514350" indent="-514350">
              <a:buAutoNum type="arabicParenR"/>
            </a:pPr>
            <a:r>
              <a:rPr lang="en-US" sz="3200" dirty="0" smtClean="0"/>
              <a:t>Incident ray to apex and reflected with an equal angle.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-250278" y="1640780"/>
            <a:ext cx="7163739" cy="4282499"/>
            <a:chOff x="135802" y="1549340"/>
            <a:chExt cx="7163739" cy="4282499"/>
          </a:xfrm>
        </p:grpSpPr>
        <p:pic>
          <p:nvPicPr>
            <p:cNvPr id="3078" name="Picture 6" descr="Image result for drawing the normal for concave mirror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802" y="1549340"/>
              <a:ext cx="7163739" cy="4282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Group 12"/>
            <p:cNvGrpSpPr/>
            <p:nvPr/>
          </p:nvGrpSpPr>
          <p:grpSpPr>
            <a:xfrm>
              <a:off x="1986742" y="2436752"/>
              <a:ext cx="4553527" cy="2568633"/>
              <a:chOff x="2403302" y="2795847"/>
              <a:chExt cx="4553527" cy="2568633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2403302" y="2795847"/>
                <a:ext cx="4553527" cy="1071418"/>
              </a:xfrm>
              <a:prstGeom prst="straightConnector1">
                <a:avLst/>
              </a:prstGeom>
              <a:ln w="3492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>
                <a:off x="2905760" y="3867265"/>
                <a:ext cx="4051069" cy="1497215"/>
              </a:xfrm>
              <a:prstGeom prst="straightConnector1">
                <a:avLst/>
              </a:prstGeom>
              <a:ln w="3492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TextBox 14"/>
          <p:cNvSpPr txBox="1"/>
          <p:nvPr/>
        </p:nvSpPr>
        <p:spPr>
          <a:xfrm>
            <a:off x="0" y="3226461"/>
            <a:ext cx="707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OA</a:t>
            </a: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5720080" y="1788160"/>
            <a:ext cx="690880" cy="66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93253" y="3195319"/>
            <a:ext cx="690880" cy="66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581" y="-120072"/>
            <a:ext cx="6661728" cy="1325563"/>
          </a:xfrm>
        </p:spPr>
        <p:txBody>
          <a:bodyPr/>
          <a:lstStyle/>
          <a:p>
            <a:r>
              <a:rPr lang="en-US" b="1" dirty="0" smtClean="0"/>
              <a:t>Image properties for mirrors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857966"/>
              </p:ext>
            </p:extLst>
          </p:nvPr>
        </p:nvGraphicFramePr>
        <p:xfrm>
          <a:off x="147320" y="992506"/>
          <a:ext cx="11943080" cy="580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0542">
                  <a:extLst>
                    <a:ext uri="{9D8B030D-6E8A-4147-A177-3AD203B41FA5}">
                      <a16:colId xmlns:a16="http://schemas.microsoft.com/office/drawing/2014/main" val="2562883791"/>
                    </a:ext>
                  </a:extLst>
                </a:gridCol>
                <a:gridCol w="2336690">
                  <a:extLst>
                    <a:ext uri="{9D8B030D-6E8A-4147-A177-3AD203B41FA5}">
                      <a16:colId xmlns:a16="http://schemas.microsoft.com/office/drawing/2014/main" val="2052118007"/>
                    </a:ext>
                  </a:extLst>
                </a:gridCol>
                <a:gridCol w="2543048">
                  <a:extLst>
                    <a:ext uri="{9D8B030D-6E8A-4147-A177-3AD203B41FA5}">
                      <a16:colId xmlns:a16="http://schemas.microsoft.com/office/drawing/2014/main" val="1370599612"/>
                    </a:ext>
                  </a:extLst>
                </a:gridCol>
                <a:gridCol w="2234184">
                  <a:extLst>
                    <a:ext uri="{9D8B030D-6E8A-4147-A177-3AD203B41FA5}">
                      <a16:colId xmlns:a16="http://schemas.microsoft.com/office/drawing/2014/main" val="908472769"/>
                    </a:ext>
                  </a:extLst>
                </a:gridCol>
                <a:gridCol w="2388616">
                  <a:extLst>
                    <a:ext uri="{9D8B030D-6E8A-4147-A177-3AD203B41FA5}">
                      <a16:colId xmlns:a16="http://schemas.microsoft.com/office/drawing/2014/main" val="3741768236"/>
                    </a:ext>
                  </a:extLst>
                </a:gridCol>
              </a:tblGrid>
              <a:tr h="54835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Object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location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Image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Location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Image Orientation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Image Size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Image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683799"/>
                  </a:ext>
                </a:extLst>
              </a:tr>
              <a:tr h="548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Plane mirror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457678"/>
                  </a:ext>
                </a:extLst>
              </a:tr>
              <a:tr h="75557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Concave mirror Behind 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3939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Concave mirror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at 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650704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Concave mirror between C &amp;</a:t>
                      </a:r>
                      <a:r>
                        <a:rPr lang="en-US" sz="2400" baseline="0" dirty="0" smtClean="0"/>
                        <a:t> 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669202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Concave mirror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dirty="0" smtClean="0"/>
                        <a:t>at 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065445"/>
                  </a:ext>
                </a:extLst>
              </a:tr>
              <a:tr h="548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Concave mirror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between F &amp;</a:t>
                      </a:r>
                      <a:r>
                        <a:rPr lang="en-US" sz="2400" baseline="0" dirty="0" smtClean="0"/>
                        <a:t> apex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532865"/>
                  </a:ext>
                </a:extLst>
              </a:tr>
              <a:tr h="548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Convex mirror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496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3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3180" y="233680"/>
            <a:ext cx="5725160" cy="13255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Lenses and images</a:t>
            </a:r>
            <a:endParaRPr lang="en-US" sz="5400" b="1" dirty="0"/>
          </a:p>
        </p:txBody>
      </p:sp>
      <p:pic>
        <p:nvPicPr>
          <p:cNvPr id="4100" name="Picture 4" descr="Image result for lenses and image for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" y="156369"/>
            <a:ext cx="3776345" cy="649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lenses and image for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855" y="2073274"/>
            <a:ext cx="6587204" cy="399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70855" y="2001520"/>
            <a:ext cx="72834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20260" y="1632187"/>
            <a:ext cx="3215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Converging/Convex </a:t>
            </a:r>
            <a:r>
              <a:rPr lang="en-US" dirty="0" err="1" smtClean="0"/>
              <a:t>Lense</a:t>
            </a:r>
            <a:r>
              <a:rPr lang="en-US" dirty="0" smtClean="0"/>
              <a:t>:</a:t>
            </a:r>
          </a:p>
          <a:p>
            <a:r>
              <a:rPr lang="en-US" dirty="0" smtClean="0"/>
              <a:t>-Mostly Real, Inverted, behind </a:t>
            </a:r>
            <a:r>
              <a:rPr lang="en-US" dirty="0" err="1" smtClean="0"/>
              <a:t>lense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94519" y="5934670"/>
            <a:ext cx="35977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Diverging/</a:t>
            </a:r>
            <a:r>
              <a:rPr lang="en-US" dirty="0" err="1" smtClean="0"/>
              <a:t>Convace</a:t>
            </a:r>
            <a:r>
              <a:rPr lang="en-US" dirty="0" smtClean="0"/>
              <a:t> </a:t>
            </a:r>
            <a:r>
              <a:rPr lang="en-US" dirty="0" err="1" smtClean="0"/>
              <a:t>Lense</a:t>
            </a:r>
            <a:r>
              <a:rPr lang="en-US" dirty="0" smtClean="0"/>
              <a:t>:</a:t>
            </a:r>
          </a:p>
          <a:p>
            <a:r>
              <a:rPr lang="en-US" dirty="0" smtClean="0"/>
              <a:t>-Virtual, Upright (object/image on same side)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471</Words>
  <Application>Microsoft Office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Optics</vt:lpstr>
      <vt:lpstr>How to use a protractor</vt:lpstr>
      <vt:lpstr>The Law of “REFLECTION”</vt:lpstr>
      <vt:lpstr>L.O.S.T.</vt:lpstr>
      <vt:lpstr>Locating images in a Plane Mirror</vt:lpstr>
      <vt:lpstr>Finding the image in a mirror</vt:lpstr>
      <vt:lpstr>4 Easy Rays</vt:lpstr>
      <vt:lpstr>Image properties for mirrors</vt:lpstr>
      <vt:lpstr>Lenses and images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Optics</dc:title>
  <dc:creator>Diane Lunaburg</dc:creator>
  <cp:lastModifiedBy>John Dine</cp:lastModifiedBy>
  <cp:revision>16</cp:revision>
  <dcterms:created xsi:type="dcterms:W3CDTF">2017-12-07T17:56:56Z</dcterms:created>
  <dcterms:modified xsi:type="dcterms:W3CDTF">2017-12-12T16:34:07Z</dcterms:modified>
</cp:coreProperties>
</file>