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13" r:id="rId1"/>
    <p:sldMasterId id="2147483997" r:id="rId2"/>
    <p:sldMasterId id="2147484009" r:id="rId3"/>
  </p:sldMasterIdLst>
  <p:notesMasterIdLst>
    <p:notesMasterId r:id="rId47"/>
  </p:notesMasterIdLst>
  <p:handoutMasterIdLst>
    <p:handoutMasterId r:id="rId48"/>
  </p:handoutMasterIdLst>
  <p:sldIdLst>
    <p:sldId id="314" r:id="rId4"/>
    <p:sldId id="362" r:id="rId5"/>
    <p:sldId id="363" r:id="rId6"/>
    <p:sldId id="400" r:id="rId7"/>
    <p:sldId id="317" r:id="rId8"/>
    <p:sldId id="279" r:id="rId9"/>
    <p:sldId id="341" r:id="rId10"/>
    <p:sldId id="342" r:id="rId11"/>
    <p:sldId id="401" r:id="rId12"/>
    <p:sldId id="315" r:id="rId13"/>
    <p:sldId id="294" r:id="rId14"/>
    <p:sldId id="416" r:id="rId15"/>
    <p:sldId id="311" r:id="rId16"/>
    <p:sldId id="322" r:id="rId17"/>
    <p:sldId id="393" r:id="rId18"/>
    <p:sldId id="412" r:id="rId19"/>
    <p:sldId id="415" r:id="rId20"/>
    <p:sldId id="413" r:id="rId21"/>
    <p:sldId id="376" r:id="rId22"/>
    <p:sldId id="417" r:id="rId23"/>
    <p:sldId id="411" r:id="rId24"/>
    <p:sldId id="389" r:id="rId25"/>
    <p:sldId id="414" r:id="rId26"/>
    <p:sldId id="410" r:id="rId27"/>
    <p:sldId id="375" r:id="rId28"/>
    <p:sldId id="394" r:id="rId29"/>
    <p:sldId id="405" r:id="rId30"/>
    <p:sldId id="324" r:id="rId31"/>
    <p:sldId id="325" r:id="rId32"/>
    <p:sldId id="406" r:id="rId33"/>
    <p:sldId id="395" r:id="rId34"/>
    <p:sldId id="396" r:id="rId35"/>
    <p:sldId id="407" r:id="rId36"/>
    <p:sldId id="419" r:id="rId37"/>
    <p:sldId id="326" r:id="rId38"/>
    <p:sldId id="408" r:id="rId39"/>
    <p:sldId id="398" r:id="rId40"/>
    <p:sldId id="397" r:id="rId41"/>
    <p:sldId id="404" r:id="rId42"/>
    <p:sldId id="399" r:id="rId43"/>
    <p:sldId id="403" r:id="rId44"/>
    <p:sldId id="402" r:id="rId45"/>
    <p:sldId id="418" r:id="rId46"/>
  </p:sldIdLst>
  <p:sldSz cx="9144000" cy="6858000" type="screen4x3"/>
  <p:notesSz cx="6858000" cy="919956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80"/>
    <a:srgbClr val="FFFFFF"/>
    <a:srgbClr val="660066"/>
    <a:srgbClr val="990099"/>
    <a:srgbClr val="FF9900"/>
    <a:srgbClr val="FFFF00"/>
    <a:srgbClr val="0000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063" autoAdjust="0"/>
    <p:restoredTop sz="94660"/>
  </p:normalViewPr>
  <p:slideViewPr>
    <p:cSldViewPr>
      <p:cViewPr>
        <p:scale>
          <a:sx n="90" d="100"/>
          <a:sy n="90" d="100"/>
        </p:scale>
        <p:origin x="-1272" y="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1770" y="-78"/>
      </p:cViewPr>
      <p:guideLst>
        <p:guide orient="horz" pos="2898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34052446-7B7E-480D-90B8-27F83909D0E8}" type="datetimeFigureOut">
              <a:rPr lang="en-US"/>
              <a:pPr>
                <a:defRPr/>
              </a:pPr>
              <a:t>5/8/2014</a:t>
            </a:fld>
            <a:endParaRPr lang="en-US"/>
          </a:p>
        </p:txBody>
      </p:sp>
      <p:sp>
        <p:nvSpPr>
          <p:cNvPr id="890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37988"/>
            <a:ext cx="2971800" cy="45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90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737988"/>
            <a:ext cx="2971800" cy="45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85868623-2967-4ABF-9DAF-75EA3D7721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4938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997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997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30300" y="690563"/>
            <a:ext cx="4597400" cy="34496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69793"/>
            <a:ext cx="5029200" cy="413980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0"/>
            <a:r>
              <a:rPr lang="en-US" noProof="0" smtClean="0"/>
              <a:t>Second level</a:t>
            </a:r>
          </a:p>
          <a:p>
            <a:pPr lvl="0"/>
            <a:r>
              <a:rPr lang="en-US" noProof="0" smtClean="0"/>
              <a:t>Third level</a:t>
            </a:r>
          </a:p>
          <a:p>
            <a:pPr lvl="0"/>
            <a:r>
              <a:rPr lang="en-US" noProof="0" smtClean="0"/>
              <a:t>Fourth level</a:t>
            </a:r>
          </a:p>
          <a:p>
            <a:pPr lvl="0"/>
            <a:r>
              <a:rPr lang="en-US" noProof="0" smtClean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39585"/>
            <a:ext cx="2971800" cy="45997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739585"/>
            <a:ext cx="2971800" cy="45997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9F04784D-90B0-41D3-90F6-AA562DF896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1967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216E467-B147-4667-8D7A-950F681431BC}" type="slidenum">
              <a:rPr lang="en-US" sz="1200" smtClean="0"/>
              <a:pPr/>
              <a:t>1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C8CB78F-AAD3-481C-8205-186098779F50}" type="slidenum">
              <a:rPr lang="en-US" sz="1200" smtClean="0"/>
              <a:pPr/>
              <a:t>10</a:t>
            </a:fld>
            <a:endParaRPr lang="en-US" sz="1200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en-US" dirty="0" smtClean="0"/>
              <a:t>Diffraction gratings</a:t>
            </a:r>
            <a:r>
              <a:rPr lang="en-US" baseline="0" dirty="0" smtClean="0"/>
              <a:t> at each table</a:t>
            </a:r>
            <a:endParaRPr lang="en-US" dirty="0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212081E-B76E-4644-BF6E-56D37C371684}" type="slidenum">
              <a:rPr lang="en-US" sz="1200" smtClean="0"/>
              <a:pPr/>
              <a:t>11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F5BE907-ACDA-4D56-AD56-760E019BE473}" type="slidenum">
              <a:rPr lang="en-US" sz="1200" smtClean="0"/>
              <a:pPr/>
              <a:t>13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58FDD7B-400A-46AA-989E-209CF81533BD}" type="slidenum">
              <a:rPr lang="en-US" sz="1200" smtClean="0"/>
              <a:pPr/>
              <a:t>14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592CF00-E3CE-4A64-8DC1-8CDCEAFAFC46}" type="slidenum">
              <a:rPr lang="en-US" sz="1200" smtClean="0"/>
              <a:pPr/>
              <a:t>15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911EDF4-647B-4E39-86D7-B086BCAC4584}" type="slidenum">
              <a:rPr lang="en-US" sz="1200" smtClean="0">
                <a:solidFill>
                  <a:prstClr val="black"/>
                </a:solidFill>
              </a:rPr>
              <a:pPr/>
              <a:t>16</a:t>
            </a:fld>
            <a:endParaRPr lang="en-US" sz="120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911EDF4-647B-4E39-86D7-B086BCAC4584}" type="slidenum">
              <a:rPr lang="en-US" sz="1200" smtClean="0">
                <a:solidFill>
                  <a:prstClr val="black"/>
                </a:solidFill>
              </a:rPr>
              <a:pPr/>
              <a:t>18</a:t>
            </a:fld>
            <a:endParaRPr lang="en-US" sz="120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5CE3872-75F3-4DEE-AB79-9D889A22E61E}" type="slidenum">
              <a:rPr lang="en-US" sz="1200" smtClean="0"/>
              <a:pPr/>
              <a:t>19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911EDF4-647B-4E39-86D7-B086BCAC4584}" type="slidenum">
              <a:rPr lang="en-US" sz="1200" smtClean="0"/>
              <a:pPr/>
              <a:t>21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74E5C09-227A-4356-A7F4-1B855AD5E98E}" type="slidenum">
              <a:rPr lang="en-US" sz="1200" smtClean="0"/>
              <a:pPr/>
              <a:t>22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98E9E97-89FC-4C55-B798-144910131799}" type="slidenum">
              <a:rPr lang="en-US" sz="1200" smtClean="0"/>
              <a:pPr/>
              <a:t>2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911EDF4-647B-4E39-86D7-B086BCAC4584}" type="slidenum">
              <a:rPr lang="en-US" sz="1200" smtClean="0">
                <a:solidFill>
                  <a:prstClr val="black"/>
                </a:solidFill>
              </a:rPr>
              <a:pPr/>
              <a:t>23</a:t>
            </a:fld>
            <a:endParaRPr lang="en-US" sz="120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911EDF4-647B-4E39-86D7-B086BCAC4584}" type="slidenum">
              <a:rPr lang="en-US" sz="1200" smtClean="0"/>
              <a:pPr/>
              <a:t>24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through x-rays</a:t>
            </a:r>
          </a:p>
          <a:p>
            <a:endParaRPr lang="en-US" dirty="0" smtClean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947CF28-7B8D-45C8-8945-3E7C976F2E7D}" type="slidenum">
              <a:rPr lang="en-US" sz="1200" smtClean="0"/>
              <a:pPr/>
              <a:t>25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911EDF4-647B-4E39-86D7-B086BCAC4584}" type="slidenum">
              <a:rPr lang="en-US" sz="1200" smtClean="0"/>
              <a:pPr/>
              <a:t>26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Emag</a:t>
            </a:r>
            <a:r>
              <a:rPr lang="en-US" dirty="0" smtClean="0"/>
              <a:t> spectrum song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04784D-90B0-41D3-90F6-AA562DF896DD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2057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40534E6-2982-4550-AF3C-55730F77B612}" type="slidenum">
              <a:rPr lang="en-US" sz="1200" smtClean="0"/>
              <a:pPr/>
              <a:t>28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1318D17-68BA-4811-A9B5-E775DA7B9158}" type="slidenum">
              <a:rPr lang="en-US" sz="1200" smtClean="0"/>
              <a:pPr/>
              <a:t>29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40534E6-2982-4550-AF3C-55730F77B612}" type="slidenum">
              <a:rPr lang="en-US" sz="1200" smtClean="0"/>
              <a:pPr/>
              <a:t>30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B6E5322-C98F-4A78-9D7E-85B92CDA220C}" type="slidenum">
              <a:rPr lang="en-US" sz="1200" smtClean="0"/>
              <a:pPr/>
              <a:t>31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26AF172-9052-4521-984D-6723884A9651}" type="slidenum">
              <a:rPr lang="en-US" sz="1200" smtClean="0"/>
              <a:pPr/>
              <a:t>32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A657702-06D3-41BC-9741-8BA46D9075B1}" type="slidenum">
              <a:rPr lang="en-US" sz="1200" smtClean="0"/>
              <a:pPr/>
              <a:t>3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26AF172-9052-4521-984D-6723884A9651}" type="slidenum">
              <a:rPr lang="en-US" sz="1200" smtClean="0"/>
              <a:pPr/>
              <a:t>33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26AF172-9052-4521-984D-6723884A9651}" type="slidenum">
              <a:rPr lang="en-US" sz="1200" smtClean="0"/>
              <a:pPr/>
              <a:t>34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38FA45D-B9D6-4FCA-AC62-1BEBFC90B91D}" type="slidenum">
              <a:rPr lang="en-US" sz="1200" smtClean="0"/>
              <a:pPr/>
              <a:t>35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38FA45D-B9D6-4FCA-AC62-1BEBFC90B91D}" type="slidenum">
              <a:rPr lang="en-US" sz="1200" smtClean="0"/>
              <a:pPr/>
              <a:t>36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4C241A4-82B5-4E0A-9AB6-8566B3BD3119}" type="slidenum">
              <a:rPr lang="en-US" sz="1200" smtClean="0"/>
              <a:pPr/>
              <a:t>37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910504D-00B2-4317-A69E-70213F4DBFE6}" type="slidenum">
              <a:rPr lang="en-US" sz="1200" smtClean="0"/>
              <a:pPr/>
              <a:t>38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910504D-00B2-4317-A69E-70213F4DBFE6}" type="slidenum">
              <a:rPr lang="en-US" sz="1200" smtClean="0"/>
              <a:pPr/>
              <a:t>39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en-US" dirty="0" smtClean="0"/>
              <a:t>Image    http://hankblackart.com/index.php?page=home</a:t>
            </a:r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B9829E6-341F-4E62-8A6F-22CDE956179B}" type="slidenum">
              <a:rPr lang="en-US" sz="1200" smtClean="0"/>
              <a:pPr/>
              <a:t>40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en-US" dirty="0" smtClean="0"/>
              <a:t>Image    http://hankblackart.com/index.php?page=home</a:t>
            </a:r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B9829E6-341F-4E62-8A6F-22CDE956179B}" type="slidenum">
              <a:rPr lang="en-US" sz="1200" smtClean="0"/>
              <a:pPr/>
              <a:t>41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B9829E6-341F-4E62-8A6F-22CDE956179B}" type="slidenum">
              <a:rPr lang="en-US" sz="1200" smtClean="0"/>
              <a:pPr/>
              <a:t>42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Emag</a:t>
            </a:r>
            <a:r>
              <a:rPr lang="en-US" dirty="0" smtClean="0"/>
              <a:t> wave</a:t>
            </a:r>
            <a:r>
              <a:rPr lang="en-US" baseline="0" dirty="0" smtClean="0"/>
              <a:t> animation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04784D-90B0-41D3-90F6-AA562DF896D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7010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66DC440-70AC-4220-8FC9-BD9269E2D0F0}" type="slidenum">
              <a:rPr lang="en-US" sz="1200" smtClean="0"/>
              <a:pPr/>
              <a:t>5</a:t>
            </a:fld>
            <a:endParaRPr lang="en-US" sz="1200" smtClean="0"/>
          </a:p>
        </p:txBody>
      </p:sp>
      <p:sp>
        <p:nvSpPr>
          <p:cNvPr id="6349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0AC00B3-21F5-4E91-998B-99D8CD951495}" type="slidenum">
              <a:rPr lang="en-US" sz="1200" smtClean="0"/>
              <a:pPr/>
              <a:t>6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8F9F4BC-E63F-4373-AE38-565B777CFDC6}" type="slidenum">
              <a:rPr lang="en-US" sz="1200" smtClean="0"/>
              <a:pPr/>
              <a:t>7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2135DAE-4BDC-458B-A678-9D32FAD133CC}" type="slidenum">
              <a:rPr lang="en-US" sz="1200" smtClean="0"/>
              <a:pPr/>
              <a:t>8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Stimulated emission animation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04784D-90B0-41D3-90F6-AA562DF896DD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714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144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286000"/>
            <a:ext cx="77724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326188"/>
            <a:ext cx="1905000" cy="45720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400800"/>
            <a:ext cx="2895600" cy="45720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26188"/>
            <a:ext cx="1905000" cy="45720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386A323-5139-472D-9AB2-58A9AEB921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230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914400"/>
            <a:ext cx="1943100" cy="54864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914400"/>
            <a:ext cx="5676900" cy="5486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326188"/>
            <a:ext cx="1905000" cy="45720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400800"/>
            <a:ext cx="2895600" cy="45720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26188"/>
            <a:ext cx="1905000" cy="45720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22247E5-55D7-411F-B245-D8667B51FB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407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E2FDC293-E1AD-492D-9E0A-CAEB19DF7C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0D46EA-CC8B-48F3-8803-1831B65AA1C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48E65E-66BC-43C1-8961-C467A4A1950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E66A7C-0C06-4426-976F-A37BFAE6D8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A07229-26B9-4194-9872-B124F337246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912B30-BEB2-41B1-B624-53720697947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415B62-64A5-4488-A6A4-0E901335C60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510AF1-21DB-4162-904D-F974411740B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36EC51-1CAD-4614-9CCA-9759FBC0EB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326188"/>
            <a:ext cx="1905000" cy="45720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400800"/>
            <a:ext cx="2895600" cy="45720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26188"/>
            <a:ext cx="1905000" cy="45720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B0DDB23-11BA-4EBA-87EF-A66B251A2B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225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DB7262-4BF7-4F9D-B790-E1F4C1950C9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0FC14A-A689-441F-80AA-387EA61EAAE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144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286000"/>
            <a:ext cx="77724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326188"/>
            <a:ext cx="1905000" cy="45720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400800"/>
            <a:ext cx="2895600" cy="45720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26188"/>
            <a:ext cx="1905000" cy="45720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386A323-5139-472D-9AB2-58A9AEB921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2305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326188"/>
            <a:ext cx="1905000" cy="45720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400800"/>
            <a:ext cx="2895600" cy="45720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26188"/>
            <a:ext cx="1905000" cy="45720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B0DDB23-11BA-4EBA-87EF-A66B251A2B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225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144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286000"/>
            <a:ext cx="38100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86000"/>
            <a:ext cx="38100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326188"/>
            <a:ext cx="1905000" cy="45720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400800"/>
            <a:ext cx="2895600" cy="45720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26188"/>
            <a:ext cx="1905000" cy="45720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AE93E84-3607-48EB-AFE7-B7C4A74F0A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3108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326188"/>
            <a:ext cx="1905000" cy="45720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400800"/>
            <a:ext cx="2895600" cy="45720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26188"/>
            <a:ext cx="1905000" cy="45720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8E6D267-BA0B-45D4-9B1A-D8E71473AB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6483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144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326188"/>
            <a:ext cx="1905000" cy="45720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400800"/>
            <a:ext cx="2895600" cy="45720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26188"/>
            <a:ext cx="1905000" cy="45720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9E00196-0A1C-4B4B-9EEC-176762FEF2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226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326188"/>
            <a:ext cx="1905000" cy="45720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400800"/>
            <a:ext cx="2895600" cy="45720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26188"/>
            <a:ext cx="1905000" cy="45720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DBDAB0D-1677-4A32-A3E7-70FBFB0940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8601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326188"/>
            <a:ext cx="1905000" cy="45720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400800"/>
            <a:ext cx="2895600" cy="45720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26188"/>
            <a:ext cx="1905000" cy="45720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4F24310-2273-4EF5-A1A8-EC34153629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308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326188"/>
            <a:ext cx="1905000" cy="45720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400800"/>
            <a:ext cx="2895600" cy="45720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26188"/>
            <a:ext cx="1905000" cy="45720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CAD1FA6-ED46-42D7-8793-5F0839F30E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710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144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286000"/>
            <a:ext cx="38100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86000"/>
            <a:ext cx="38100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326188"/>
            <a:ext cx="1905000" cy="45720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400800"/>
            <a:ext cx="2895600" cy="45720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26188"/>
            <a:ext cx="1905000" cy="45720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AE93E84-3607-48EB-AFE7-B7C4A74F0A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3108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144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0"/>
            <a:ext cx="7772400" cy="4114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326188"/>
            <a:ext cx="1905000" cy="45720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400800"/>
            <a:ext cx="2895600" cy="45720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26188"/>
            <a:ext cx="1905000" cy="45720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0735F22-6065-47E0-922C-4330CE7766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8896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914400"/>
            <a:ext cx="1943100" cy="54864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914400"/>
            <a:ext cx="5676900" cy="5486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326188"/>
            <a:ext cx="1905000" cy="45720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400800"/>
            <a:ext cx="2895600" cy="45720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26188"/>
            <a:ext cx="1905000" cy="45720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22247E5-55D7-411F-B245-D8667B51FB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407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326188"/>
            <a:ext cx="1905000" cy="45720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400800"/>
            <a:ext cx="2895600" cy="45720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26188"/>
            <a:ext cx="1905000" cy="45720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8E6D267-BA0B-45D4-9B1A-D8E71473AB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648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144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326188"/>
            <a:ext cx="1905000" cy="45720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400800"/>
            <a:ext cx="2895600" cy="45720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26188"/>
            <a:ext cx="1905000" cy="45720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9E00196-0A1C-4B4B-9EEC-176762FEF2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22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326188"/>
            <a:ext cx="1905000" cy="45720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400800"/>
            <a:ext cx="2895600" cy="45720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26188"/>
            <a:ext cx="1905000" cy="45720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DBDAB0D-1677-4A32-A3E7-70FBFB0940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860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326188"/>
            <a:ext cx="1905000" cy="45720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400800"/>
            <a:ext cx="2895600" cy="45720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26188"/>
            <a:ext cx="1905000" cy="45720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4F24310-2273-4EF5-A1A8-EC34153629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30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326188"/>
            <a:ext cx="1905000" cy="45720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400800"/>
            <a:ext cx="2895600" cy="45720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26188"/>
            <a:ext cx="1905000" cy="45720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CAD1FA6-ED46-42D7-8793-5F0839F30E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710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144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0"/>
            <a:ext cx="7772400" cy="4114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326188"/>
            <a:ext cx="1905000" cy="45720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400800"/>
            <a:ext cx="2895600" cy="45720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26188"/>
            <a:ext cx="1905000" cy="45720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0735F22-6065-47E0-922C-4330CE7766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889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0" y="-17463"/>
            <a:ext cx="9178925" cy="6905626"/>
            <a:chOff x="0" y="-11"/>
            <a:chExt cx="5782" cy="4350"/>
          </a:xfrm>
        </p:grpSpPr>
        <p:sp>
          <p:nvSpPr>
            <p:cNvPr id="3107" name="Rectangle 3"/>
            <p:cNvSpPr>
              <a:spLocks noChangeArrowheads="1"/>
            </p:cNvSpPr>
            <p:nvPr/>
          </p:nvSpPr>
          <p:spPr bwMode="auto">
            <a:xfrm>
              <a:off x="0" y="1008"/>
              <a:ext cx="5774" cy="3331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3108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759" cy="864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grpSp>
          <p:nvGrpSpPr>
            <p:cNvPr id="3109" name="Group 5"/>
            <p:cNvGrpSpPr>
              <a:grpSpLocks/>
            </p:cNvGrpSpPr>
            <p:nvPr/>
          </p:nvGrpSpPr>
          <p:grpSpPr bwMode="auto">
            <a:xfrm>
              <a:off x="5301" y="-11"/>
              <a:ext cx="481" cy="4284"/>
              <a:chOff x="5301" y="-11"/>
              <a:chExt cx="481" cy="4284"/>
            </a:xfrm>
          </p:grpSpPr>
          <p:sp>
            <p:nvSpPr>
              <p:cNvPr id="22534" name="Freeform 6"/>
              <p:cNvSpPr>
                <a:spLocks/>
              </p:cNvSpPr>
              <p:nvPr/>
            </p:nvSpPr>
            <p:spPr bwMode="auto">
              <a:xfrm>
                <a:off x="5301" y="-11"/>
                <a:ext cx="241" cy="4284"/>
              </a:xfrm>
              <a:custGeom>
                <a:avLst/>
                <a:gdLst/>
                <a:ahLst/>
                <a:cxnLst>
                  <a:cxn ang="0">
                    <a:pos x="0" y="4234"/>
                  </a:cxn>
                  <a:cxn ang="0">
                    <a:pos x="0" y="0"/>
                  </a:cxn>
                  <a:cxn ang="0">
                    <a:pos x="240" y="0"/>
                  </a:cxn>
                  <a:cxn ang="0">
                    <a:pos x="240" y="4234"/>
                  </a:cxn>
                  <a:cxn ang="0">
                    <a:pos x="192" y="4283"/>
                  </a:cxn>
                  <a:cxn ang="0">
                    <a:pos x="144" y="4281"/>
                  </a:cxn>
                  <a:cxn ang="0">
                    <a:pos x="112" y="4281"/>
                  </a:cxn>
                  <a:cxn ang="0">
                    <a:pos x="49" y="4281"/>
                  </a:cxn>
                  <a:cxn ang="0">
                    <a:pos x="0" y="4234"/>
                  </a:cxn>
                </a:cxnLst>
                <a:rect l="0" t="0" r="r" b="b"/>
                <a:pathLst>
                  <a:path w="241" h="4284">
                    <a:moveTo>
                      <a:pt x="0" y="4234"/>
                    </a:moveTo>
                    <a:lnTo>
                      <a:pt x="0" y="0"/>
                    </a:lnTo>
                    <a:lnTo>
                      <a:pt x="240" y="0"/>
                    </a:lnTo>
                    <a:lnTo>
                      <a:pt x="240" y="4234"/>
                    </a:lnTo>
                    <a:lnTo>
                      <a:pt x="192" y="4283"/>
                    </a:lnTo>
                    <a:lnTo>
                      <a:pt x="144" y="4281"/>
                    </a:lnTo>
                    <a:lnTo>
                      <a:pt x="112" y="4281"/>
                    </a:lnTo>
                    <a:lnTo>
                      <a:pt x="49" y="4281"/>
                    </a:lnTo>
                    <a:lnTo>
                      <a:pt x="0" y="4234"/>
                    </a:lnTo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5000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/>
              </a:p>
            </p:txBody>
          </p:sp>
          <p:sp>
            <p:nvSpPr>
              <p:cNvPr id="22535" name="Freeform 7"/>
              <p:cNvSpPr>
                <a:spLocks/>
              </p:cNvSpPr>
              <p:nvPr/>
            </p:nvSpPr>
            <p:spPr bwMode="auto">
              <a:xfrm>
                <a:off x="5541" y="-11"/>
                <a:ext cx="241" cy="4284"/>
              </a:xfrm>
              <a:custGeom>
                <a:avLst/>
                <a:gdLst/>
                <a:ahLst/>
                <a:cxnLst>
                  <a:cxn ang="0">
                    <a:pos x="0" y="4234"/>
                  </a:cxn>
                  <a:cxn ang="0">
                    <a:pos x="0" y="0"/>
                  </a:cxn>
                  <a:cxn ang="0">
                    <a:pos x="240" y="0"/>
                  </a:cxn>
                  <a:cxn ang="0">
                    <a:pos x="240" y="4234"/>
                  </a:cxn>
                  <a:cxn ang="0">
                    <a:pos x="192" y="4283"/>
                  </a:cxn>
                  <a:cxn ang="0">
                    <a:pos x="144" y="4281"/>
                  </a:cxn>
                  <a:cxn ang="0">
                    <a:pos x="112" y="4281"/>
                  </a:cxn>
                  <a:cxn ang="0">
                    <a:pos x="49" y="4281"/>
                  </a:cxn>
                  <a:cxn ang="0">
                    <a:pos x="0" y="4234"/>
                  </a:cxn>
                </a:cxnLst>
                <a:rect l="0" t="0" r="r" b="b"/>
                <a:pathLst>
                  <a:path w="241" h="4284">
                    <a:moveTo>
                      <a:pt x="0" y="4234"/>
                    </a:moveTo>
                    <a:lnTo>
                      <a:pt x="0" y="0"/>
                    </a:lnTo>
                    <a:lnTo>
                      <a:pt x="240" y="0"/>
                    </a:lnTo>
                    <a:lnTo>
                      <a:pt x="240" y="4234"/>
                    </a:lnTo>
                    <a:lnTo>
                      <a:pt x="192" y="4283"/>
                    </a:lnTo>
                    <a:lnTo>
                      <a:pt x="144" y="4281"/>
                    </a:lnTo>
                    <a:lnTo>
                      <a:pt x="112" y="4281"/>
                    </a:lnTo>
                    <a:lnTo>
                      <a:pt x="49" y="4281"/>
                    </a:lnTo>
                    <a:lnTo>
                      <a:pt x="0" y="4234"/>
                    </a:lnTo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5000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/>
              </a:p>
            </p:txBody>
          </p:sp>
        </p:grpSp>
        <p:grpSp>
          <p:nvGrpSpPr>
            <p:cNvPr id="3110" name="Group 8"/>
            <p:cNvGrpSpPr>
              <a:grpSpLocks/>
            </p:cNvGrpSpPr>
            <p:nvPr/>
          </p:nvGrpSpPr>
          <p:grpSpPr bwMode="auto">
            <a:xfrm>
              <a:off x="0" y="0"/>
              <a:ext cx="481" cy="4273"/>
              <a:chOff x="0" y="0"/>
              <a:chExt cx="481" cy="4273"/>
            </a:xfrm>
          </p:grpSpPr>
          <p:sp>
            <p:nvSpPr>
              <p:cNvPr id="22537" name="Freeform 9"/>
              <p:cNvSpPr>
                <a:spLocks/>
              </p:cNvSpPr>
              <p:nvPr/>
            </p:nvSpPr>
            <p:spPr bwMode="auto">
              <a:xfrm>
                <a:off x="0" y="0"/>
                <a:ext cx="241" cy="4273"/>
              </a:xfrm>
              <a:custGeom>
                <a:avLst/>
                <a:gdLst/>
                <a:ahLst/>
                <a:cxnLst>
                  <a:cxn ang="0">
                    <a:pos x="0" y="4223"/>
                  </a:cxn>
                  <a:cxn ang="0">
                    <a:pos x="0" y="0"/>
                  </a:cxn>
                  <a:cxn ang="0">
                    <a:pos x="240" y="0"/>
                  </a:cxn>
                  <a:cxn ang="0">
                    <a:pos x="240" y="4223"/>
                  </a:cxn>
                  <a:cxn ang="0">
                    <a:pos x="192" y="4272"/>
                  </a:cxn>
                  <a:cxn ang="0">
                    <a:pos x="144" y="4270"/>
                  </a:cxn>
                  <a:cxn ang="0">
                    <a:pos x="112" y="4270"/>
                  </a:cxn>
                  <a:cxn ang="0">
                    <a:pos x="49" y="4270"/>
                  </a:cxn>
                  <a:cxn ang="0">
                    <a:pos x="0" y="4223"/>
                  </a:cxn>
                </a:cxnLst>
                <a:rect l="0" t="0" r="r" b="b"/>
                <a:pathLst>
                  <a:path w="241" h="4273">
                    <a:moveTo>
                      <a:pt x="0" y="4223"/>
                    </a:moveTo>
                    <a:lnTo>
                      <a:pt x="0" y="0"/>
                    </a:lnTo>
                    <a:lnTo>
                      <a:pt x="240" y="0"/>
                    </a:lnTo>
                    <a:lnTo>
                      <a:pt x="240" y="4223"/>
                    </a:lnTo>
                    <a:lnTo>
                      <a:pt x="192" y="4272"/>
                    </a:lnTo>
                    <a:lnTo>
                      <a:pt x="144" y="4270"/>
                    </a:lnTo>
                    <a:lnTo>
                      <a:pt x="112" y="4270"/>
                    </a:lnTo>
                    <a:lnTo>
                      <a:pt x="49" y="4270"/>
                    </a:lnTo>
                    <a:lnTo>
                      <a:pt x="0" y="4223"/>
                    </a:lnTo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5000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/>
              </a:p>
            </p:txBody>
          </p:sp>
          <p:sp>
            <p:nvSpPr>
              <p:cNvPr id="22538" name="Freeform 10"/>
              <p:cNvSpPr>
                <a:spLocks/>
              </p:cNvSpPr>
              <p:nvPr/>
            </p:nvSpPr>
            <p:spPr bwMode="auto">
              <a:xfrm>
                <a:off x="240" y="0"/>
                <a:ext cx="241" cy="4273"/>
              </a:xfrm>
              <a:custGeom>
                <a:avLst/>
                <a:gdLst/>
                <a:ahLst/>
                <a:cxnLst>
                  <a:cxn ang="0">
                    <a:pos x="0" y="4223"/>
                  </a:cxn>
                  <a:cxn ang="0">
                    <a:pos x="0" y="0"/>
                  </a:cxn>
                  <a:cxn ang="0">
                    <a:pos x="240" y="0"/>
                  </a:cxn>
                  <a:cxn ang="0">
                    <a:pos x="240" y="4223"/>
                  </a:cxn>
                  <a:cxn ang="0">
                    <a:pos x="192" y="4272"/>
                  </a:cxn>
                  <a:cxn ang="0">
                    <a:pos x="144" y="4270"/>
                  </a:cxn>
                  <a:cxn ang="0">
                    <a:pos x="112" y="4270"/>
                  </a:cxn>
                  <a:cxn ang="0">
                    <a:pos x="49" y="4270"/>
                  </a:cxn>
                  <a:cxn ang="0">
                    <a:pos x="0" y="4223"/>
                  </a:cxn>
                </a:cxnLst>
                <a:rect l="0" t="0" r="r" b="b"/>
                <a:pathLst>
                  <a:path w="241" h="4273">
                    <a:moveTo>
                      <a:pt x="0" y="4223"/>
                    </a:moveTo>
                    <a:lnTo>
                      <a:pt x="0" y="0"/>
                    </a:lnTo>
                    <a:lnTo>
                      <a:pt x="240" y="0"/>
                    </a:lnTo>
                    <a:lnTo>
                      <a:pt x="240" y="4223"/>
                    </a:lnTo>
                    <a:lnTo>
                      <a:pt x="192" y="4272"/>
                    </a:lnTo>
                    <a:lnTo>
                      <a:pt x="144" y="4270"/>
                    </a:lnTo>
                    <a:lnTo>
                      <a:pt x="112" y="4270"/>
                    </a:lnTo>
                    <a:lnTo>
                      <a:pt x="49" y="4270"/>
                    </a:lnTo>
                    <a:lnTo>
                      <a:pt x="0" y="4223"/>
                    </a:lnTo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5000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/>
              </a:p>
            </p:txBody>
          </p:sp>
        </p:grpSp>
        <p:grpSp>
          <p:nvGrpSpPr>
            <p:cNvPr id="3111" name="Group 11"/>
            <p:cNvGrpSpPr>
              <a:grpSpLocks/>
            </p:cNvGrpSpPr>
            <p:nvPr/>
          </p:nvGrpSpPr>
          <p:grpSpPr bwMode="auto">
            <a:xfrm>
              <a:off x="82" y="22"/>
              <a:ext cx="5590" cy="891"/>
              <a:chOff x="82" y="22"/>
              <a:chExt cx="5590" cy="891"/>
            </a:xfrm>
          </p:grpSpPr>
          <p:grpSp>
            <p:nvGrpSpPr>
              <p:cNvPr id="3112" name="Group 12"/>
              <p:cNvGrpSpPr>
                <a:grpSpLocks/>
              </p:cNvGrpSpPr>
              <p:nvPr/>
            </p:nvGrpSpPr>
            <p:grpSpPr bwMode="auto">
              <a:xfrm>
                <a:off x="134" y="22"/>
                <a:ext cx="5538" cy="850"/>
                <a:chOff x="134" y="22"/>
                <a:chExt cx="5538" cy="850"/>
              </a:xfrm>
            </p:grpSpPr>
            <p:sp>
              <p:nvSpPr>
                <p:cNvPr id="3131" name="Freeform 13"/>
                <p:cNvSpPr>
                  <a:spLocks/>
                </p:cNvSpPr>
                <p:nvPr/>
              </p:nvSpPr>
              <p:spPr bwMode="auto">
                <a:xfrm>
                  <a:off x="5269" y="734"/>
                  <a:ext cx="156" cy="117"/>
                </a:xfrm>
                <a:custGeom>
                  <a:avLst/>
                  <a:gdLst>
                    <a:gd name="T0" fmla="*/ 83 w 156"/>
                    <a:gd name="T1" fmla="*/ 0 h 117"/>
                    <a:gd name="T2" fmla="*/ 134 w 156"/>
                    <a:gd name="T3" fmla="*/ 19 h 117"/>
                    <a:gd name="T4" fmla="*/ 152 w 156"/>
                    <a:gd name="T5" fmla="*/ 45 h 117"/>
                    <a:gd name="T6" fmla="*/ 155 w 156"/>
                    <a:gd name="T7" fmla="*/ 70 h 117"/>
                    <a:gd name="T8" fmla="*/ 155 w 156"/>
                    <a:gd name="T9" fmla="*/ 83 h 117"/>
                    <a:gd name="T10" fmla="*/ 146 w 156"/>
                    <a:gd name="T11" fmla="*/ 99 h 117"/>
                    <a:gd name="T12" fmla="*/ 126 w 156"/>
                    <a:gd name="T13" fmla="*/ 107 h 117"/>
                    <a:gd name="T14" fmla="*/ 105 w 156"/>
                    <a:gd name="T15" fmla="*/ 113 h 117"/>
                    <a:gd name="T16" fmla="*/ 86 w 156"/>
                    <a:gd name="T17" fmla="*/ 116 h 117"/>
                    <a:gd name="T18" fmla="*/ 69 w 156"/>
                    <a:gd name="T19" fmla="*/ 116 h 117"/>
                    <a:gd name="T20" fmla="*/ 41 w 156"/>
                    <a:gd name="T21" fmla="*/ 111 h 117"/>
                    <a:gd name="T22" fmla="*/ 21 w 156"/>
                    <a:gd name="T23" fmla="*/ 106 h 117"/>
                    <a:gd name="T24" fmla="*/ 9 w 156"/>
                    <a:gd name="T25" fmla="*/ 98 h 117"/>
                    <a:gd name="T26" fmla="*/ 2 w 156"/>
                    <a:gd name="T27" fmla="*/ 89 h 117"/>
                    <a:gd name="T28" fmla="*/ 0 w 156"/>
                    <a:gd name="T29" fmla="*/ 78 h 117"/>
                    <a:gd name="T30" fmla="*/ 2 w 156"/>
                    <a:gd name="T31" fmla="*/ 60 h 117"/>
                    <a:gd name="T32" fmla="*/ 9 w 156"/>
                    <a:gd name="T33" fmla="*/ 11 h 117"/>
                    <a:gd name="T34" fmla="*/ 83 w 156"/>
                    <a:gd name="T35" fmla="*/ 0 h 117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56" h="117">
                      <a:moveTo>
                        <a:pt x="83" y="0"/>
                      </a:moveTo>
                      <a:lnTo>
                        <a:pt x="134" y="19"/>
                      </a:lnTo>
                      <a:lnTo>
                        <a:pt x="152" y="45"/>
                      </a:lnTo>
                      <a:lnTo>
                        <a:pt x="155" y="70"/>
                      </a:lnTo>
                      <a:lnTo>
                        <a:pt x="155" y="83"/>
                      </a:lnTo>
                      <a:lnTo>
                        <a:pt x="146" y="99"/>
                      </a:lnTo>
                      <a:lnTo>
                        <a:pt x="126" y="107"/>
                      </a:lnTo>
                      <a:lnTo>
                        <a:pt x="105" y="113"/>
                      </a:lnTo>
                      <a:lnTo>
                        <a:pt x="86" y="116"/>
                      </a:lnTo>
                      <a:lnTo>
                        <a:pt x="69" y="116"/>
                      </a:lnTo>
                      <a:lnTo>
                        <a:pt x="41" y="111"/>
                      </a:lnTo>
                      <a:lnTo>
                        <a:pt x="21" y="106"/>
                      </a:lnTo>
                      <a:lnTo>
                        <a:pt x="9" y="98"/>
                      </a:lnTo>
                      <a:lnTo>
                        <a:pt x="2" y="89"/>
                      </a:lnTo>
                      <a:lnTo>
                        <a:pt x="0" y="78"/>
                      </a:lnTo>
                      <a:lnTo>
                        <a:pt x="2" y="60"/>
                      </a:lnTo>
                      <a:lnTo>
                        <a:pt x="9" y="11"/>
                      </a:lnTo>
                      <a:lnTo>
                        <a:pt x="83" y="0"/>
                      </a:lnTo>
                    </a:path>
                  </a:pathLst>
                </a:cu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32" name="Freeform 14"/>
                <p:cNvSpPr>
                  <a:spLocks/>
                </p:cNvSpPr>
                <p:nvPr/>
              </p:nvSpPr>
              <p:spPr bwMode="auto">
                <a:xfrm>
                  <a:off x="5265" y="746"/>
                  <a:ext cx="88" cy="75"/>
                </a:xfrm>
                <a:custGeom>
                  <a:avLst/>
                  <a:gdLst>
                    <a:gd name="T0" fmla="*/ 0 w 88"/>
                    <a:gd name="T1" fmla="*/ 69 h 75"/>
                    <a:gd name="T2" fmla="*/ 11 w 88"/>
                    <a:gd name="T3" fmla="*/ 0 h 75"/>
                    <a:gd name="T4" fmla="*/ 54 w 88"/>
                    <a:gd name="T5" fmla="*/ 5 h 75"/>
                    <a:gd name="T6" fmla="*/ 87 w 88"/>
                    <a:gd name="T7" fmla="*/ 9 h 75"/>
                    <a:gd name="T8" fmla="*/ 78 w 88"/>
                    <a:gd name="T9" fmla="*/ 74 h 75"/>
                    <a:gd name="T10" fmla="*/ 75 w 88"/>
                    <a:gd name="T11" fmla="*/ 59 h 75"/>
                    <a:gd name="T12" fmla="*/ 65 w 88"/>
                    <a:gd name="T13" fmla="*/ 48 h 75"/>
                    <a:gd name="T14" fmla="*/ 47 w 88"/>
                    <a:gd name="T15" fmla="*/ 44 h 75"/>
                    <a:gd name="T16" fmla="*/ 27 w 88"/>
                    <a:gd name="T17" fmla="*/ 45 h 75"/>
                    <a:gd name="T18" fmla="*/ 11 w 88"/>
                    <a:gd name="T19" fmla="*/ 52 h 75"/>
                    <a:gd name="T20" fmla="*/ 0 w 88"/>
                    <a:gd name="T21" fmla="*/ 69 h 75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88" h="75">
                      <a:moveTo>
                        <a:pt x="0" y="69"/>
                      </a:moveTo>
                      <a:lnTo>
                        <a:pt x="11" y="0"/>
                      </a:lnTo>
                      <a:lnTo>
                        <a:pt x="54" y="5"/>
                      </a:lnTo>
                      <a:lnTo>
                        <a:pt x="87" y="9"/>
                      </a:lnTo>
                      <a:lnTo>
                        <a:pt x="78" y="74"/>
                      </a:lnTo>
                      <a:lnTo>
                        <a:pt x="75" y="59"/>
                      </a:lnTo>
                      <a:lnTo>
                        <a:pt x="65" y="48"/>
                      </a:lnTo>
                      <a:lnTo>
                        <a:pt x="47" y="44"/>
                      </a:lnTo>
                      <a:lnTo>
                        <a:pt x="27" y="45"/>
                      </a:lnTo>
                      <a:lnTo>
                        <a:pt x="11" y="52"/>
                      </a:lnTo>
                      <a:lnTo>
                        <a:pt x="0" y="69"/>
                      </a:lnTo>
                    </a:path>
                  </a:pathLst>
                </a:cu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33" name="Freeform 15"/>
                <p:cNvSpPr>
                  <a:spLocks/>
                </p:cNvSpPr>
                <p:nvPr/>
              </p:nvSpPr>
              <p:spPr bwMode="auto">
                <a:xfrm>
                  <a:off x="475" y="725"/>
                  <a:ext cx="156" cy="117"/>
                </a:xfrm>
                <a:custGeom>
                  <a:avLst/>
                  <a:gdLst>
                    <a:gd name="T0" fmla="*/ 72 w 156"/>
                    <a:gd name="T1" fmla="*/ 0 h 117"/>
                    <a:gd name="T2" fmla="*/ 21 w 156"/>
                    <a:gd name="T3" fmla="*/ 19 h 117"/>
                    <a:gd name="T4" fmla="*/ 3 w 156"/>
                    <a:gd name="T5" fmla="*/ 45 h 117"/>
                    <a:gd name="T6" fmla="*/ 0 w 156"/>
                    <a:gd name="T7" fmla="*/ 70 h 117"/>
                    <a:gd name="T8" fmla="*/ 0 w 156"/>
                    <a:gd name="T9" fmla="*/ 83 h 117"/>
                    <a:gd name="T10" fmla="*/ 9 w 156"/>
                    <a:gd name="T11" fmla="*/ 99 h 117"/>
                    <a:gd name="T12" fmla="*/ 29 w 156"/>
                    <a:gd name="T13" fmla="*/ 107 h 117"/>
                    <a:gd name="T14" fmla="*/ 50 w 156"/>
                    <a:gd name="T15" fmla="*/ 113 h 117"/>
                    <a:gd name="T16" fmla="*/ 69 w 156"/>
                    <a:gd name="T17" fmla="*/ 116 h 117"/>
                    <a:gd name="T18" fmla="*/ 86 w 156"/>
                    <a:gd name="T19" fmla="*/ 116 h 117"/>
                    <a:gd name="T20" fmla="*/ 114 w 156"/>
                    <a:gd name="T21" fmla="*/ 111 h 117"/>
                    <a:gd name="T22" fmla="*/ 134 w 156"/>
                    <a:gd name="T23" fmla="*/ 106 h 117"/>
                    <a:gd name="T24" fmla="*/ 146 w 156"/>
                    <a:gd name="T25" fmla="*/ 98 h 117"/>
                    <a:gd name="T26" fmla="*/ 153 w 156"/>
                    <a:gd name="T27" fmla="*/ 89 h 117"/>
                    <a:gd name="T28" fmla="*/ 155 w 156"/>
                    <a:gd name="T29" fmla="*/ 78 h 117"/>
                    <a:gd name="T30" fmla="*/ 153 w 156"/>
                    <a:gd name="T31" fmla="*/ 60 h 117"/>
                    <a:gd name="T32" fmla="*/ 146 w 156"/>
                    <a:gd name="T33" fmla="*/ 11 h 117"/>
                    <a:gd name="T34" fmla="*/ 72 w 156"/>
                    <a:gd name="T35" fmla="*/ 0 h 117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56" h="117">
                      <a:moveTo>
                        <a:pt x="72" y="0"/>
                      </a:moveTo>
                      <a:lnTo>
                        <a:pt x="21" y="19"/>
                      </a:lnTo>
                      <a:lnTo>
                        <a:pt x="3" y="45"/>
                      </a:lnTo>
                      <a:lnTo>
                        <a:pt x="0" y="70"/>
                      </a:lnTo>
                      <a:lnTo>
                        <a:pt x="0" y="83"/>
                      </a:lnTo>
                      <a:lnTo>
                        <a:pt x="9" y="99"/>
                      </a:lnTo>
                      <a:lnTo>
                        <a:pt x="29" y="107"/>
                      </a:lnTo>
                      <a:lnTo>
                        <a:pt x="50" y="113"/>
                      </a:lnTo>
                      <a:lnTo>
                        <a:pt x="69" y="116"/>
                      </a:lnTo>
                      <a:lnTo>
                        <a:pt x="86" y="116"/>
                      </a:lnTo>
                      <a:lnTo>
                        <a:pt x="114" y="111"/>
                      </a:lnTo>
                      <a:lnTo>
                        <a:pt x="134" y="106"/>
                      </a:lnTo>
                      <a:lnTo>
                        <a:pt x="146" y="98"/>
                      </a:lnTo>
                      <a:lnTo>
                        <a:pt x="153" y="89"/>
                      </a:lnTo>
                      <a:lnTo>
                        <a:pt x="155" y="78"/>
                      </a:lnTo>
                      <a:lnTo>
                        <a:pt x="153" y="60"/>
                      </a:lnTo>
                      <a:lnTo>
                        <a:pt x="146" y="11"/>
                      </a:lnTo>
                      <a:lnTo>
                        <a:pt x="72" y="0"/>
                      </a:lnTo>
                    </a:path>
                  </a:pathLst>
                </a:cu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34" name="Freeform 16"/>
                <p:cNvSpPr>
                  <a:spLocks/>
                </p:cNvSpPr>
                <p:nvPr/>
              </p:nvSpPr>
              <p:spPr bwMode="auto">
                <a:xfrm>
                  <a:off x="547" y="738"/>
                  <a:ext cx="88" cy="75"/>
                </a:xfrm>
                <a:custGeom>
                  <a:avLst/>
                  <a:gdLst>
                    <a:gd name="T0" fmla="*/ 87 w 88"/>
                    <a:gd name="T1" fmla="*/ 68 h 75"/>
                    <a:gd name="T2" fmla="*/ 76 w 88"/>
                    <a:gd name="T3" fmla="*/ 0 h 75"/>
                    <a:gd name="T4" fmla="*/ 33 w 88"/>
                    <a:gd name="T5" fmla="*/ 5 h 75"/>
                    <a:gd name="T6" fmla="*/ 0 w 88"/>
                    <a:gd name="T7" fmla="*/ 9 h 75"/>
                    <a:gd name="T8" fmla="*/ 9 w 88"/>
                    <a:gd name="T9" fmla="*/ 74 h 75"/>
                    <a:gd name="T10" fmla="*/ 12 w 88"/>
                    <a:gd name="T11" fmla="*/ 58 h 75"/>
                    <a:gd name="T12" fmla="*/ 22 w 88"/>
                    <a:gd name="T13" fmla="*/ 47 h 75"/>
                    <a:gd name="T14" fmla="*/ 40 w 88"/>
                    <a:gd name="T15" fmla="*/ 44 h 75"/>
                    <a:gd name="T16" fmla="*/ 60 w 88"/>
                    <a:gd name="T17" fmla="*/ 45 h 75"/>
                    <a:gd name="T18" fmla="*/ 76 w 88"/>
                    <a:gd name="T19" fmla="*/ 52 h 75"/>
                    <a:gd name="T20" fmla="*/ 87 w 88"/>
                    <a:gd name="T21" fmla="*/ 68 h 75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88" h="75">
                      <a:moveTo>
                        <a:pt x="87" y="68"/>
                      </a:moveTo>
                      <a:lnTo>
                        <a:pt x="76" y="0"/>
                      </a:lnTo>
                      <a:lnTo>
                        <a:pt x="33" y="5"/>
                      </a:lnTo>
                      <a:lnTo>
                        <a:pt x="0" y="9"/>
                      </a:lnTo>
                      <a:lnTo>
                        <a:pt x="9" y="74"/>
                      </a:lnTo>
                      <a:lnTo>
                        <a:pt x="12" y="58"/>
                      </a:lnTo>
                      <a:lnTo>
                        <a:pt x="22" y="47"/>
                      </a:lnTo>
                      <a:lnTo>
                        <a:pt x="40" y="44"/>
                      </a:lnTo>
                      <a:lnTo>
                        <a:pt x="60" y="45"/>
                      </a:lnTo>
                      <a:lnTo>
                        <a:pt x="76" y="52"/>
                      </a:lnTo>
                      <a:lnTo>
                        <a:pt x="87" y="68"/>
                      </a:lnTo>
                    </a:path>
                  </a:pathLst>
                </a:cu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35" name="Line 17"/>
                <p:cNvSpPr>
                  <a:spLocks noChangeShapeType="1"/>
                </p:cNvSpPr>
                <p:nvPr/>
              </p:nvSpPr>
              <p:spPr bwMode="auto">
                <a:xfrm flipV="1">
                  <a:off x="2020" y="309"/>
                  <a:ext cx="192" cy="87"/>
                </a:xfrm>
                <a:prstGeom prst="line">
                  <a:avLst/>
                </a:prstGeom>
                <a:noFill/>
                <a:ln w="12700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36" name="Freeform 18"/>
                <p:cNvSpPr>
                  <a:spLocks/>
                </p:cNvSpPr>
                <p:nvPr/>
              </p:nvSpPr>
              <p:spPr bwMode="auto">
                <a:xfrm>
                  <a:off x="1408" y="22"/>
                  <a:ext cx="2967" cy="457"/>
                </a:xfrm>
                <a:custGeom>
                  <a:avLst/>
                  <a:gdLst>
                    <a:gd name="T0" fmla="*/ 0 w 2967"/>
                    <a:gd name="T1" fmla="*/ 122 h 457"/>
                    <a:gd name="T2" fmla="*/ 207 w 2967"/>
                    <a:gd name="T3" fmla="*/ 78 h 457"/>
                    <a:gd name="T4" fmla="*/ 442 w 2967"/>
                    <a:gd name="T5" fmla="*/ 48 h 457"/>
                    <a:gd name="T6" fmla="*/ 640 w 2967"/>
                    <a:gd name="T7" fmla="*/ 32 h 457"/>
                    <a:gd name="T8" fmla="*/ 897 w 2967"/>
                    <a:gd name="T9" fmla="*/ 16 h 457"/>
                    <a:gd name="T10" fmla="*/ 1215 w 2967"/>
                    <a:gd name="T11" fmla="*/ 2 h 457"/>
                    <a:gd name="T12" fmla="*/ 1392 w 2967"/>
                    <a:gd name="T13" fmla="*/ 0 h 457"/>
                    <a:gd name="T14" fmla="*/ 1710 w 2967"/>
                    <a:gd name="T15" fmla="*/ 0 h 457"/>
                    <a:gd name="T16" fmla="*/ 1997 w 2967"/>
                    <a:gd name="T17" fmla="*/ 10 h 457"/>
                    <a:gd name="T18" fmla="*/ 2258 w 2967"/>
                    <a:gd name="T19" fmla="*/ 21 h 457"/>
                    <a:gd name="T20" fmla="*/ 2493 w 2967"/>
                    <a:gd name="T21" fmla="*/ 38 h 457"/>
                    <a:gd name="T22" fmla="*/ 2674 w 2967"/>
                    <a:gd name="T23" fmla="*/ 54 h 457"/>
                    <a:gd name="T24" fmla="*/ 2828 w 2967"/>
                    <a:gd name="T25" fmla="*/ 73 h 457"/>
                    <a:gd name="T26" fmla="*/ 2966 w 2967"/>
                    <a:gd name="T27" fmla="*/ 92 h 457"/>
                    <a:gd name="T28" fmla="*/ 2966 w 2967"/>
                    <a:gd name="T29" fmla="*/ 456 h 457"/>
                    <a:gd name="T30" fmla="*/ 2833 w 2967"/>
                    <a:gd name="T31" fmla="*/ 434 h 457"/>
                    <a:gd name="T32" fmla="*/ 2563 w 2967"/>
                    <a:gd name="T33" fmla="*/ 399 h 457"/>
                    <a:gd name="T34" fmla="*/ 2382 w 2967"/>
                    <a:gd name="T35" fmla="*/ 382 h 457"/>
                    <a:gd name="T36" fmla="*/ 2134 w 2967"/>
                    <a:gd name="T37" fmla="*/ 366 h 457"/>
                    <a:gd name="T38" fmla="*/ 1944 w 2967"/>
                    <a:gd name="T39" fmla="*/ 358 h 457"/>
                    <a:gd name="T40" fmla="*/ 1746 w 2967"/>
                    <a:gd name="T41" fmla="*/ 350 h 457"/>
                    <a:gd name="T42" fmla="*/ 1529 w 2967"/>
                    <a:gd name="T43" fmla="*/ 350 h 457"/>
                    <a:gd name="T44" fmla="*/ 1295 w 2967"/>
                    <a:gd name="T45" fmla="*/ 350 h 457"/>
                    <a:gd name="T46" fmla="*/ 1047 w 2967"/>
                    <a:gd name="T47" fmla="*/ 355 h 457"/>
                    <a:gd name="T48" fmla="*/ 853 w 2967"/>
                    <a:gd name="T49" fmla="*/ 363 h 457"/>
                    <a:gd name="T50" fmla="*/ 654 w 2967"/>
                    <a:gd name="T51" fmla="*/ 374 h 457"/>
                    <a:gd name="T52" fmla="*/ 468 w 2967"/>
                    <a:gd name="T53" fmla="*/ 388 h 457"/>
                    <a:gd name="T54" fmla="*/ 296 w 2967"/>
                    <a:gd name="T55" fmla="*/ 404 h 457"/>
                    <a:gd name="T56" fmla="*/ 150 w 2967"/>
                    <a:gd name="T57" fmla="*/ 423 h 457"/>
                    <a:gd name="T58" fmla="*/ 13 w 2967"/>
                    <a:gd name="T59" fmla="*/ 445 h 457"/>
                    <a:gd name="T60" fmla="*/ 0 w 2967"/>
                    <a:gd name="T61" fmla="*/ 122 h 457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2967" h="457">
                      <a:moveTo>
                        <a:pt x="0" y="122"/>
                      </a:moveTo>
                      <a:lnTo>
                        <a:pt x="207" y="78"/>
                      </a:lnTo>
                      <a:lnTo>
                        <a:pt x="442" y="48"/>
                      </a:lnTo>
                      <a:lnTo>
                        <a:pt x="640" y="32"/>
                      </a:lnTo>
                      <a:lnTo>
                        <a:pt x="897" y="16"/>
                      </a:lnTo>
                      <a:lnTo>
                        <a:pt x="1215" y="2"/>
                      </a:lnTo>
                      <a:lnTo>
                        <a:pt x="1392" y="0"/>
                      </a:lnTo>
                      <a:lnTo>
                        <a:pt x="1710" y="0"/>
                      </a:lnTo>
                      <a:lnTo>
                        <a:pt x="1997" y="10"/>
                      </a:lnTo>
                      <a:lnTo>
                        <a:pt x="2258" y="21"/>
                      </a:lnTo>
                      <a:lnTo>
                        <a:pt x="2493" y="38"/>
                      </a:lnTo>
                      <a:lnTo>
                        <a:pt x="2674" y="54"/>
                      </a:lnTo>
                      <a:lnTo>
                        <a:pt x="2828" y="73"/>
                      </a:lnTo>
                      <a:lnTo>
                        <a:pt x="2966" y="92"/>
                      </a:lnTo>
                      <a:lnTo>
                        <a:pt x="2966" y="456"/>
                      </a:lnTo>
                      <a:lnTo>
                        <a:pt x="2833" y="434"/>
                      </a:lnTo>
                      <a:lnTo>
                        <a:pt x="2563" y="399"/>
                      </a:lnTo>
                      <a:lnTo>
                        <a:pt x="2382" y="382"/>
                      </a:lnTo>
                      <a:lnTo>
                        <a:pt x="2134" y="366"/>
                      </a:lnTo>
                      <a:lnTo>
                        <a:pt x="1944" y="358"/>
                      </a:lnTo>
                      <a:lnTo>
                        <a:pt x="1746" y="350"/>
                      </a:lnTo>
                      <a:lnTo>
                        <a:pt x="1529" y="350"/>
                      </a:lnTo>
                      <a:lnTo>
                        <a:pt x="1295" y="350"/>
                      </a:lnTo>
                      <a:lnTo>
                        <a:pt x="1047" y="355"/>
                      </a:lnTo>
                      <a:lnTo>
                        <a:pt x="853" y="363"/>
                      </a:lnTo>
                      <a:lnTo>
                        <a:pt x="654" y="374"/>
                      </a:lnTo>
                      <a:lnTo>
                        <a:pt x="468" y="388"/>
                      </a:lnTo>
                      <a:lnTo>
                        <a:pt x="296" y="404"/>
                      </a:lnTo>
                      <a:lnTo>
                        <a:pt x="150" y="423"/>
                      </a:lnTo>
                      <a:lnTo>
                        <a:pt x="13" y="445"/>
                      </a:lnTo>
                      <a:lnTo>
                        <a:pt x="0" y="122"/>
                      </a:lnTo>
                    </a:path>
                  </a:pathLst>
                </a:cu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37" name="Freeform 19"/>
                <p:cNvSpPr>
                  <a:spLocks/>
                </p:cNvSpPr>
                <p:nvPr/>
              </p:nvSpPr>
              <p:spPr bwMode="auto">
                <a:xfrm>
                  <a:off x="607" y="118"/>
                  <a:ext cx="823" cy="431"/>
                </a:xfrm>
                <a:custGeom>
                  <a:avLst/>
                  <a:gdLst>
                    <a:gd name="T0" fmla="*/ 815 w 823"/>
                    <a:gd name="T1" fmla="*/ 27 h 431"/>
                    <a:gd name="T2" fmla="*/ 822 w 823"/>
                    <a:gd name="T3" fmla="*/ 350 h 431"/>
                    <a:gd name="T4" fmla="*/ 746 w 823"/>
                    <a:gd name="T5" fmla="*/ 382 h 431"/>
                    <a:gd name="T6" fmla="*/ 676 w 823"/>
                    <a:gd name="T7" fmla="*/ 404 h 431"/>
                    <a:gd name="T8" fmla="*/ 619 w 823"/>
                    <a:gd name="T9" fmla="*/ 415 h 431"/>
                    <a:gd name="T10" fmla="*/ 571 w 823"/>
                    <a:gd name="T11" fmla="*/ 421 h 431"/>
                    <a:gd name="T12" fmla="*/ 517 w 823"/>
                    <a:gd name="T13" fmla="*/ 427 h 431"/>
                    <a:gd name="T14" fmla="*/ 427 w 823"/>
                    <a:gd name="T15" fmla="*/ 430 h 431"/>
                    <a:gd name="T16" fmla="*/ 344 w 823"/>
                    <a:gd name="T17" fmla="*/ 423 h 431"/>
                    <a:gd name="T18" fmla="*/ 259 w 823"/>
                    <a:gd name="T19" fmla="*/ 410 h 431"/>
                    <a:gd name="T20" fmla="*/ 177 w 823"/>
                    <a:gd name="T21" fmla="*/ 388 h 431"/>
                    <a:gd name="T22" fmla="*/ 105 w 823"/>
                    <a:gd name="T23" fmla="*/ 358 h 431"/>
                    <a:gd name="T24" fmla="*/ 41 w 823"/>
                    <a:gd name="T25" fmla="*/ 325 h 431"/>
                    <a:gd name="T26" fmla="*/ 0 w 823"/>
                    <a:gd name="T27" fmla="*/ 294 h 431"/>
                    <a:gd name="T28" fmla="*/ 0 w 823"/>
                    <a:gd name="T29" fmla="*/ 0 h 431"/>
                    <a:gd name="T30" fmla="*/ 46 w 823"/>
                    <a:gd name="T31" fmla="*/ 25 h 431"/>
                    <a:gd name="T32" fmla="*/ 105 w 823"/>
                    <a:gd name="T33" fmla="*/ 47 h 431"/>
                    <a:gd name="T34" fmla="*/ 175 w 823"/>
                    <a:gd name="T35" fmla="*/ 66 h 431"/>
                    <a:gd name="T36" fmla="*/ 244 w 823"/>
                    <a:gd name="T37" fmla="*/ 81 h 431"/>
                    <a:gd name="T38" fmla="*/ 314 w 823"/>
                    <a:gd name="T39" fmla="*/ 89 h 431"/>
                    <a:gd name="T40" fmla="*/ 361 w 823"/>
                    <a:gd name="T41" fmla="*/ 93 h 431"/>
                    <a:gd name="T42" fmla="*/ 401 w 823"/>
                    <a:gd name="T43" fmla="*/ 95 h 431"/>
                    <a:gd name="T44" fmla="*/ 471 w 823"/>
                    <a:gd name="T45" fmla="*/ 95 h 431"/>
                    <a:gd name="T46" fmla="*/ 515 w 823"/>
                    <a:gd name="T47" fmla="*/ 92 h 431"/>
                    <a:gd name="T48" fmla="*/ 555 w 823"/>
                    <a:gd name="T49" fmla="*/ 87 h 431"/>
                    <a:gd name="T50" fmla="*/ 600 w 823"/>
                    <a:gd name="T51" fmla="*/ 84 h 431"/>
                    <a:gd name="T52" fmla="*/ 640 w 823"/>
                    <a:gd name="T53" fmla="*/ 76 h 431"/>
                    <a:gd name="T54" fmla="*/ 689 w 823"/>
                    <a:gd name="T55" fmla="*/ 67 h 431"/>
                    <a:gd name="T56" fmla="*/ 733 w 823"/>
                    <a:gd name="T57" fmla="*/ 55 h 431"/>
                    <a:gd name="T58" fmla="*/ 777 w 823"/>
                    <a:gd name="T59" fmla="*/ 41 h 431"/>
                    <a:gd name="T60" fmla="*/ 815 w 823"/>
                    <a:gd name="T61" fmla="*/ 27 h 431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823" h="431">
                      <a:moveTo>
                        <a:pt x="815" y="27"/>
                      </a:moveTo>
                      <a:lnTo>
                        <a:pt x="822" y="350"/>
                      </a:lnTo>
                      <a:lnTo>
                        <a:pt x="746" y="382"/>
                      </a:lnTo>
                      <a:lnTo>
                        <a:pt x="676" y="404"/>
                      </a:lnTo>
                      <a:lnTo>
                        <a:pt x="619" y="415"/>
                      </a:lnTo>
                      <a:lnTo>
                        <a:pt x="571" y="421"/>
                      </a:lnTo>
                      <a:lnTo>
                        <a:pt x="517" y="427"/>
                      </a:lnTo>
                      <a:lnTo>
                        <a:pt x="427" y="430"/>
                      </a:lnTo>
                      <a:lnTo>
                        <a:pt x="344" y="423"/>
                      </a:lnTo>
                      <a:lnTo>
                        <a:pt x="259" y="410"/>
                      </a:lnTo>
                      <a:lnTo>
                        <a:pt x="177" y="388"/>
                      </a:lnTo>
                      <a:lnTo>
                        <a:pt x="105" y="358"/>
                      </a:lnTo>
                      <a:lnTo>
                        <a:pt x="41" y="325"/>
                      </a:lnTo>
                      <a:lnTo>
                        <a:pt x="0" y="294"/>
                      </a:lnTo>
                      <a:lnTo>
                        <a:pt x="0" y="0"/>
                      </a:lnTo>
                      <a:lnTo>
                        <a:pt x="46" y="25"/>
                      </a:lnTo>
                      <a:lnTo>
                        <a:pt x="105" y="47"/>
                      </a:lnTo>
                      <a:lnTo>
                        <a:pt x="175" y="66"/>
                      </a:lnTo>
                      <a:lnTo>
                        <a:pt x="244" y="81"/>
                      </a:lnTo>
                      <a:lnTo>
                        <a:pt x="314" y="89"/>
                      </a:lnTo>
                      <a:lnTo>
                        <a:pt x="361" y="93"/>
                      </a:lnTo>
                      <a:lnTo>
                        <a:pt x="401" y="95"/>
                      </a:lnTo>
                      <a:lnTo>
                        <a:pt x="471" y="95"/>
                      </a:lnTo>
                      <a:lnTo>
                        <a:pt x="515" y="92"/>
                      </a:lnTo>
                      <a:lnTo>
                        <a:pt x="555" y="87"/>
                      </a:lnTo>
                      <a:lnTo>
                        <a:pt x="600" y="84"/>
                      </a:lnTo>
                      <a:lnTo>
                        <a:pt x="640" y="76"/>
                      </a:lnTo>
                      <a:lnTo>
                        <a:pt x="689" y="67"/>
                      </a:lnTo>
                      <a:lnTo>
                        <a:pt x="733" y="55"/>
                      </a:lnTo>
                      <a:lnTo>
                        <a:pt x="777" y="41"/>
                      </a:lnTo>
                      <a:lnTo>
                        <a:pt x="815" y="27"/>
                      </a:lnTo>
                    </a:path>
                  </a:pathLst>
                </a:cu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38" name="Freeform 20"/>
                <p:cNvSpPr>
                  <a:spLocks/>
                </p:cNvSpPr>
                <p:nvPr/>
              </p:nvSpPr>
              <p:spPr bwMode="auto">
                <a:xfrm>
                  <a:off x="154" y="533"/>
                  <a:ext cx="551" cy="339"/>
                </a:xfrm>
                <a:custGeom>
                  <a:avLst/>
                  <a:gdLst>
                    <a:gd name="T0" fmla="*/ 16 w 551"/>
                    <a:gd name="T1" fmla="*/ 53 h 339"/>
                    <a:gd name="T2" fmla="*/ 0 w 551"/>
                    <a:gd name="T3" fmla="*/ 122 h 339"/>
                    <a:gd name="T4" fmla="*/ 10 w 551"/>
                    <a:gd name="T5" fmla="*/ 146 h 339"/>
                    <a:gd name="T6" fmla="*/ 33 w 551"/>
                    <a:gd name="T7" fmla="*/ 183 h 339"/>
                    <a:gd name="T8" fmla="*/ 57 w 551"/>
                    <a:gd name="T9" fmla="*/ 216 h 339"/>
                    <a:gd name="T10" fmla="*/ 85 w 551"/>
                    <a:gd name="T11" fmla="*/ 244 h 339"/>
                    <a:gd name="T12" fmla="*/ 120 w 551"/>
                    <a:gd name="T13" fmla="*/ 271 h 339"/>
                    <a:gd name="T14" fmla="*/ 153 w 551"/>
                    <a:gd name="T15" fmla="*/ 290 h 339"/>
                    <a:gd name="T16" fmla="*/ 189 w 551"/>
                    <a:gd name="T17" fmla="*/ 308 h 339"/>
                    <a:gd name="T18" fmla="*/ 235 w 551"/>
                    <a:gd name="T19" fmla="*/ 324 h 339"/>
                    <a:gd name="T20" fmla="*/ 270 w 551"/>
                    <a:gd name="T21" fmla="*/ 332 h 339"/>
                    <a:gd name="T22" fmla="*/ 312 w 551"/>
                    <a:gd name="T23" fmla="*/ 338 h 339"/>
                    <a:gd name="T24" fmla="*/ 351 w 551"/>
                    <a:gd name="T25" fmla="*/ 338 h 339"/>
                    <a:gd name="T26" fmla="*/ 393 w 551"/>
                    <a:gd name="T27" fmla="*/ 333 h 339"/>
                    <a:gd name="T28" fmla="*/ 436 w 551"/>
                    <a:gd name="T29" fmla="*/ 321 h 339"/>
                    <a:gd name="T30" fmla="*/ 475 w 551"/>
                    <a:gd name="T31" fmla="*/ 302 h 339"/>
                    <a:gd name="T32" fmla="*/ 498 w 551"/>
                    <a:gd name="T33" fmla="*/ 286 h 339"/>
                    <a:gd name="T34" fmla="*/ 526 w 551"/>
                    <a:gd name="T35" fmla="*/ 262 h 339"/>
                    <a:gd name="T36" fmla="*/ 541 w 551"/>
                    <a:gd name="T37" fmla="*/ 243 h 339"/>
                    <a:gd name="T38" fmla="*/ 550 w 551"/>
                    <a:gd name="T39" fmla="*/ 226 h 339"/>
                    <a:gd name="T40" fmla="*/ 550 w 551"/>
                    <a:gd name="T41" fmla="*/ 208 h 339"/>
                    <a:gd name="T42" fmla="*/ 544 w 551"/>
                    <a:gd name="T43" fmla="*/ 187 h 339"/>
                    <a:gd name="T44" fmla="*/ 532 w 551"/>
                    <a:gd name="T45" fmla="*/ 170 h 339"/>
                    <a:gd name="T46" fmla="*/ 523 w 551"/>
                    <a:gd name="T47" fmla="*/ 135 h 339"/>
                    <a:gd name="T48" fmla="*/ 519 w 551"/>
                    <a:gd name="T49" fmla="*/ 116 h 339"/>
                    <a:gd name="T50" fmla="*/ 267 w 551"/>
                    <a:gd name="T51" fmla="*/ 132 h 339"/>
                    <a:gd name="T52" fmla="*/ 234 w 551"/>
                    <a:gd name="T53" fmla="*/ 126 h 339"/>
                    <a:gd name="T54" fmla="*/ 193 w 551"/>
                    <a:gd name="T55" fmla="*/ 113 h 339"/>
                    <a:gd name="T56" fmla="*/ 162 w 551"/>
                    <a:gd name="T57" fmla="*/ 97 h 339"/>
                    <a:gd name="T58" fmla="*/ 129 w 551"/>
                    <a:gd name="T59" fmla="*/ 77 h 339"/>
                    <a:gd name="T60" fmla="*/ 97 w 551"/>
                    <a:gd name="T61" fmla="*/ 48 h 339"/>
                    <a:gd name="T62" fmla="*/ 78 w 551"/>
                    <a:gd name="T63" fmla="*/ 24 h 339"/>
                    <a:gd name="T64" fmla="*/ 60 w 551"/>
                    <a:gd name="T65" fmla="*/ 0 h 339"/>
                    <a:gd name="T66" fmla="*/ 16 w 551"/>
                    <a:gd name="T67" fmla="*/ 53 h 339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551" h="339">
                      <a:moveTo>
                        <a:pt x="16" y="53"/>
                      </a:moveTo>
                      <a:lnTo>
                        <a:pt x="0" y="122"/>
                      </a:lnTo>
                      <a:lnTo>
                        <a:pt x="10" y="146"/>
                      </a:lnTo>
                      <a:lnTo>
                        <a:pt x="33" y="183"/>
                      </a:lnTo>
                      <a:lnTo>
                        <a:pt x="57" y="216"/>
                      </a:lnTo>
                      <a:lnTo>
                        <a:pt x="85" y="244"/>
                      </a:lnTo>
                      <a:lnTo>
                        <a:pt x="120" y="271"/>
                      </a:lnTo>
                      <a:lnTo>
                        <a:pt x="153" y="290"/>
                      </a:lnTo>
                      <a:lnTo>
                        <a:pt x="189" y="308"/>
                      </a:lnTo>
                      <a:lnTo>
                        <a:pt x="235" y="324"/>
                      </a:lnTo>
                      <a:lnTo>
                        <a:pt x="270" y="332"/>
                      </a:lnTo>
                      <a:lnTo>
                        <a:pt x="312" y="338"/>
                      </a:lnTo>
                      <a:lnTo>
                        <a:pt x="351" y="338"/>
                      </a:lnTo>
                      <a:lnTo>
                        <a:pt x="393" y="333"/>
                      </a:lnTo>
                      <a:lnTo>
                        <a:pt x="436" y="321"/>
                      </a:lnTo>
                      <a:lnTo>
                        <a:pt x="475" y="302"/>
                      </a:lnTo>
                      <a:lnTo>
                        <a:pt x="498" y="286"/>
                      </a:lnTo>
                      <a:lnTo>
                        <a:pt x="526" y="262"/>
                      </a:lnTo>
                      <a:lnTo>
                        <a:pt x="541" y="243"/>
                      </a:lnTo>
                      <a:lnTo>
                        <a:pt x="550" y="226"/>
                      </a:lnTo>
                      <a:lnTo>
                        <a:pt x="550" y="208"/>
                      </a:lnTo>
                      <a:lnTo>
                        <a:pt x="544" y="187"/>
                      </a:lnTo>
                      <a:lnTo>
                        <a:pt x="532" y="170"/>
                      </a:lnTo>
                      <a:lnTo>
                        <a:pt x="523" y="135"/>
                      </a:lnTo>
                      <a:lnTo>
                        <a:pt x="519" y="116"/>
                      </a:lnTo>
                      <a:lnTo>
                        <a:pt x="267" y="132"/>
                      </a:lnTo>
                      <a:lnTo>
                        <a:pt x="234" y="126"/>
                      </a:lnTo>
                      <a:lnTo>
                        <a:pt x="193" y="113"/>
                      </a:lnTo>
                      <a:lnTo>
                        <a:pt x="162" y="97"/>
                      </a:lnTo>
                      <a:lnTo>
                        <a:pt x="129" y="77"/>
                      </a:lnTo>
                      <a:lnTo>
                        <a:pt x="97" y="48"/>
                      </a:lnTo>
                      <a:lnTo>
                        <a:pt x="78" y="24"/>
                      </a:lnTo>
                      <a:lnTo>
                        <a:pt x="60" y="0"/>
                      </a:lnTo>
                      <a:lnTo>
                        <a:pt x="16" y="53"/>
                      </a:lnTo>
                    </a:path>
                  </a:pathLst>
                </a:cu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39" name="Freeform 21"/>
                <p:cNvSpPr>
                  <a:spLocks/>
                </p:cNvSpPr>
                <p:nvPr/>
              </p:nvSpPr>
              <p:spPr bwMode="auto">
                <a:xfrm>
                  <a:off x="134" y="119"/>
                  <a:ext cx="475" cy="552"/>
                </a:xfrm>
                <a:custGeom>
                  <a:avLst/>
                  <a:gdLst>
                    <a:gd name="T0" fmla="*/ 474 w 475"/>
                    <a:gd name="T1" fmla="*/ 0 h 552"/>
                    <a:gd name="T2" fmla="*/ 474 w 475"/>
                    <a:gd name="T3" fmla="*/ 294 h 552"/>
                    <a:gd name="T4" fmla="*/ 446 w 475"/>
                    <a:gd name="T5" fmla="*/ 291 h 552"/>
                    <a:gd name="T6" fmla="*/ 411 w 475"/>
                    <a:gd name="T7" fmla="*/ 293 h 552"/>
                    <a:gd name="T8" fmla="*/ 353 w 475"/>
                    <a:gd name="T9" fmla="*/ 299 h 552"/>
                    <a:gd name="T10" fmla="*/ 296 w 475"/>
                    <a:gd name="T11" fmla="*/ 310 h 552"/>
                    <a:gd name="T12" fmla="*/ 243 w 475"/>
                    <a:gd name="T13" fmla="*/ 323 h 552"/>
                    <a:gd name="T14" fmla="*/ 200 w 475"/>
                    <a:gd name="T15" fmla="*/ 339 h 552"/>
                    <a:gd name="T16" fmla="*/ 149 w 475"/>
                    <a:gd name="T17" fmla="*/ 364 h 552"/>
                    <a:gd name="T18" fmla="*/ 110 w 475"/>
                    <a:gd name="T19" fmla="*/ 390 h 552"/>
                    <a:gd name="T20" fmla="*/ 81 w 475"/>
                    <a:gd name="T21" fmla="*/ 415 h 552"/>
                    <a:gd name="T22" fmla="*/ 60 w 475"/>
                    <a:gd name="T23" fmla="*/ 439 h 552"/>
                    <a:gd name="T24" fmla="*/ 47 w 475"/>
                    <a:gd name="T25" fmla="*/ 461 h 552"/>
                    <a:gd name="T26" fmla="*/ 35 w 475"/>
                    <a:gd name="T27" fmla="*/ 488 h 552"/>
                    <a:gd name="T28" fmla="*/ 30 w 475"/>
                    <a:gd name="T29" fmla="*/ 513 h 552"/>
                    <a:gd name="T30" fmla="*/ 23 w 475"/>
                    <a:gd name="T31" fmla="*/ 551 h 552"/>
                    <a:gd name="T32" fmla="*/ 17 w 475"/>
                    <a:gd name="T33" fmla="*/ 518 h 552"/>
                    <a:gd name="T34" fmla="*/ 8 w 475"/>
                    <a:gd name="T35" fmla="*/ 481 h 552"/>
                    <a:gd name="T36" fmla="*/ 5 w 475"/>
                    <a:gd name="T37" fmla="*/ 453 h 552"/>
                    <a:gd name="T38" fmla="*/ 0 w 475"/>
                    <a:gd name="T39" fmla="*/ 420 h 552"/>
                    <a:gd name="T40" fmla="*/ 2 w 475"/>
                    <a:gd name="T41" fmla="*/ 393 h 552"/>
                    <a:gd name="T42" fmla="*/ 8 w 475"/>
                    <a:gd name="T43" fmla="*/ 361 h 552"/>
                    <a:gd name="T44" fmla="*/ 15 w 475"/>
                    <a:gd name="T45" fmla="*/ 317 h 552"/>
                    <a:gd name="T46" fmla="*/ 30 w 475"/>
                    <a:gd name="T47" fmla="*/ 279 h 552"/>
                    <a:gd name="T48" fmla="*/ 50 w 475"/>
                    <a:gd name="T49" fmla="*/ 238 h 552"/>
                    <a:gd name="T50" fmla="*/ 75 w 475"/>
                    <a:gd name="T51" fmla="*/ 196 h 552"/>
                    <a:gd name="T52" fmla="*/ 111 w 475"/>
                    <a:gd name="T53" fmla="*/ 152 h 552"/>
                    <a:gd name="T54" fmla="*/ 152 w 475"/>
                    <a:gd name="T55" fmla="*/ 116 h 552"/>
                    <a:gd name="T56" fmla="*/ 188 w 475"/>
                    <a:gd name="T57" fmla="*/ 87 h 552"/>
                    <a:gd name="T58" fmla="*/ 233 w 475"/>
                    <a:gd name="T59" fmla="*/ 60 h 552"/>
                    <a:gd name="T60" fmla="*/ 279 w 475"/>
                    <a:gd name="T61" fmla="*/ 40 h 552"/>
                    <a:gd name="T62" fmla="*/ 333 w 475"/>
                    <a:gd name="T63" fmla="*/ 21 h 552"/>
                    <a:gd name="T64" fmla="*/ 380 w 475"/>
                    <a:gd name="T65" fmla="*/ 10 h 552"/>
                    <a:gd name="T66" fmla="*/ 435 w 475"/>
                    <a:gd name="T67" fmla="*/ 3 h 552"/>
                    <a:gd name="T68" fmla="*/ 474 w 475"/>
                    <a:gd name="T69" fmla="*/ 0 h 552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475" h="552">
                      <a:moveTo>
                        <a:pt x="474" y="0"/>
                      </a:moveTo>
                      <a:lnTo>
                        <a:pt x="474" y="294"/>
                      </a:lnTo>
                      <a:lnTo>
                        <a:pt x="446" y="291"/>
                      </a:lnTo>
                      <a:lnTo>
                        <a:pt x="411" y="293"/>
                      </a:lnTo>
                      <a:lnTo>
                        <a:pt x="353" y="299"/>
                      </a:lnTo>
                      <a:lnTo>
                        <a:pt x="296" y="310"/>
                      </a:lnTo>
                      <a:lnTo>
                        <a:pt x="243" y="323"/>
                      </a:lnTo>
                      <a:lnTo>
                        <a:pt x="200" y="339"/>
                      </a:lnTo>
                      <a:lnTo>
                        <a:pt x="149" y="364"/>
                      </a:lnTo>
                      <a:lnTo>
                        <a:pt x="110" y="390"/>
                      </a:lnTo>
                      <a:lnTo>
                        <a:pt x="81" y="415"/>
                      </a:lnTo>
                      <a:lnTo>
                        <a:pt x="60" y="439"/>
                      </a:lnTo>
                      <a:lnTo>
                        <a:pt x="47" y="461"/>
                      </a:lnTo>
                      <a:lnTo>
                        <a:pt x="35" y="488"/>
                      </a:lnTo>
                      <a:lnTo>
                        <a:pt x="30" y="513"/>
                      </a:lnTo>
                      <a:lnTo>
                        <a:pt x="23" y="551"/>
                      </a:lnTo>
                      <a:lnTo>
                        <a:pt x="17" y="518"/>
                      </a:lnTo>
                      <a:lnTo>
                        <a:pt x="8" y="481"/>
                      </a:lnTo>
                      <a:lnTo>
                        <a:pt x="5" y="453"/>
                      </a:lnTo>
                      <a:lnTo>
                        <a:pt x="0" y="420"/>
                      </a:lnTo>
                      <a:lnTo>
                        <a:pt x="2" y="393"/>
                      </a:lnTo>
                      <a:lnTo>
                        <a:pt x="8" y="361"/>
                      </a:lnTo>
                      <a:lnTo>
                        <a:pt x="15" y="317"/>
                      </a:lnTo>
                      <a:lnTo>
                        <a:pt x="30" y="279"/>
                      </a:lnTo>
                      <a:lnTo>
                        <a:pt x="50" y="238"/>
                      </a:lnTo>
                      <a:lnTo>
                        <a:pt x="75" y="196"/>
                      </a:lnTo>
                      <a:lnTo>
                        <a:pt x="111" y="152"/>
                      </a:lnTo>
                      <a:lnTo>
                        <a:pt x="152" y="116"/>
                      </a:lnTo>
                      <a:lnTo>
                        <a:pt x="188" y="87"/>
                      </a:lnTo>
                      <a:lnTo>
                        <a:pt x="233" y="60"/>
                      </a:lnTo>
                      <a:lnTo>
                        <a:pt x="279" y="40"/>
                      </a:lnTo>
                      <a:lnTo>
                        <a:pt x="333" y="21"/>
                      </a:lnTo>
                      <a:lnTo>
                        <a:pt x="380" y="10"/>
                      </a:lnTo>
                      <a:lnTo>
                        <a:pt x="435" y="3"/>
                      </a:lnTo>
                      <a:lnTo>
                        <a:pt x="474" y="0"/>
                      </a:lnTo>
                    </a:path>
                  </a:pathLst>
                </a:cu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40" name="Freeform 22"/>
                <p:cNvSpPr>
                  <a:spLocks/>
                </p:cNvSpPr>
                <p:nvPr/>
              </p:nvSpPr>
              <p:spPr bwMode="auto">
                <a:xfrm>
                  <a:off x="422" y="687"/>
                  <a:ext cx="156" cy="117"/>
                </a:xfrm>
                <a:custGeom>
                  <a:avLst/>
                  <a:gdLst>
                    <a:gd name="T0" fmla="*/ 72 w 156"/>
                    <a:gd name="T1" fmla="*/ 0 h 117"/>
                    <a:gd name="T2" fmla="*/ 21 w 156"/>
                    <a:gd name="T3" fmla="*/ 19 h 117"/>
                    <a:gd name="T4" fmla="*/ 3 w 156"/>
                    <a:gd name="T5" fmla="*/ 45 h 117"/>
                    <a:gd name="T6" fmla="*/ 0 w 156"/>
                    <a:gd name="T7" fmla="*/ 70 h 117"/>
                    <a:gd name="T8" fmla="*/ 0 w 156"/>
                    <a:gd name="T9" fmla="*/ 83 h 117"/>
                    <a:gd name="T10" fmla="*/ 9 w 156"/>
                    <a:gd name="T11" fmla="*/ 99 h 117"/>
                    <a:gd name="T12" fmla="*/ 29 w 156"/>
                    <a:gd name="T13" fmla="*/ 107 h 117"/>
                    <a:gd name="T14" fmla="*/ 50 w 156"/>
                    <a:gd name="T15" fmla="*/ 113 h 117"/>
                    <a:gd name="T16" fmla="*/ 69 w 156"/>
                    <a:gd name="T17" fmla="*/ 116 h 117"/>
                    <a:gd name="T18" fmla="*/ 86 w 156"/>
                    <a:gd name="T19" fmla="*/ 116 h 117"/>
                    <a:gd name="T20" fmla="*/ 114 w 156"/>
                    <a:gd name="T21" fmla="*/ 111 h 117"/>
                    <a:gd name="T22" fmla="*/ 134 w 156"/>
                    <a:gd name="T23" fmla="*/ 106 h 117"/>
                    <a:gd name="T24" fmla="*/ 146 w 156"/>
                    <a:gd name="T25" fmla="*/ 98 h 117"/>
                    <a:gd name="T26" fmla="*/ 153 w 156"/>
                    <a:gd name="T27" fmla="*/ 89 h 117"/>
                    <a:gd name="T28" fmla="*/ 155 w 156"/>
                    <a:gd name="T29" fmla="*/ 78 h 117"/>
                    <a:gd name="T30" fmla="*/ 153 w 156"/>
                    <a:gd name="T31" fmla="*/ 60 h 117"/>
                    <a:gd name="T32" fmla="*/ 146 w 156"/>
                    <a:gd name="T33" fmla="*/ 11 h 117"/>
                    <a:gd name="T34" fmla="*/ 72 w 156"/>
                    <a:gd name="T35" fmla="*/ 0 h 117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56" h="117">
                      <a:moveTo>
                        <a:pt x="72" y="0"/>
                      </a:moveTo>
                      <a:lnTo>
                        <a:pt x="21" y="19"/>
                      </a:lnTo>
                      <a:lnTo>
                        <a:pt x="3" y="45"/>
                      </a:lnTo>
                      <a:lnTo>
                        <a:pt x="0" y="70"/>
                      </a:lnTo>
                      <a:lnTo>
                        <a:pt x="0" y="83"/>
                      </a:lnTo>
                      <a:lnTo>
                        <a:pt x="9" y="99"/>
                      </a:lnTo>
                      <a:lnTo>
                        <a:pt x="29" y="107"/>
                      </a:lnTo>
                      <a:lnTo>
                        <a:pt x="50" y="113"/>
                      </a:lnTo>
                      <a:lnTo>
                        <a:pt x="69" y="116"/>
                      </a:lnTo>
                      <a:lnTo>
                        <a:pt x="86" y="116"/>
                      </a:lnTo>
                      <a:lnTo>
                        <a:pt x="114" y="111"/>
                      </a:lnTo>
                      <a:lnTo>
                        <a:pt x="134" y="106"/>
                      </a:lnTo>
                      <a:lnTo>
                        <a:pt x="146" y="98"/>
                      </a:lnTo>
                      <a:lnTo>
                        <a:pt x="153" y="89"/>
                      </a:lnTo>
                      <a:lnTo>
                        <a:pt x="155" y="78"/>
                      </a:lnTo>
                      <a:lnTo>
                        <a:pt x="153" y="60"/>
                      </a:lnTo>
                      <a:lnTo>
                        <a:pt x="146" y="11"/>
                      </a:lnTo>
                      <a:lnTo>
                        <a:pt x="72" y="0"/>
                      </a:lnTo>
                    </a:path>
                  </a:pathLst>
                </a:cu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41" name="Freeform 23"/>
                <p:cNvSpPr>
                  <a:spLocks/>
                </p:cNvSpPr>
                <p:nvPr/>
              </p:nvSpPr>
              <p:spPr bwMode="auto">
                <a:xfrm>
                  <a:off x="494" y="700"/>
                  <a:ext cx="88" cy="74"/>
                </a:xfrm>
                <a:custGeom>
                  <a:avLst/>
                  <a:gdLst>
                    <a:gd name="T0" fmla="*/ 87 w 88"/>
                    <a:gd name="T1" fmla="*/ 67 h 74"/>
                    <a:gd name="T2" fmla="*/ 76 w 88"/>
                    <a:gd name="T3" fmla="*/ 0 h 74"/>
                    <a:gd name="T4" fmla="*/ 33 w 88"/>
                    <a:gd name="T5" fmla="*/ 5 h 74"/>
                    <a:gd name="T6" fmla="*/ 0 w 88"/>
                    <a:gd name="T7" fmla="*/ 8 h 74"/>
                    <a:gd name="T8" fmla="*/ 9 w 88"/>
                    <a:gd name="T9" fmla="*/ 73 h 74"/>
                    <a:gd name="T10" fmla="*/ 12 w 88"/>
                    <a:gd name="T11" fmla="*/ 57 h 74"/>
                    <a:gd name="T12" fmla="*/ 22 w 88"/>
                    <a:gd name="T13" fmla="*/ 47 h 74"/>
                    <a:gd name="T14" fmla="*/ 40 w 88"/>
                    <a:gd name="T15" fmla="*/ 43 h 74"/>
                    <a:gd name="T16" fmla="*/ 60 w 88"/>
                    <a:gd name="T17" fmla="*/ 44 h 74"/>
                    <a:gd name="T18" fmla="*/ 76 w 88"/>
                    <a:gd name="T19" fmla="*/ 51 h 74"/>
                    <a:gd name="T20" fmla="*/ 87 w 88"/>
                    <a:gd name="T21" fmla="*/ 67 h 7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88" h="74">
                      <a:moveTo>
                        <a:pt x="87" y="67"/>
                      </a:moveTo>
                      <a:lnTo>
                        <a:pt x="76" y="0"/>
                      </a:lnTo>
                      <a:lnTo>
                        <a:pt x="33" y="5"/>
                      </a:lnTo>
                      <a:lnTo>
                        <a:pt x="0" y="8"/>
                      </a:lnTo>
                      <a:lnTo>
                        <a:pt x="9" y="73"/>
                      </a:lnTo>
                      <a:lnTo>
                        <a:pt x="12" y="57"/>
                      </a:lnTo>
                      <a:lnTo>
                        <a:pt x="22" y="47"/>
                      </a:lnTo>
                      <a:lnTo>
                        <a:pt x="40" y="43"/>
                      </a:lnTo>
                      <a:lnTo>
                        <a:pt x="60" y="44"/>
                      </a:lnTo>
                      <a:lnTo>
                        <a:pt x="76" y="51"/>
                      </a:lnTo>
                      <a:lnTo>
                        <a:pt x="87" y="67"/>
                      </a:lnTo>
                    </a:path>
                  </a:pathLst>
                </a:cu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42" name="Freeform 24"/>
                <p:cNvSpPr>
                  <a:spLocks/>
                </p:cNvSpPr>
                <p:nvPr/>
              </p:nvSpPr>
              <p:spPr bwMode="auto">
                <a:xfrm>
                  <a:off x="386" y="479"/>
                  <a:ext cx="319" cy="286"/>
                </a:xfrm>
                <a:custGeom>
                  <a:avLst/>
                  <a:gdLst>
                    <a:gd name="T0" fmla="*/ 317 w 319"/>
                    <a:gd name="T1" fmla="*/ 275 h 286"/>
                    <a:gd name="T2" fmla="*/ 315 w 319"/>
                    <a:gd name="T3" fmla="*/ 254 h 286"/>
                    <a:gd name="T4" fmla="*/ 306 w 319"/>
                    <a:gd name="T5" fmla="*/ 235 h 286"/>
                    <a:gd name="T6" fmla="*/ 299 w 319"/>
                    <a:gd name="T7" fmla="*/ 219 h 286"/>
                    <a:gd name="T8" fmla="*/ 294 w 319"/>
                    <a:gd name="T9" fmla="*/ 194 h 286"/>
                    <a:gd name="T10" fmla="*/ 288 w 319"/>
                    <a:gd name="T11" fmla="*/ 161 h 286"/>
                    <a:gd name="T12" fmla="*/ 284 w 319"/>
                    <a:gd name="T13" fmla="*/ 126 h 286"/>
                    <a:gd name="T14" fmla="*/ 281 w 319"/>
                    <a:gd name="T15" fmla="*/ 94 h 286"/>
                    <a:gd name="T16" fmla="*/ 279 w 319"/>
                    <a:gd name="T17" fmla="*/ 67 h 286"/>
                    <a:gd name="T18" fmla="*/ 278 w 319"/>
                    <a:gd name="T19" fmla="*/ 43 h 286"/>
                    <a:gd name="T20" fmla="*/ 270 w 319"/>
                    <a:gd name="T21" fmla="*/ 29 h 286"/>
                    <a:gd name="T22" fmla="*/ 255 w 319"/>
                    <a:gd name="T23" fmla="*/ 16 h 286"/>
                    <a:gd name="T24" fmla="*/ 240 w 319"/>
                    <a:gd name="T25" fmla="*/ 9 h 286"/>
                    <a:gd name="T26" fmla="*/ 216 w 319"/>
                    <a:gd name="T27" fmla="*/ 2 h 286"/>
                    <a:gd name="T28" fmla="*/ 189 w 319"/>
                    <a:gd name="T29" fmla="*/ 0 h 286"/>
                    <a:gd name="T30" fmla="*/ 147 w 319"/>
                    <a:gd name="T31" fmla="*/ 0 h 286"/>
                    <a:gd name="T32" fmla="*/ 110 w 319"/>
                    <a:gd name="T33" fmla="*/ 2 h 286"/>
                    <a:gd name="T34" fmla="*/ 74 w 319"/>
                    <a:gd name="T35" fmla="*/ 9 h 286"/>
                    <a:gd name="T36" fmla="*/ 41 w 319"/>
                    <a:gd name="T37" fmla="*/ 21 h 286"/>
                    <a:gd name="T38" fmla="*/ 20 w 319"/>
                    <a:gd name="T39" fmla="*/ 35 h 286"/>
                    <a:gd name="T40" fmla="*/ 8 w 319"/>
                    <a:gd name="T41" fmla="*/ 47 h 286"/>
                    <a:gd name="T42" fmla="*/ 0 w 319"/>
                    <a:gd name="T43" fmla="*/ 61 h 286"/>
                    <a:gd name="T44" fmla="*/ 2 w 319"/>
                    <a:gd name="T45" fmla="*/ 75 h 286"/>
                    <a:gd name="T46" fmla="*/ 5 w 319"/>
                    <a:gd name="T47" fmla="*/ 89 h 286"/>
                    <a:gd name="T48" fmla="*/ 15 w 319"/>
                    <a:gd name="T49" fmla="*/ 104 h 286"/>
                    <a:gd name="T50" fmla="*/ 23 w 319"/>
                    <a:gd name="T51" fmla="*/ 123 h 286"/>
                    <a:gd name="T52" fmla="*/ 27 w 319"/>
                    <a:gd name="T53" fmla="*/ 149 h 286"/>
                    <a:gd name="T54" fmla="*/ 30 w 319"/>
                    <a:gd name="T55" fmla="*/ 176 h 286"/>
                    <a:gd name="T56" fmla="*/ 35 w 319"/>
                    <a:gd name="T57" fmla="*/ 200 h 286"/>
                    <a:gd name="T58" fmla="*/ 36 w 319"/>
                    <a:gd name="T59" fmla="*/ 235 h 286"/>
                    <a:gd name="T60" fmla="*/ 38 w 319"/>
                    <a:gd name="T61" fmla="*/ 265 h 286"/>
                    <a:gd name="T62" fmla="*/ 38 w 319"/>
                    <a:gd name="T63" fmla="*/ 285 h 286"/>
                    <a:gd name="T64" fmla="*/ 48 w 319"/>
                    <a:gd name="T65" fmla="*/ 260 h 286"/>
                    <a:gd name="T66" fmla="*/ 68 w 319"/>
                    <a:gd name="T67" fmla="*/ 248 h 286"/>
                    <a:gd name="T68" fmla="*/ 86 w 319"/>
                    <a:gd name="T69" fmla="*/ 241 h 286"/>
                    <a:gd name="T70" fmla="*/ 108 w 319"/>
                    <a:gd name="T71" fmla="*/ 236 h 286"/>
                    <a:gd name="T72" fmla="*/ 143 w 319"/>
                    <a:gd name="T73" fmla="*/ 229 h 286"/>
                    <a:gd name="T74" fmla="*/ 177 w 319"/>
                    <a:gd name="T75" fmla="*/ 228 h 286"/>
                    <a:gd name="T76" fmla="*/ 197 w 319"/>
                    <a:gd name="T77" fmla="*/ 228 h 286"/>
                    <a:gd name="T78" fmla="*/ 228 w 319"/>
                    <a:gd name="T79" fmla="*/ 230 h 286"/>
                    <a:gd name="T80" fmla="*/ 264 w 319"/>
                    <a:gd name="T81" fmla="*/ 237 h 286"/>
                    <a:gd name="T82" fmla="*/ 287 w 319"/>
                    <a:gd name="T83" fmla="*/ 246 h 286"/>
                    <a:gd name="T84" fmla="*/ 302 w 319"/>
                    <a:gd name="T85" fmla="*/ 255 h 286"/>
                    <a:gd name="T86" fmla="*/ 318 w 319"/>
                    <a:gd name="T87" fmla="*/ 268 h 28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0" t="0" r="r" b="b"/>
                  <a:pathLst>
                    <a:path w="319" h="286">
                      <a:moveTo>
                        <a:pt x="317" y="275"/>
                      </a:moveTo>
                      <a:lnTo>
                        <a:pt x="315" y="254"/>
                      </a:lnTo>
                      <a:lnTo>
                        <a:pt x="306" y="235"/>
                      </a:lnTo>
                      <a:lnTo>
                        <a:pt x="299" y="219"/>
                      </a:lnTo>
                      <a:lnTo>
                        <a:pt x="294" y="194"/>
                      </a:lnTo>
                      <a:lnTo>
                        <a:pt x="288" y="161"/>
                      </a:lnTo>
                      <a:lnTo>
                        <a:pt x="284" y="126"/>
                      </a:lnTo>
                      <a:lnTo>
                        <a:pt x="281" y="94"/>
                      </a:lnTo>
                      <a:lnTo>
                        <a:pt x="279" y="67"/>
                      </a:lnTo>
                      <a:lnTo>
                        <a:pt x="278" y="43"/>
                      </a:lnTo>
                      <a:lnTo>
                        <a:pt x="270" y="29"/>
                      </a:lnTo>
                      <a:lnTo>
                        <a:pt x="255" y="16"/>
                      </a:lnTo>
                      <a:lnTo>
                        <a:pt x="240" y="9"/>
                      </a:lnTo>
                      <a:lnTo>
                        <a:pt x="216" y="2"/>
                      </a:lnTo>
                      <a:lnTo>
                        <a:pt x="189" y="0"/>
                      </a:lnTo>
                      <a:lnTo>
                        <a:pt x="147" y="0"/>
                      </a:lnTo>
                      <a:lnTo>
                        <a:pt x="110" y="2"/>
                      </a:lnTo>
                      <a:lnTo>
                        <a:pt x="74" y="9"/>
                      </a:lnTo>
                      <a:lnTo>
                        <a:pt x="41" y="21"/>
                      </a:lnTo>
                      <a:lnTo>
                        <a:pt x="20" y="35"/>
                      </a:lnTo>
                      <a:lnTo>
                        <a:pt x="8" y="47"/>
                      </a:lnTo>
                      <a:lnTo>
                        <a:pt x="0" y="61"/>
                      </a:lnTo>
                      <a:lnTo>
                        <a:pt x="2" y="75"/>
                      </a:lnTo>
                      <a:lnTo>
                        <a:pt x="5" y="89"/>
                      </a:lnTo>
                      <a:lnTo>
                        <a:pt x="15" y="104"/>
                      </a:lnTo>
                      <a:lnTo>
                        <a:pt x="23" y="123"/>
                      </a:lnTo>
                      <a:lnTo>
                        <a:pt x="27" y="149"/>
                      </a:lnTo>
                      <a:lnTo>
                        <a:pt x="30" y="176"/>
                      </a:lnTo>
                      <a:lnTo>
                        <a:pt x="35" y="200"/>
                      </a:lnTo>
                      <a:lnTo>
                        <a:pt x="36" y="235"/>
                      </a:lnTo>
                      <a:lnTo>
                        <a:pt x="38" y="265"/>
                      </a:lnTo>
                      <a:lnTo>
                        <a:pt x="38" y="285"/>
                      </a:lnTo>
                      <a:lnTo>
                        <a:pt x="48" y="260"/>
                      </a:lnTo>
                      <a:lnTo>
                        <a:pt x="68" y="248"/>
                      </a:lnTo>
                      <a:lnTo>
                        <a:pt x="86" y="241"/>
                      </a:lnTo>
                      <a:lnTo>
                        <a:pt x="108" y="236"/>
                      </a:lnTo>
                      <a:lnTo>
                        <a:pt x="143" y="229"/>
                      </a:lnTo>
                      <a:lnTo>
                        <a:pt x="177" y="228"/>
                      </a:lnTo>
                      <a:lnTo>
                        <a:pt x="197" y="228"/>
                      </a:lnTo>
                      <a:lnTo>
                        <a:pt x="228" y="230"/>
                      </a:lnTo>
                      <a:lnTo>
                        <a:pt x="264" y="237"/>
                      </a:lnTo>
                      <a:lnTo>
                        <a:pt x="287" y="246"/>
                      </a:lnTo>
                      <a:lnTo>
                        <a:pt x="302" y="255"/>
                      </a:lnTo>
                      <a:lnTo>
                        <a:pt x="318" y="268"/>
                      </a:lnTo>
                    </a:path>
                  </a:pathLst>
                </a:cu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43" name="Freeform 25"/>
                <p:cNvSpPr>
                  <a:spLocks/>
                </p:cNvSpPr>
                <p:nvPr/>
              </p:nvSpPr>
              <p:spPr bwMode="auto">
                <a:xfrm>
                  <a:off x="5101" y="537"/>
                  <a:ext cx="551" cy="335"/>
                </a:xfrm>
                <a:custGeom>
                  <a:avLst/>
                  <a:gdLst>
                    <a:gd name="T0" fmla="*/ 534 w 551"/>
                    <a:gd name="T1" fmla="*/ 48 h 335"/>
                    <a:gd name="T2" fmla="*/ 550 w 551"/>
                    <a:gd name="T3" fmla="*/ 117 h 335"/>
                    <a:gd name="T4" fmla="*/ 540 w 551"/>
                    <a:gd name="T5" fmla="*/ 142 h 335"/>
                    <a:gd name="T6" fmla="*/ 517 w 551"/>
                    <a:gd name="T7" fmla="*/ 179 h 335"/>
                    <a:gd name="T8" fmla="*/ 493 w 551"/>
                    <a:gd name="T9" fmla="*/ 212 h 335"/>
                    <a:gd name="T10" fmla="*/ 465 w 551"/>
                    <a:gd name="T11" fmla="*/ 239 h 335"/>
                    <a:gd name="T12" fmla="*/ 430 w 551"/>
                    <a:gd name="T13" fmla="*/ 267 h 335"/>
                    <a:gd name="T14" fmla="*/ 397 w 551"/>
                    <a:gd name="T15" fmla="*/ 286 h 335"/>
                    <a:gd name="T16" fmla="*/ 361 w 551"/>
                    <a:gd name="T17" fmla="*/ 304 h 335"/>
                    <a:gd name="T18" fmla="*/ 315 w 551"/>
                    <a:gd name="T19" fmla="*/ 320 h 335"/>
                    <a:gd name="T20" fmla="*/ 280 w 551"/>
                    <a:gd name="T21" fmla="*/ 328 h 335"/>
                    <a:gd name="T22" fmla="*/ 238 w 551"/>
                    <a:gd name="T23" fmla="*/ 334 h 335"/>
                    <a:gd name="T24" fmla="*/ 199 w 551"/>
                    <a:gd name="T25" fmla="*/ 334 h 335"/>
                    <a:gd name="T26" fmla="*/ 157 w 551"/>
                    <a:gd name="T27" fmla="*/ 329 h 335"/>
                    <a:gd name="T28" fmla="*/ 114 w 551"/>
                    <a:gd name="T29" fmla="*/ 317 h 335"/>
                    <a:gd name="T30" fmla="*/ 75 w 551"/>
                    <a:gd name="T31" fmla="*/ 298 h 335"/>
                    <a:gd name="T32" fmla="*/ 52 w 551"/>
                    <a:gd name="T33" fmla="*/ 282 h 335"/>
                    <a:gd name="T34" fmla="*/ 24 w 551"/>
                    <a:gd name="T35" fmla="*/ 258 h 335"/>
                    <a:gd name="T36" fmla="*/ 9 w 551"/>
                    <a:gd name="T37" fmla="*/ 238 h 335"/>
                    <a:gd name="T38" fmla="*/ 0 w 551"/>
                    <a:gd name="T39" fmla="*/ 222 h 335"/>
                    <a:gd name="T40" fmla="*/ 0 w 551"/>
                    <a:gd name="T41" fmla="*/ 204 h 335"/>
                    <a:gd name="T42" fmla="*/ 6 w 551"/>
                    <a:gd name="T43" fmla="*/ 182 h 335"/>
                    <a:gd name="T44" fmla="*/ 18 w 551"/>
                    <a:gd name="T45" fmla="*/ 166 h 335"/>
                    <a:gd name="T46" fmla="*/ 27 w 551"/>
                    <a:gd name="T47" fmla="*/ 131 h 335"/>
                    <a:gd name="T48" fmla="*/ 31 w 551"/>
                    <a:gd name="T49" fmla="*/ 112 h 335"/>
                    <a:gd name="T50" fmla="*/ 283 w 551"/>
                    <a:gd name="T51" fmla="*/ 128 h 335"/>
                    <a:gd name="T52" fmla="*/ 316 w 551"/>
                    <a:gd name="T53" fmla="*/ 122 h 335"/>
                    <a:gd name="T54" fmla="*/ 357 w 551"/>
                    <a:gd name="T55" fmla="*/ 109 h 335"/>
                    <a:gd name="T56" fmla="*/ 388 w 551"/>
                    <a:gd name="T57" fmla="*/ 93 h 335"/>
                    <a:gd name="T58" fmla="*/ 421 w 551"/>
                    <a:gd name="T59" fmla="*/ 73 h 335"/>
                    <a:gd name="T60" fmla="*/ 453 w 551"/>
                    <a:gd name="T61" fmla="*/ 44 h 335"/>
                    <a:gd name="T62" fmla="*/ 472 w 551"/>
                    <a:gd name="T63" fmla="*/ 19 h 335"/>
                    <a:gd name="T64" fmla="*/ 486 w 551"/>
                    <a:gd name="T65" fmla="*/ 0 h 335"/>
                    <a:gd name="T66" fmla="*/ 534 w 551"/>
                    <a:gd name="T67" fmla="*/ 48 h 335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551" h="335">
                      <a:moveTo>
                        <a:pt x="534" y="48"/>
                      </a:moveTo>
                      <a:lnTo>
                        <a:pt x="550" y="117"/>
                      </a:lnTo>
                      <a:lnTo>
                        <a:pt x="540" y="142"/>
                      </a:lnTo>
                      <a:lnTo>
                        <a:pt x="517" y="179"/>
                      </a:lnTo>
                      <a:lnTo>
                        <a:pt x="493" y="212"/>
                      </a:lnTo>
                      <a:lnTo>
                        <a:pt x="465" y="239"/>
                      </a:lnTo>
                      <a:lnTo>
                        <a:pt x="430" y="267"/>
                      </a:lnTo>
                      <a:lnTo>
                        <a:pt x="397" y="286"/>
                      </a:lnTo>
                      <a:lnTo>
                        <a:pt x="361" y="304"/>
                      </a:lnTo>
                      <a:lnTo>
                        <a:pt x="315" y="320"/>
                      </a:lnTo>
                      <a:lnTo>
                        <a:pt x="280" y="328"/>
                      </a:lnTo>
                      <a:lnTo>
                        <a:pt x="238" y="334"/>
                      </a:lnTo>
                      <a:lnTo>
                        <a:pt x="199" y="334"/>
                      </a:lnTo>
                      <a:lnTo>
                        <a:pt x="157" y="329"/>
                      </a:lnTo>
                      <a:lnTo>
                        <a:pt x="114" y="317"/>
                      </a:lnTo>
                      <a:lnTo>
                        <a:pt x="75" y="298"/>
                      </a:lnTo>
                      <a:lnTo>
                        <a:pt x="52" y="282"/>
                      </a:lnTo>
                      <a:lnTo>
                        <a:pt x="24" y="258"/>
                      </a:lnTo>
                      <a:lnTo>
                        <a:pt x="9" y="238"/>
                      </a:lnTo>
                      <a:lnTo>
                        <a:pt x="0" y="222"/>
                      </a:lnTo>
                      <a:lnTo>
                        <a:pt x="0" y="204"/>
                      </a:lnTo>
                      <a:lnTo>
                        <a:pt x="6" y="182"/>
                      </a:lnTo>
                      <a:lnTo>
                        <a:pt x="18" y="166"/>
                      </a:lnTo>
                      <a:lnTo>
                        <a:pt x="27" y="131"/>
                      </a:lnTo>
                      <a:lnTo>
                        <a:pt x="31" y="112"/>
                      </a:lnTo>
                      <a:lnTo>
                        <a:pt x="283" y="128"/>
                      </a:lnTo>
                      <a:lnTo>
                        <a:pt x="316" y="122"/>
                      </a:lnTo>
                      <a:lnTo>
                        <a:pt x="357" y="109"/>
                      </a:lnTo>
                      <a:lnTo>
                        <a:pt x="388" y="93"/>
                      </a:lnTo>
                      <a:lnTo>
                        <a:pt x="421" y="73"/>
                      </a:lnTo>
                      <a:lnTo>
                        <a:pt x="453" y="44"/>
                      </a:lnTo>
                      <a:lnTo>
                        <a:pt x="472" y="19"/>
                      </a:lnTo>
                      <a:lnTo>
                        <a:pt x="486" y="0"/>
                      </a:lnTo>
                      <a:lnTo>
                        <a:pt x="534" y="48"/>
                      </a:lnTo>
                    </a:path>
                  </a:pathLst>
                </a:cu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44" name="Freeform 26"/>
                <p:cNvSpPr>
                  <a:spLocks/>
                </p:cNvSpPr>
                <p:nvPr/>
              </p:nvSpPr>
              <p:spPr bwMode="auto">
                <a:xfrm>
                  <a:off x="5197" y="119"/>
                  <a:ext cx="475" cy="552"/>
                </a:xfrm>
                <a:custGeom>
                  <a:avLst/>
                  <a:gdLst>
                    <a:gd name="T0" fmla="*/ 0 w 475"/>
                    <a:gd name="T1" fmla="*/ 0 h 552"/>
                    <a:gd name="T2" fmla="*/ 0 w 475"/>
                    <a:gd name="T3" fmla="*/ 294 h 552"/>
                    <a:gd name="T4" fmla="*/ 28 w 475"/>
                    <a:gd name="T5" fmla="*/ 291 h 552"/>
                    <a:gd name="T6" fmla="*/ 63 w 475"/>
                    <a:gd name="T7" fmla="*/ 293 h 552"/>
                    <a:gd name="T8" fmla="*/ 121 w 475"/>
                    <a:gd name="T9" fmla="*/ 299 h 552"/>
                    <a:gd name="T10" fmla="*/ 178 w 475"/>
                    <a:gd name="T11" fmla="*/ 310 h 552"/>
                    <a:gd name="T12" fmla="*/ 231 w 475"/>
                    <a:gd name="T13" fmla="*/ 323 h 552"/>
                    <a:gd name="T14" fmla="*/ 274 w 475"/>
                    <a:gd name="T15" fmla="*/ 339 h 552"/>
                    <a:gd name="T16" fmla="*/ 325 w 475"/>
                    <a:gd name="T17" fmla="*/ 364 h 552"/>
                    <a:gd name="T18" fmla="*/ 364 w 475"/>
                    <a:gd name="T19" fmla="*/ 390 h 552"/>
                    <a:gd name="T20" fmla="*/ 393 w 475"/>
                    <a:gd name="T21" fmla="*/ 415 h 552"/>
                    <a:gd name="T22" fmla="*/ 414 w 475"/>
                    <a:gd name="T23" fmla="*/ 439 h 552"/>
                    <a:gd name="T24" fmla="*/ 427 w 475"/>
                    <a:gd name="T25" fmla="*/ 461 h 552"/>
                    <a:gd name="T26" fmla="*/ 439 w 475"/>
                    <a:gd name="T27" fmla="*/ 488 h 552"/>
                    <a:gd name="T28" fmla="*/ 444 w 475"/>
                    <a:gd name="T29" fmla="*/ 513 h 552"/>
                    <a:gd name="T30" fmla="*/ 451 w 475"/>
                    <a:gd name="T31" fmla="*/ 551 h 552"/>
                    <a:gd name="T32" fmla="*/ 457 w 475"/>
                    <a:gd name="T33" fmla="*/ 518 h 552"/>
                    <a:gd name="T34" fmla="*/ 466 w 475"/>
                    <a:gd name="T35" fmla="*/ 481 h 552"/>
                    <a:gd name="T36" fmla="*/ 469 w 475"/>
                    <a:gd name="T37" fmla="*/ 453 h 552"/>
                    <a:gd name="T38" fmla="*/ 474 w 475"/>
                    <a:gd name="T39" fmla="*/ 420 h 552"/>
                    <a:gd name="T40" fmla="*/ 472 w 475"/>
                    <a:gd name="T41" fmla="*/ 393 h 552"/>
                    <a:gd name="T42" fmla="*/ 466 w 475"/>
                    <a:gd name="T43" fmla="*/ 361 h 552"/>
                    <a:gd name="T44" fmla="*/ 459 w 475"/>
                    <a:gd name="T45" fmla="*/ 317 h 552"/>
                    <a:gd name="T46" fmla="*/ 444 w 475"/>
                    <a:gd name="T47" fmla="*/ 279 h 552"/>
                    <a:gd name="T48" fmla="*/ 424 w 475"/>
                    <a:gd name="T49" fmla="*/ 238 h 552"/>
                    <a:gd name="T50" fmla="*/ 399 w 475"/>
                    <a:gd name="T51" fmla="*/ 196 h 552"/>
                    <a:gd name="T52" fmla="*/ 363 w 475"/>
                    <a:gd name="T53" fmla="*/ 152 h 552"/>
                    <a:gd name="T54" fmla="*/ 322 w 475"/>
                    <a:gd name="T55" fmla="*/ 116 h 552"/>
                    <a:gd name="T56" fmla="*/ 286 w 475"/>
                    <a:gd name="T57" fmla="*/ 87 h 552"/>
                    <a:gd name="T58" fmla="*/ 241 w 475"/>
                    <a:gd name="T59" fmla="*/ 60 h 552"/>
                    <a:gd name="T60" fmla="*/ 195 w 475"/>
                    <a:gd name="T61" fmla="*/ 40 h 552"/>
                    <a:gd name="T62" fmla="*/ 141 w 475"/>
                    <a:gd name="T63" fmla="*/ 21 h 552"/>
                    <a:gd name="T64" fmla="*/ 94 w 475"/>
                    <a:gd name="T65" fmla="*/ 10 h 552"/>
                    <a:gd name="T66" fmla="*/ 39 w 475"/>
                    <a:gd name="T67" fmla="*/ 3 h 552"/>
                    <a:gd name="T68" fmla="*/ 0 w 475"/>
                    <a:gd name="T69" fmla="*/ 0 h 552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475" h="552">
                      <a:moveTo>
                        <a:pt x="0" y="0"/>
                      </a:moveTo>
                      <a:lnTo>
                        <a:pt x="0" y="294"/>
                      </a:lnTo>
                      <a:lnTo>
                        <a:pt x="28" y="291"/>
                      </a:lnTo>
                      <a:lnTo>
                        <a:pt x="63" y="293"/>
                      </a:lnTo>
                      <a:lnTo>
                        <a:pt x="121" y="299"/>
                      </a:lnTo>
                      <a:lnTo>
                        <a:pt x="178" y="310"/>
                      </a:lnTo>
                      <a:lnTo>
                        <a:pt x="231" y="323"/>
                      </a:lnTo>
                      <a:lnTo>
                        <a:pt x="274" y="339"/>
                      </a:lnTo>
                      <a:lnTo>
                        <a:pt x="325" y="364"/>
                      </a:lnTo>
                      <a:lnTo>
                        <a:pt x="364" y="390"/>
                      </a:lnTo>
                      <a:lnTo>
                        <a:pt x="393" y="415"/>
                      </a:lnTo>
                      <a:lnTo>
                        <a:pt x="414" y="439"/>
                      </a:lnTo>
                      <a:lnTo>
                        <a:pt x="427" y="461"/>
                      </a:lnTo>
                      <a:lnTo>
                        <a:pt x="439" y="488"/>
                      </a:lnTo>
                      <a:lnTo>
                        <a:pt x="444" y="513"/>
                      </a:lnTo>
                      <a:lnTo>
                        <a:pt x="451" y="551"/>
                      </a:lnTo>
                      <a:lnTo>
                        <a:pt x="457" y="518"/>
                      </a:lnTo>
                      <a:lnTo>
                        <a:pt x="466" y="481"/>
                      </a:lnTo>
                      <a:lnTo>
                        <a:pt x="469" y="453"/>
                      </a:lnTo>
                      <a:lnTo>
                        <a:pt x="474" y="420"/>
                      </a:lnTo>
                      <a:lnTo>
                        <a:pt x="472" y="393"/>
                      </a:lnTo>
                      <a:lnTo>
                        <a:pt x="466" y="361"/>
                      </a:lnTo>
                      <a:lnTo>
                        <a:pt x="459" y="317"/>
                      </a:lnTo>
                      <a:lnTo>
                        <a:pt x="444" y="279"/>
                      </a:lnTo>
                      <a:lnTo>
                        <a:pt x="424" y="238"/>
                      </a:lnTo>
                      <a:lnTo>
                        <a:pt x="399" y="196"/>
                      </a:lnTo>
                      <a:lnTo>
                        <a:pt x="363" y="152"/>
                      </a:lnTo>
                      <a:lnTo>
                        <a:pt x="322" y="116"/>
                      </a:lnTo>
                      <a:lnTo>
                        <a:pt x="286" y="87"/>
                      </a:lnTo>
                      <a:lnTo>
                        <a:pt x="241" y="60"/>
                      </a:lnTo>
                      <a:lnTo>
                        <a:pt x="195" y="40"/>
                      </a:lnTo>
                      <a:lnTo>
                        <a:pt x="141" y="21"/>
                      </a:lnTo>
                      <a:lnTo>
                        <a:pt x="94" y="10"/>
                      </a:lnTo>
                      <a:lnTo>
                        <a:pt x="39" y="3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45" name="Freeform 27"/>
                <p:cNvSpPr>
                  <a:spLocks/>
                </p:cNvSpPr>
                <p:nvPr/>
              </p:nvSpPr>
              <p:spPr bwMode="auto">
                <a:xfrm>
                  <a:off x="5228" y="687"/>
                  <a:ext cx="156" cy="117"/>
                </a:xfrm>
                <a:custGeom>
                  <a:avLst/>
                  <a:gdLst>
                    <a:gd name="T0" fmla="*/ 83 w 156"/>
                    <a:gd name="T1" fmla="*/ 0 h 117"/>
                    <a:gd name="T2" fmla="*/ 134 w 156"/>
                    <a:gd name="T3" fmla="*/ 19 h 117"/>
                    <a:gd name="T4" fmla="*/ 152 w 156"/>
                    <a:gd name="T5" fmla="*/ 45 h 117"/>
                    <a:gd name="T6" fmla="*/ 155 w 156"/>
                    <a:gd name="T7" fmla="*/ 70 h 117"/>
                    <a:gd name="T8" fmla="*/ 155 w 156"/>
                    <a:gd name="T9" fmla="*/ 83 h 117"/>
                    <a:gd name="T10" fmla="*/ 146 w 156"/>
                    <a:gd name="T11" fmla="*/ 99 h 117"/>
                    <a:gd name="T12" fmla="*/ 126 w 156"/>
                    <a:gd name="T13" fmla="*/ 107 h 117"/>
                    <a:gd name="T14" fmla="*/ 105 w 156"/>
                    <a:gd name="T15" fmla="*/ 113 h 117"/>
                    <a:gd name="T16" fmla="*/ 86 w 156"/>
                    <a:gd name="T17" fmla="*/ 116 h 117"/>
                    <a:gd name="T18" fmla="*/ 69 w 156"/>
                    <a:gd name="T19" fmla="*/ 116 h 117"/>
                    <a:gd name="T20" fmla="*/ 41 w 156"/>
                    <a:gd name="T21" fmla="*/ 111 h 117"/>
                    <a:gd name="T22" fmla="*/ 21 w 156"/>
                    <a:gd name="T23" fmla="*/ 106 h 117"/>
                    <a:gd name="T24" fmla="*/ 9 w 156"/>
                    <a:gd name="T25" fmla="*/ 98 h 117"/>
                    <a:gd name="T26" fmla="*/ 2 w 156"/>
                    <a:gd name="T27" fmla="*/ 89 h 117"/>
                    <a:gd name="T28" fmla="*/ 0 w 156"/>
                    <a:gd name="T29" fmla="*/ 78 h 117"/>
                    <a:gd name="T30" fmla="*/ 2 w 156"/>
                    <a:gd name="T31" fmla="*/ 60 h 117"/>
                    <a:gd name="T32" fmla="*/ 9 w 156"/>
                    <a:gd name="T33" fmla="*/ 11 h 117"/>
                    <a:gd name="T34" fmla="*/ 83 w 156"/>
                    <a:gd name="T35" fmla="*/ 0 h 117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56" h="117">
                      <a:moveTo>
                        <a:pt x="83" y="0"/>
                      </a:moveTo>
                      <a:lnTo>
                        <a:pt x="134" y="19"/>
                      </a:lnTo>
                      <a:lnTo>
                        <a:pt x="152" y="45"/>
                      </a:lnTo>
                      <a:lnTo>
                        <a:pt x="155" y="70"/>
                      </a:lnTo>
                      <a:lnTo>
                        <a:pt x="155" y="83"/>
                      </a:lnTo>
                      <a:lnTo>
                        <a:pt x="146" y="99"/>
                      </a:lnTo>
                      <a:lnTo>
                        <a:pt x="126" y="107"/>
                      </a:lnTo>
                      <a:lnTo>
                        <a:pt x="105" y="113"/>
                      </a:lnTo>
                      <a:lnTo>
                        <a:pt x="86" y="116"/>
                      </a:lnTo>
                      <a:lnTo>
                        <a:pt x="69" y="116"/>
                      </a:lnTo>
                      <a:lnTo>
                        <a:pt x="41" y="111"/>
                      </a:lnTo>
                      <a:lnTo>
                        <a:pt x="21" y="106"/>
                      </a:lnTo>
                      <a:lnTo>
                        <a:pt x="9" y="98"/>
                      </a:lnTo>
                      <a:lnTo>
                        <a:pt x="2" y="89"/>
                      </a:lnTo>
                      <a:lnTo>
                        <a:pt x="0" y="78"/>
                      </a:lnTo>
                      <a:lnTo>
                        <a:pt x="2" y="60"/>
                      </a:lnTo>
                      <a:lnTo>
                        <a:pt x="9" y="11"/>
                      </a:lnTo>
                      <a:lnTo>
                        <a:pt x="83" y="0"/>
                      </a:lnTo>
                    </a:path>
                  </a:pathLst>
                </a:cu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46" name="Freeform 28"/>
                <p:cNvSpPr>
                  <a:spLocks/>
                </p:cNvSpPr>
                <p:nvPr/>
              </p:nvSpPr>
              <p:spPr bwMode="auto">
                <a:xfrm>
                  <a:off x="5224" y="699"/>
                  <a:ext cx="88" cy="75"/>
                </a:xfrm>
                <a:custGeom>
                  <a:avLst/>
                  <a:gdLst>
                    <a:gd name="T0" fmla="*/ 0 w 88"/>
                    <a:gd name="T1" fmla="*/ 69 h 75"/>
                    <a:gd name="T2" fmla="*/ 11 w 88"/>
                    <a:gd name="T3" fmla="*/ 0 h 75"/>
                    <a:gd name="T4" fmla="*/ 54 w 88"/>
                    <a:gd name="T5" fmla="*/ 5 h 75"/>
                    <a:gd name="T6" fmla="*/ 87 w 88"/>
                    <a:gd name="T7" fmla="*/ 9 h 75"/>
                    <a:gd name="T8" fmla="*/ 78 w 88"/>
                    <a:gd name="T9" fmla="*/ 74 h 75"/>
                    <a:gd name="T10" fmla="*/ 75 w 88"/>
                    <a:gd name="T11" fmla="*/ 59 h 75"/>
                    <a:gd name="T12" fmla="*/ 65 w 88"/>
                    <a:gd name="T13" fmla="*/ 48 h 75"/>
                    <a:gd name="T14" fmla="*/ 47 w 88"/>
                    <a:gd name="T15" fmla="*/ 44 h 75"/>
                    <a:gd name="T16" fmla="*/ 27 w 88"/>
                    <a:gd name="T17" fmla="*/ 45 h 75"/>
                    <a:gd name="T18" fmla="*/ 11 w 88"/>
                    <a:gd name="T19" fmla="*/ 52 h 75"/>
                    <a:gd name="T20" fmla="*/ 0 w 88"/>
                    <a:gd name="T21" fmla="*/ 69 h 75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88" h="75">
                      <a:moveTo>
                        <a:pt x="0" y="69"/>
                      </a:moveTo>
                      <a:lnTo>
                        <a:pt x="11" y="0"/>
                      </a:lnTo>
                      <a:lnTo>
                        <a:pt x="54" y="5"/>
                      </a:lnTo>
                      <a:lnTo>
                        <a:pt x="87" y="9"/>
                      </a:lnTo>
                      <a:lnTo>
                        <a:pt x="78" y="74"/>
                      </a:lnTo>
                      <a:lnTo>
                        <a:pt x="75" y="59"/>
                      </a:lnTo>
                      <a:lnTo>
                        <a:pt x="65" y="48"/>
                      </a:lnTo>
                      <a:lnTo>
                        <a:pt x="47" y="44"/>
                      </a:lnTo>
                      <a:lnTo>
                        <a:pt x="27" y="45"/>
                      </a:lnTo>
                      <a:lnTo>
                        <a:pt x="11" y="52"/>
                      </a:lnTo>
                      <a:lnTo>
                        <a:pt x="0" y="69"/>
                      </a:lnTo>
                    </a:path>
                  </a:pathLst>
                </a:cu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47" name="Freeform 29"/>
                <p:cNvSpPr>
                  <a:spLocks/>
                </p:cNvSpPr>
                <p:nvPr/>
              </p:nvSpPr>
              <p:spPr bwMode="auto">
                <a:xfrm>
                  <a:off x="5101" y="479"/>
                  <a:ext cx="319" cy="286"/>
                </a:xfrm>
                <a:custGeom>
                  <a:avLst/>
                  <a:gdLst>
                    <a:gd name="T0" fmla="*/ 1 w 319"/>
                    <a:gd name="T1" fmla="*/ 275 h 286"/>
                    <a:gd name="T2" fmla="*/ 3 w 319"/>
                    <a:gd name="T3" fmla="*/ 254 h 286"/>
                    <a:gd name="T4" fmla="*/ 12 w 319"/>
                    <a:gd name="T5" fmla="*/ 235 h 286"/>
                    <a:gd name="T6" fmla="*/ 19 w 319"/>
                    <a:gd name="T7" fmla="*/ 219 h 286"/>
                    <a:gd name="T8" fmla="*/ 24 w 319"/>
                    <a:gd name="T9" fmla="*/ 194 h 286"/>
                    <a:gd name="T10" fmla="*/ 30 w 319"/>
                    <a:gd name="T11" fmla="*/ 161 h 286"/>
                    <a:gd name="T12" fmla="*/ 34 w 319"/>
                    <a:gd name="T13" fmla="*/ 126 h 286"/>
                    <a:gd name="T14" fmla="*/ 37 w 319"/>
                    <a:gd name="T15" fmla="*/ 94 h 286"/>
                    <a:gd name="T16" fmla="*/ 39 w 319"/>
                    <a:gd name="T17" fmla="*/ 67 h 286"/>
                    <a:gd name="T18" fmla="*/ 40 w 319"/>
                    <a:gd name="T19" fmla="*/ 43 h 286"/>
                    <a:gd name="T20" fmla="*/ 48 w 319"/>
                    <a:gd name="T21" fmla="*/ 29 h 286"/>
                    <a:gd name="T22" fmla="*/ 63 w 319"/>
                    <a:gd name="T23" fmla="*/ 16 h 286"/>
                    <a:gd name="T24" fmla="*/ 78 w 319"/>
                    <a:gd name="T25" fmla="*/ 9 h 286"/>
                    <a:gd name="T26" fmla="*/ 102 w 319"/>
                    <a:gd name="T27" fmla="*/ 2 h 286"/>
                    <a:gd name="T28" fmla="*/ 129 w 319"/>
                    <a:gd name="T29" fmla="*/ 0 h 286"/>
                    <a:gd name="T30" fmla="*/ 171 w 319"/>
                    <a:gd name="T31" fmla="*/ 0 h 286"/>
                    <a:gd name="T32" fmla="*/ 208 w 319"/>
                    <a:gd name="T33" fmla="*/ 2 h 286"/>
                    <a:gd name="T34" fmla="*/ 244 w 319"/>
                    <a:gd name="T35" fmla="*/ 9 h 286"/>
                    <a:gd name="T36" fmla="*/ 277 w 319"/>
                    <a:gd name="T37" fmla="*/ 21 h 286"/>
                    <a:gd name="T38" fmla="*/ 298 w 319"/>
                    <a:gd name="T39" fmla="*/ 35 h 286"/>
                    <a:gd name="T40" fmla="*/ 310 w 319"/>
                    <a:gd name="T41" fmla="*/ 47 h 286"/>
                    <a:gd name="T42" fmla="*/ 318 w 319"/>
                    <a:gd name="T43" fmla="*/ 61 h 286"/>
                    <a:gd name="T44" fmla="*/ 316 w 319"/>
                    <a:gd name="T45" fmla="*/ 75 h 286"/>
                    <a:gd name="T46" fmla="*/ 313 w 319"/>
                    <a:gd name="T47" fmla="*/ 89 h 286"/>
                    <a:gd name="T48" fmla="*/ 303 w 319"/>
                    <a:gd name="T49" fmla="*/ 104 h 286"/>
                    <a:gd name="T50" fmla="*/ 295 w 319"/>
                    <a:gd name="T51" fmla="*/ 123 h 286"/>
                    <a:gd name="T52" fmla="*/ 291 w 319"/>
                    <a:gd name="T53" fmla="*/ 149 h 286"/>
                    <a:gd name="T54" fmla="*/ 288 w 319"/>
                    <a:gd name="T55" fmla="*/ 176 h 286"/>
                    <a:gd name="T56" fmla="*/ 283 w 319"/>
                    <a:gd name="T57" fmla="*/ 200 h 286"/>
                    <a:gd name="T58" fmla="*/ 282 w 319"/>
                    <a:gd name="T59" fmla="*/ 235 h 286"/>
                    <a:gd name="T60" fmla="*/ 280 w 319"/>
                    <a:gd name="T61" fmla="*/ 265 h 286"/>
                    <a:gd name="T62" fmla="*/ 280 w 319"/>
                    <a:gd name="T63" fmla="*/ 285 h 286"/>
                    <a:gd name="T64" fmla="*/ 270 w 319"/>
                    <a:gd name="T65" fmla="*/ 260 h 286"/>
                    <a:gd name="T66" fmla="*/ 250 w 319"/>
                    <a:gd name="T67" fmla="*/ 248 h 286"/>
                    <a:gd name="T68" fmla="*/ 232 w 319"/>
                    <a:gd name="T69" fmla="*/ 241 h 286"/>
                    <a:gd name="T70" fmla="*/ 210 w 319"/>
                    <a:gd name="T71" fmla="*/ 236 h 286"/>
                    <a:gd name="T72" fmla="*/ 175 w 319"/>
                    <a:gd name="T73" fmla="*/ 229 h 286"/>
                    <a:gd name="T74" fmla="*/ 141 w 319"/>
                    <a:gd name="T75" fmla="*/ 228 h 286"/>
                    <a:gd name="T76" fmla="*/ 121 w 319"/>
                    <a:gd name="T77" fmla="*/ 228 h 286"/>
                    <a:gd name="T78" fmla="*/ 90 w 319"/>
                    <a:gd name="T79" fmla="*/ 230 h 286"/>
                    <a:gd name="T80" fmla="*/ 54 w 319"/>
                    <a:gd name="T81" fmla="*/ 237 h 286"/>
                    <a:gd name="T82" fmla="*/ 31 w 319"/>
                    <a:gd name="T83" fmla="*/ 246 h 286"/>
                    <a:gd name="T84" fmla="*/ 16 w 319"/>
                    <a:gd name="T85" fmla="*/ 255 h 286"/>
                    <a:gd name="T86" fmla="*/ 0 w 319"/>
                    <a:gd name="T87" fmla="*/ 268 h 28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0" t="0" r="r" b="b"/>
                  <a:pathLst>
                    <a:path w="319" h="286">
                      <a:moveTo>
                        <a:pt x="1" y="275"/>
                      </a:moveTo>
                      <a:lnTo>
                        <a:pt x="3" y="254"/>
                      </a:lnTo>
                      <a:lnTo>
                        <a:pt x="12" y="235"/>
                      </a:lnTo>
                      <a:lnTo>
                        <a:pt x="19" y="219"/>
                      </a:lnTo>
                      <a:lnTo>
                        <a:pt x="24" y="194"/>
                      </a:lnTo>
                      <a:lnTo>
                        <a:pt x="30" y="161"/>
                      </a:lnTo>
                      <a:lnTo>
                        <a:pt x="34" y="126"/>
                      </a:lnTo>
                      <a:lnTo>
                        <a:pt x="37" y="94"/>
                      </a:lnTo>
                      <a:lnTo>
                        <a:pt x="39" y="67"/>
                      </a:lnTo>
                      <a:lnTo>
                        <a:pt x="40" y="43"/>
                      </a:lnTo>
                      <a:lnTo>
                        <a:pt x="48" y="29"/>
                      </a:lnTo>
                      <a:lnTo>
                        <a:pt x="63" y="16"/>
                      </a:lnTo>
                      <a:lnTo>
                        <a:pt x="78" y="9"/>
                      </a:lnTo>
                      <a:lnTo>
                        <a:pt x="102" y="2"/>
                      </a:lnTo>
                      <a:lnTo>
                        <a:pt x="129" y="0"/>
                      </a:lnTo>
                      <a:lnTo>
                        <a:pt x="171" y="0"/>
                      </a:lnTo>
                      <a:lnTo>
                        <a:pt x="208" y="2"/>
                      </a:lnTo>
                      <a:lnTo>
                        <a:pt x="244" y="9"/>
                      </a:lnTo>
                      <a:lnTo>
                        <a:pt x="277" y="21"/>
                      </a:lnTo>
                      <a:lnTo>
                        <a:pt x="298" y="35"/>
                      </a:lnTo>
                      <a:lnTo>
                        <a:pt x="310" y="47"/>
                      </a:lnTo>
                      <a:lnTo>
                        <a:pt x="318" y="61"/>
                      </a:lnTo>
                      <a:lnTo>
                        <a:pt x="316" y="75"/>
                      </a:lnTo>
                      <a:lnTo>
                        <a:pt x="313" y="89"/>
                      </a:lnTo>
                      <a:lnTo>
                        <a:pt x="303" y="104"/>
                      </a:lnTo>
                      <a:lnTo>
                        <a:pt x="295" y="123"/>
                      </a:lnTo>
                      <a:lnTo>
                        <a:pt x="291" y="149"/>
                      </a:lnTo>
                      <a:lnTo>
                        <a:pt x="288" y="176"/>
                      </a:lnTo>
                      <a:lnTo>
                        <a:pt x="283" y="200"/>
                      </a:lnTo>
                      <a:lnTo>
                        <a:pt x="282" y="235"/>
                      </a:lnTo>
                      <a:lnTo>
                        <a:pt x="280" y="265"/>
                      </a:lnTo>
                      <a:lnTo>
                        <a:pt x="280" y="285"/>
                      </a:lnTo>
                      <a:lnTo>
                        <a:pt x="270" y="260"/>
                      </a:lnTo>
                      <a:lnTo>
                        <a:pt x="250" y="248"/>
                      </a:lnTo>
                      <a:lnTo>
                        <a:pt x="232" y="241"/>
                      </a:lnTo>
                      <a:lnTo>
                        <a:pt x="210" y="236"/>
                      </a:lnTo>
                      <a:lnTo>
                        <a:pt x="175" y="229"/>
                      </a:lnTo>
                      <a:lnTo>
                        <a:pt x="141" y="228"/>
                      </a:lnTo>
                      <a:lnTo>
                        <a:pt x="121" y="228"/>
                      </a:lnTo>
                      <a:lnTo>
                        <a:pt x="90" y="230"/>
                      </a:lnTo>
                      <a:lnTo>
                        <a:pt x="54" y="237"/>
                      </a:lnTo>
                      <a:lnTo>
                        <a:pt x="31" y="246"/>
                      </a:lnTo>
                      <a:lnTo>
                        <a:pt x="16" y="255"/>
                      </a:lnTo>
                      <a:lnTo>
                        <a:pt x="0" y="268"/>
                      </a:lnTo>
                    </a:path>
                  </a:pathLst>
                </a:cu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48" name="Freeform 30"/>
                <p:cNvSpPr>
                  <a:spLocks/>
                </p:cNvSpPr>
                <p:nvPr/>
              </p:nvSpPr>
              <p:spPr bwMode="auto">
                <a:xfrm>
                  <a:off x="4371" y="119"/>
                  <a:ext cx="832" cy="420"/>
                </a:xfrm>
                <a:custGeom>
                  <a:avLst/>
                  <a:gdLst>
                    <a:gd name="T0" fmla="*/ 0 w 832"/>
                    <a:gd name="T1" fmla="*/ 0 h 420"/>
                    <a:gd name="T2" fmla="*/ 0 w 832"/>
                    <a:gd name="T3" fmla="*/ 356 h 420"/>
                    <a:gd name="T4" fmla="*/ 84 w 832"/>
                    <a:gd name="T5" fmla="*/ 374 h 420"/>
                    <a:gd name="T6" fmla="*/ 153 w 832"/>
                    <a:gd name="T7" fmla="*/ 393 h 420"/>
                    <a:gd name="T8" fmla="*/ 210 w 832"/>
                    <a:gd name="T9" fmla="*/ 404 h 420"/>
                    <a:gd name="T10" fmla="*/ 258 w 832"/>
                    <a:gd name="T11" fmla="*/ 410 h 420"/>
                    <a:gd name="T12" fmla="*/ 312 w 832"/>
                    <a:gd name="T13" fmla="*/ 416 h 420"/>
                    <a:gd name="T14" fmla="*/ 402 w 832"/>
                    <a:gd name="T15" fmla="*/ 419 h 420"/>
                    <a:gd name="T16" fmla="*/ 485 w 832"/>
                    <a:gd name="T17" fmla="*/ 412 h 420"/>
                    <a:gd name="T18" fmla="*/ 570 w 832"/>
                    <a:gd name="T19" fmla="*/ 399 h 420"/>
                    <a:gd name="T20" fmla="*/ 652 w 832"/>
                    <a:gd name="T21" fmla="*/ 377 h 420"/>
                    <a:gd name="T22" fmla="*/ 724 w 832"/>
                    <a:gd name="T23" fmla="*/ 347 h 420"/>
                    <a:gd name="T24" fmla="*/ 784 w 832"/>
                    <a:gd name="T25" fmla="*/ 306 h 420"/>
                    <a:gd name="T26" fmla="*/ 829 w 832"/>
                    <a:gd name="T27" fmla="*/ 291 h 420"/>
                    <a:gd name="T28" fmla="*/ 831 w 832"/>
                    <a:gd name="T29" fmla="*/ 2 h 420"/>
                    <a:gd name="T30" fmla="*/ 786 w 832"/>
                    <a:gd name="T31" fmla="*/ 9 h 420"/>
                    <a:gd name="T32" fmla="*/ 726 w 832"/>
                    <a:gd name="T33" fmla="*/ 29 h 420"/>
                    <a:gd name="T34" fmla="*/ 654 w 832"/>
                    <a:gd name="T35" fmla="*/ 55 h 420"/>
                    <a:gd name="T36" fmla="*/ 585 w 832"/>
                    <a:gd name="T37" fmla="*/ 70 h 420"/>
                    <a:gd name="T38" fmla="*/ 515 w 832"/>
                    <a:gd name="T39" fmla="*/ 78 h 420"/>
                    <a:gd name="T40" fmla="*/ 468 w 832"/>
                    <a:gd name="T41" fmla="*/ 82 h 420"/>
                    <a:gd name="T42" fmla="*/ 428 w 832"/>
                    <a:gd name="T43" fmla="*/ 84 h 420"/>
                    <a:gd name="T44" fmla="*/ 358 w 832"/>
                    <a:gd name="T45" fmla="*/ 84 h 420"/>
                    <a:gd name="T46" fmla="*/ 314 w 832"/>
                    <a:gd name="T47" fmla="*/ 81 h 420"/>
                    <a:gd name="T48" fmla="*/ 274 w 832"/>
                    <a:gd name="T49" fmla="*/ 76 h 420"/>
                    <a:gd name="T50" fmla="*/ 229 w 832"/>
                    <a:gd name="T51" fmla="*/ 73 h 420"/>
                    <a:gd name="T52" fmla="*/ 190 w 832"/>
                    <a:gd name="T53" fmla="*/ 66 h 420"/>
                    <a:gd name="T54" fmla="*/ 140 w 832"/>
                    <a:gd name="T55" fmla="*/ 57 h 420"/>
                    <a:gd name="T56" fmla="*/ 96 w 832"/>
                    <a:gd name="T57" fmla="*/ 44 h 420"/>
                    <a:gd name="T58" fmla="*/ 49 w 832"/>
                    <a:gd name="T59" fmla="*/ 24 h 420"/>
                    <a:gd name="T60" fmla="*/ 0 w 832"/>
                    <a:gd name="T61" fmla="*/ 0 h 420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832" h="42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84" y="374"/>
                      </a:lnTo>
                      <a:lnTo>
                        <a:pt x="153" y="393"/>
                      </a:lnTo>
                      <a:lnTo>
                        <a:pt x="210" y="404"/>
                      </a:lnTo>
                      <a:lnTo>
                        <a:pt x="258" y="410"/>
                      </a:lnTo>
                      <a:lnTo>
                        <a:pt x="312" y="416"/>
                      </a:lnTo>
                      <a:lnTo>
                        <a:pt x="402" y="419"/>
                      </a:lnTo>
                      <a:lnTo>
                        <a:pt x="485" y="412"/>
                      </a:lnTo>
                      <a:lnTo>
                        <a:pt x="570" y="399"/>
                      </a:lnTo>
                      <a:lnTo>
                        <a:pt x="652" y="377"/>
                      </a:lnTo>
                      <a:lnTo>
                        <a:pt x="724" y="347"/>
                      </a:lnTo>
                      <a:lnTo>
                        <a:pt x="784" y="306"/>
                      </a:lnTo>
                      <a:lnTo>
                        <a:pt x="829" y="291"/>
                      </a:lnTo>
                      <a:lnTo>
                        <a:pt x="831" y="2"/>
                      </a:lnTo>
                      <a:lnTo>
                        <a:pt x="786" y="9"/>
                      </a:lnTo>
                      <a:lnTo>
                        <a:pt x="726" y="29"/>
                      </a:lnTo>
                      <a:lnTo>
                        <a:pt x="654" y="55"/>
                      </a:lnTo>
                      <a:lnTo>
                        <a:pt x="585" y="70"/>
                      </a:lnTo>
                      <a:lnTo>
                        <a:pt x="515" y="78"/>
                      </a:lnTo>
                      <a:lnTo>
                        <a:pt x="468" y="82"/>
                      </a:lnTo>
                      <a:lnTo>
                        <a:pt x="428" y="84"/>
                      </a:lnTo>
                      <a:lnTo>
                        <a:pt x="358" y="84"/>
                      </a:lnTo>
                      <a:lnTo>
                        <a:pt x="314" y="81"/>
                      </a:lnTo>
                      <a:lnTo>
                        <a:pt x="274" y="76"/>
                      </a:lnTo>
                      <a:lnTo>
                        <a:pt x="229" y="73"/>
                      </a:lnTo>
                      <a:lnTo>
                        <a:pt x="190" y="66"/>
                      </a:lnTo>
                      <a:lnTo>
                        <a:pt x="140" y="57"/>
                      </a:lnTo>
                      <a:lnTo>
                        <a:pt x="96" y="44"/>
                      </a:lnTo>
                      <a:lnTo>
                        <a:pt x="49" y="24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113" name="Freeform 31"/>
              <p:cNvSpPr>
                <a:spLocks/>
              </p:cNvSpPr>
              <p:nvPr/>
            </p:nvSpPr>
            <p:spPr bwMode="auto">
              <a:xfrm>
                <a:off x="5217" y="774"/>
                <a:ext cx="156" cy="118"/>
              </a:xfrm>
              <a:custGeom>
                <a:avLst/>
                <a:gdLst>
                  <a:gd name="T0" fmla="*/ 83 w 156"/>
                  <a:gd name="T1" fmla="*/ 0 h 118"/>
                  <a:gd name="T2" fmla="*/ 134 w 156"/>
                  <a:gd name="T3" fmla="*/ 19 h 118"/>
                  <a:gd name="T4" fmla="*/ 152 w 156"/>
                  <a:gd name="T5" fmla="*/ 46 h 118"/>
                  <a:gd name="T6" fmla="*/ 155 w 156"/>
                  <a:gd name="T7" fmla="*/ 70 h 118"/>
                  <a:gd name="T8" fmla="*/ 155 w 156"/>
                  <a:gd name="T9" fmla="*/ 84 h 118"/>
                  <a:gd name="T10" fmla="*/ 146 w 156"/>
                  <a:gd name="T11" fmla="*/ 100 h 118"/>
                  <a:gd name="T12" fmla="*/ 126 w 156"/>
                  <a:gd name="T13" fmla="*/ 108 h 118"/>
                  <a:gd name="T14" fmla="*/ 105 w 156"/>
                  <a:gd name="T15" fmla="*/ 114 h 118"/>
                  <a:gd name="T16" fmla="*/ 86 w 156"/>
                  <a:gd name="T17" fmla="*/ 117 h 118"/>
                  <a:gd name="T18" fmla="*/ 69 w 156"/>
                  <a:gd name="T19" fmla="*/ 117 h 118"/>
                  <a:gd name="T20" fmla="*/ 41 w 156"/>
                  <a:gd name="T21" fmla="*/ 112 h 118"/>
                  <a:gd name="T22" fmla="*/ 21 w 156"/>
                  <a:gd name="T23" fmla="*/ 107 h 118"/>
                  <a:gd name="T24" fmla="*/ 9 w 156"/>
                  <a:gd name="T25" fmla="*/ 98 h 118"/>
                  <a:gd name="T26" fmla="*/ 2 w 156"/>
                  <a:gd name="T27" fmla="*/ 90 h 118"/>
                  <a:gd name="T28" fmla="*/ 0 w 156"/>
                  <a:gd name="T29" fmla="*/ 78 h 118"/>
                  <a:gd name="T30" fmla="*/ 2 w 156"/>
                  <a:gd name="T31" fmla="*/ 60 h 118"/>
                  <a:gd name="T32" fmla="*/ 9 w 156"/>
                  <a:gd name="T33" fmla="*/ 11 h 118"/>
                  <a:gd name="T34" fmla="*/ 83 w 156"/>
                  <a:gd name="T35" fmla="*/ 0 h 11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56" h="118">
                    <a:moveTo>
                      <a:pt x="83" y="0"/>
                    </a:moveTo>
                    <a:lnTo>
                      <a:pt x="134" y="19"/>
                    </a:lnTo>
                    <a:lnTo>
                      <a:pt x="152" y="46"/>
                    </a:lnTo>
                    <a:lnTo>
                      <a:pt x="155" y="70"/>
                    </a:lnTo>
                    <a:lnTo>
                      <a:pt x="155" y="84"/>
                    </a:lnTo>
                    <a:lnTo>
                      <a:pt x="146" y="100"/>
                    </a:lnTo>
                    <a:lnTo>
                      <a:pt x="126" y="108"/>
                    </a:lnTo>
                    <a:lnTo>
                      <a:pt x="105" y="114"/>
                    </a:lnTo>
                    <a:lnTo>
                      <a:pt x="86" y="117"/>
                    </a:lnTo>
                    <a:lnTo>
                      <a:pt x="69" y="117"/>
                    </a:lnTo>
                    <a:lnTo>
                      <a:pt x="41" y="112"/>
                    </a:lnTo>
                    <a:lnTo>
                      <a:pt x="21" y="107"/>
                    </a:lnTo>
                    <a:lnTo>
                      <a:pt x="9" y="98"/>
                    </a:lnTo>
                    <a:lnTo>
                      <a:pt x="2" y="90"/>
                    </a:lnTo>
                    <a:lnTo>
                      <a:pt x="0" y="78"/>
                    </a:lnTo>
                    <a:lnTo>
                      <a:pt x="2" y="60"/>
                    </a:lnTo>
                    <a:lnTo>
                      <a:pt x="9" y="11"/>
                    </a:lnTo>
                    <a:lnTo>
                      <a:pt x="83" y="0"/>
                    </a:lnTo>
                  </a:path>
                </a:pathLst>
              </a:custGeom>
              <a:solidFill>
                <a:schemeClr val="bg2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4" name="Freeform 32"/>
              <p:cNvSpPr>
                <a:spLocks/>
              </p:cNvSpPr>
              <p:nvPr/>
            </p:nvSpPr>
            <p:spPr bwMode="auto">
              <a:xfrm>
                <a:off x="5213" y="787"/>
                <a:ext cx="88" cy="74"/>
              </a:xfrm>
              <a:custGeom>
                <a:avLst/>
                <a:gdLst>
                  <a:gd name="T0" fmla="*/ 0 w 88"/>
                  <a:gd name="T1" fmla="*/ 68 h 74"/>
                  <a:gd name="T2" fmla="*/ 11 w 88"/>
                  <a:gd name="T3" fmla="*/ 0 h 74"/>
                  <a:gd name="T4" fmla="*/ 54 w 88"/>
                  <a:gd name="T5" fmla="*/ 5 h 74"/>
                  <a:gd name="T6" fmla="*/ 87 w 88"/>
                  <a:gd name="T7" fmla="*/ 9 h 74"/>
                  <a:gd name="T8" fmla="*/ 78 w 88"/>
                  <a:gd name="T9" fmla="*/ 73 h 74"/>
                  <a:gd name="T10" fmla="*/ 75 w 88"/>
                  <a:gd name="T11" fmla="*/ 58 h 74"/>
                  <a:gd name="T12" fmla="*/ 65 w 88"/>
                  <a:gd name="T13" fmla="*/ 47 h 74"/>
                  <a:gd name="T14" fmla="*/ 47 w 88"/>
                  <a:gd name="T15" fmla="*/ 44 h 74"/>
                  <a:gd name="T16" fmla="*/ 27 w 88"/>
                  <a:gd name="T17" fmla="*/ 45 h 74"/>
                  <a:gd name="T18" fmla="*/ 11 w 88"/>
                  <a:gd name="T19" fmla="*/ 52 h 74"/>
                  <a:gd name="T20" fmla="*/ 0 w 88"/>
                  <a:gd name="T21" fmla="*/ 68 h 7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88" h="74">
                    <a:moveTo>
                      <a:pt x="0" y="68"/>
                    </a:moveTo>
                    <a:lnTo>
                      <a:pt x="11" y="0"/>
                    </a:lnTo>
                    <a:lnTo>
                      <a:pt x="54" y="5"/>
                    </a:lnTo>
                    <a:lnTo>
                      <a:pt x="87" y="9"/>
                    </a:lnTo>
                    <a:lnTo>
                      <a:pt x="78" y="73"/>
                    </a:lnTo>
                    <a:lnTo>
                      <a:pt x="75" y="58"/>
                    </a:lnTo>
                    <a:lnTo>
                      <a:pt x="65" y="47"/>
                    </a:lnTo>
                    <a:lnTo>
                      <a:pt x="47" y="44"/>
                    </a:lnTo>
                    <a:lnTo>
                      <a:pt x="27" y="45"/>
                    </a:lnTo>
                    <a:lnTo>
                      <a:pt x="11" y="52"/>
                    </a:lnTo>
                    <a:lnTo>
                      <a:pt x="0" y="68"/>
                    </a:lnTo>
                  </a:path>
                </a:pathLst>
              </a:custGeom>
              <a:solidFill>
                <a:schemeClr val="bg2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5" name="Freeform 33"/>
              <p:cNvSpPr>
                <a:spLocks/>
              </p:cNvSpPr>
              <p:nvPr/>
            </p:nvSpPr>
            <p:spPr bwMode="auto">
              <a:xfrm>
                <a:off x="423" y="765"/>
                <a:ext cx="156" cy="118"/>
              </a:xfrm>
              <a:custGeom>
                <a:avLst/>
                <a:gdLst>
                  <a:gd name="T0" fmla="*/ 72 w 156"/>
                  <a:gd name="T1" fmla="*/ 0 h 118"/>
                  <a:gd name="T2" fmla="*/ 21 w 156"/>
                  <a:gd name="T3" fmla="*/ 19 h 118"/>
                  <a:gd name="T4" fmla="*/ 3 w 156"/>
                  <a:gd name="T5" fmla="*/ 46 h 118"/>
                  <a:gd name="T6" fmla="*/ 0 w 156"/>
                  <a:gd name="T7" fmla="*/ 70 h 118"/>
                  <a:gd name="T8" fmla="*/ 0 w 156"/>
                  <a:gd name="T9" fmla="*/ 84 h 118"/>
                  <a:gd name="T10" fmla="*/ 9 w 156"/>
                  <a:gd name="T11" fmla="*/ 100 h 118"/>
                  <a:gd name="T12" fmla="*/ 29 w 156"/>
                  <a:gd name="T13" fmla="*/ 108 h 118"/>
                  <a:gd name="T14" fmla="*/ 50 w 156"/>
                  <a:gd name="T15" fmla="*/ 114 h 118"/>
                  <a:gd name="T16" fmla="*/ 69 w 156"/>
                  <a:gd name="T17" fmla="*/ 117 h 118"/>
                  <a:gd name="T18" fmla="*/ 86 w 156"/>
                  <a:gd name="T19" fmla="*/ 117 h 118"/>
                  <a:gd name="T20" fmla="*/ 114 w 156"/>
                  <a:gd name="T21" fmla="*/ 112 h 118"/>
                  <a:gd name="T22" fmla="*/ 134 w 156"/>
                  <a:gd name="T23" fmla="*/ 107 h 118"/>
                  <a:gd name="T24" fmla="*/ 146 w 156"/>
                  <a:gd name="T25" fmla="*/ 98 h 118"/>
                  <a:gd name="T26" fmla="*/ 153 w 156"/>
                  <a:gd name="T27" fmla="*/ 90 h 118"/>
                  <a:gd name="T28" fmla="*/ 155 w 156"/>
                  <a:gd name="T29" fmla="*/ 78 h 118"/>
                  <a:gd name="T30" fmla="*/ 153 w 156"/>
                  <a:gd name="T31" fmla="*/ 60 h 118"/>
                  <a:gd name="T32" fmla="*/ 146 w 156"/>
                  <a:gd name="T33" fmla="*/ 11 h 118"/>
                  <a:gd name="T34" fmla="*/ 72 w 156"/>
                  <a:gd name="T35" fmla="*/ 0 h 11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56" h="118">
                    <a:moveTo>
                      <a:pt x="72" y="0"/>
                    </a:moveTo>
                    <a:lnTo>
                      <a:pt x="21" y="19"/>
                    </a:lnTo>
                    <a:lnTo>
                      <a:pt x="3" y="46"/>
                    </a:lnTo>
                    <a:lnTo>
                      <a:pt x="0" y="70"/>
                    </a:lnTo>
                    <a:lnTo>
                      <a:pt x="0" y="84"/>
                    </a:lnTo>
                    <a:lnTo>
                      <a:pt x="9" y="100"/>
                    </a:lnTo>
                    <a:lnTo>
                      <a:pt x="29" y="108"/>
                    </a:lnTo>
                    <a:lnTo>
                      <a:pt x="50" y="114"/>
                    </a:lnTo>
                    <a:lnTo>
                      <a:pt x="69" y="117"/>
                    </a:lnTo>
                    <a:lnTo>
                      <a:pt x="86" y="117"/>
                    </a:lnTo>
                    <a:lnTo>
                      <a:pt x="114" y="112"/>
                    </a:lnTo>
                    <a:lnTo>
                      <a:pt x="134" y="107"/>
                    </a:lnTo>
                    <a:lnTo>
                      <a:pt x="146" y="98"/>
                    </a:lnTo>
                    <a:lnTo>
                      <a:pt x="153" y="90"/>
                    </a:lnTo>
                    <a:lnTo>
                      <a:pt x="155" y="78"/>
                    </a:lnTo>
                    <a:lnTo>
                      <a:pt x="153" y="60"/>
                    </a:lnTo>
                    <a:lnTo>
                      <a:pt x="146" y="11"/>
                    </a:lnTo>
                    <a:lnTo>
                      <a:pt x="72" y="0"/>
                    </a:lnTo>
                  </a:path>
                </a:pathLst>
              </a:custGeom>
              <a:solidFill>
                <a:schemeClr val="bg2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6" name="Freeform 34"/>
              <p:cNvSpPr>
                <a:spLocks/>
              </p:cNvSpPr>
              <p:nvPr/>
            </p:nvSpPr>
            <p:spPr bwMode="auto">
              <a:xfrm>
                <a:off x="495" y="779"/>
                <a:ext cx="88" cy="74"/>
              </a:xfrm>
              <a:custGeom>
                <a:avLst/>
                <a:gdLst>
                  <a:gd name="T0" fmla="*/ 87 w 88"/>
                  <a:gd name="T1" fmla="*/ 67 h 74"/>
                  <a:gd name="T2" fmla="*/ 76 w 88"/>
                  <a:gd name="T3" fmla="*/ 0 h 74"/>
                  <a:gd name="T4" fmla="*/ 33 w 88"/>
                  <a:gd name="T5" fmla="*/ 5 h 74"/>
                  <a:gd name="T6" fmla="*/ 0 w 88"/>
                  <a:gd name="T7" fmla="*/ 8 h 74"/>
                  <a:gd name="T8" fmla="*/ 9 w 88"/>
                  <a:gd name="T9" fmla="*/ 73 h 74"/>
                  <a:gd name="T10" fmla="*/ 12 w 88"/>
                  <a:gd name="T11" fmla="*/ 57 h 74"/>
                  <a:gd name="T12" fmla="*/ 22 w 88"/>
                  <a:gd name="T13" fmla="*/ 47 h 74"/>
                  <a:gd name="T14" fmla="*/ 40 w 88"/>
                  <a:gd name="T15" fmla="*/ 43 h 74"/>
                  <a:gd name="T16" fmla="*/ 60 w 88"/>
                  <a:gd name="T17" fmla="*/ 44 h 74"/>
                  <a:gd name="T18" fmla="*/ 76 w 88"/>
                  <a:gd name="T19" fmla="*/ 51 h 74"/>
                  <a:gd name="T20" fmla="*/ 87 w 88"/>
                  <a:gd name="T21" fmla="*/ 67 h 7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88" h="74">
                    <a:moveTo>
                      <a:pt x="87" y="67"/>
                    </a:moveTo>
                    <a:lnTo>
                      <a:pt x="76" y="0"/>
                    </a:lnTo>
                    <a:lnTo>
                      <a:pt x="33" y="5"/>
                    </a:lnTo>
                    <a:lnTo>
                      <a:pt x="0" y="8"/>
                    </a:lnTo>
                    <a:lnTo>
                      <a:pt x="9" y="73"/>
                    </a:lnTo>
                    <a:lnTo>
                      <a:pt x="12" y="57"/>
                    </a:lnTo>
                    <a:lnTo>
                      <a:pt x="22" y="47"/>
                    </a:lnTo>
                    <a:lnTo>
                      <a:pt x="40" y="43"/>
                    </a:lnTo>
                    <a:lnTo>
                      <a:pt x="60" y="44"/>
                    </a:lnTo>
                    <a:lnTo>
                      <a:pt x="76" y="51"/>
                    </a:lnTo>
                    <a:lnTo>
                      <a:pt x="87" y="67"/>
                    </a:lnTo>
                  </a:path>
                </a:pathLst>
              </a:custGeom>
              <a:solidFill>
                <a:schemeClr val="bg2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7" name="Line 35"/>
              <p:cNvSpPr>
                <a:spLocks noChangeShapeType="1"/>
              </p:cNvSpPr>
              <p:nvPr/>
            </p:nvSpPr>
            <p:spPr bwMode="auto">
              <a:xfrm flipV="1">
                <a:off x="1968" y="350"/>
                <a:ext cx="192" cy="87"/>
              </a:xfrm>
              <a:prstGeom prst="line">
                <a:avLst/>
              </a:prstGeom>
              <a:noFill/>
              <a:ln w="12700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564" name="Freeform 36"/>
              <p:cNvSpPr>
                <a:spLocks/>
              </p:cNvSpPr>
              <p:nvPr/>
            </p:nvSpPr>
            <p:spPr bwMode="auto">
              <a:xfrm>
                <a:off x="1356" y="63"/>
                <a:ext cx="2967" cy="457"/>
              </a:xfrm>
              <a:custGeom>
                <a:avLst/>
                <a:gdLst/>
                <a:ahLst/>
                <a:cxnLst>
                  <a:cxn ang="0">
                    <a:pos x="0" y="122"/>
                  </a:cxn>
                  <a:cxn ang="0">
                    <a:pos x="207" y="78"/>
                  </a:cxn>
                  <a:cxn ang="0">
                    <a:pos x="442" y="48"/>
                  </a:cxn>
                  <a:cxn ang="0">
                    <a:pos x="640" y="32"/>
                  </a:cxn>
                  <a:cxn ang="0">
                    <a:pos x="897" y="16"/>
                  </a:cxn>
                  <a:cxn ang="0">
                    <a:pos x="1215" y="2"/>
                  </a:cxn>
                  <a:cxn ang="0">
                    <a:pos x="1392" y="0"/>
                  </a:cxn>
                  <a:cxn ang="0">
                    <a:pos x="1710" y="0"/>
                  </a:cxn>
                  <a:cxn ang="0">
                    <a:pos x="1997" y="10"/>
                  </a:cxn>
                  <a:cxn ang="0">
                    <a:pos x="2258" y="21"/>
                  </a:cxn>
                  <a:cxn ang="0">
                    <a:pos x="2493" y="38"/>
                  </a:cxn>
                  <a:cxn ang="0">
                    <a:pos x="2674" y="54"/>
                  </a:cxn>
                  <a:cxn ang="0">
                    <a:pos x="2828" y="73"/>
                  </a:cxn>
                  <a:cxn ang="0">
                    <a:pos x="2966" y="92"/>
                  </a:cxn>
                  <a:cxn ang="0">
                    <a:pos x="2966" y="456"/>
                  </a:cxn>
                  <a:cxn ang="0">
                    <a:pos x="2833" y="434"/>
                  </a:cxn>
                  <a:cxn ang="0">
                    <a:pos x="2563" y="399"/>
                  </a:cxn>
                  <a:cxn ang="0">
                    <a:pos x="2382" y="382"/>
                  </a:cxn>
                  <a:cxn ang="0">
                    <a:pos x="2134" y="366"/>
                  </a:cxn>
                  <a:cxn ang="0">
                    <a:pos x="1944" y="358"/>
                  </a:cxn>
                  <a:cxn ang="0">
                    <a:pos x="1746" y="350"/>
                  </a:cxn>
                  <a:cxn ang="0">
                    <a:pos x="1529" y="350"/>
                  </a:cxn>
                  <a:cxn ang="0">
                    <a:pos x="1295" y="350"/>
                  </a:cxn>
                  <a:cxn ang="0">
                    <a:pos x="1047" y="355"/>
                  </a:cxn>
                  <a:cxn ang="0">
                    <a:pos x="853" y="363"/>
                  </a:cxn>
                  <a:cxn ang="0">
                    <a:pos x="654" y="374"/>
                  </a:cxn>
                  <a:cxn ang="0">
                    <a:pos x="468" y="388"/>
                  </a:cxn>
                  <a:cxn ang="0">
                    <a:pos x="296" y="404"/>
                  </a:cxn>
                  <a:cxn ang="0">
                    <a:pos x="150" y="423"/>
                  </a:cxn>
                  <a:cxn ang="0">
                    <a:pos x="13" y="445"/>
                  </a:cxn>
                  <a:cxn ang="0">
                    <a:pos x="0" y="122"/>
                  </a:cxn>
                </a:cxnLst>
                <a:rect l="0" t="0" r="r" b="b"/>
                <a:pathLst>
                  <a:path w="2967" h="457">
                    <a:moveTo>
                      <a:pt x="0" y="122"/>
                    </a:moveTo>
                    <a:lnTo>
                      <a:pt x="207" y="78"/>
                    </a:lnTo>
                    <a:lnTo>
                      <a:pt x="442" y="48"/>
                    </a:lnTo>
                    <a:lnTo>
                      <a:pt x="640" y="32"/>
                    </a:lnTo>
                    <a:lnTo>
                      <a:pt x="897" y="16"/>
                    </a:lnTo>
                    <a:lnTo>
                      <a:pt x="1215" y="2"/>
                    </a:lnTo>
                    <a:lnTo>
                      <a:pt x="1392" y="0"/>
                    </a:lnTo>
                    <a:lnTo>
                      <a:pt x="1710" y="0"/>
                    </a:lnTo>
                    <a:lnTo>
                      <a:pt x="1997" y="10"/>
                    </a:lnTo>
                    <a:lnTo>
                      <a:pt x="2258" y="21"/>
                    </a:lnTo>
                    <a:lnTo>
                      <a:pt x="2493" y="38"/>
                    </a:lnTo>
                    <a:lnTo>
                      <a:pt x="2674" y="54"/>
                    </a:lnTo>
                    <a:lnTo>
                      <a:pt x="2828" y="73"/>
                    </a:lnTo>
                    <a:lnTo>
                      <a:pt x="2966" y="92"/>
                    </a:lnTo>
                    <a:lnTo>
                      <a:pt x="2966" y="456"/>
                    </a:lnTo>
                    <a:lnTo>
                      <a:pt x="2833" y="434"/>
                    </a:lnTo>
                    <a:lnTo>
                      <a:pt x="2563" y="399"/>
                    </a:lnTo>
                    <a:lnTo>
                      <a:pt x="2382" y="382"/>
                    </a:lnTo>
                    <a:lnTo>
                      <a:pt x="2134" y="366"/>
                    </a:lnTo>
                    <a:lnTo>
                      <a:pt x="1944" y="358"/>
                    </a:lnTo>
                    <a:lnTo>
                      <a:pt x="1746" y="350"/>
                    </a:lnTo>
                    <a:lnTo>
                      <a:pt x="1529" y="350"/>
                    </a:lnTo>
                    <a:lnTo>
                      <a:pt x="1295" y="350"/>
                    </a:lnTo>
                    <a:lnTo>
                      <a:pt x="1047" y="355"/>
                    </a:lnTo>
                    <a:lnTo>
                      <a:pt x="853" y="363"/>
                    </a:lnTo>
                    <a:lnTo>
                      <a:pt x="654" y="374"/>
                    </a:lnTo>
                    <a:lnTo>
                      <a:pt x="468" y="388"/>
                    </a:lnTo>
                    <a:lnTo>
                      <a:pt x="296" y="404"/>
                    </a:lnTo>
                    <a:lnTo>
                      <a:pt x="150" y="423"/>
                    </a:lnTo>
                    <a:lnTo>
                      <a:pt x="13" y="445"/>
                    </a:lnTo>
                    <a:lnTo>
                      <a:pt x="0" y="122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/>
              </a:p>
            </p:txBody>
          </p:sp>
          <p:sp>
            <p:nvSpPr>
              <p:cNvPr id="22565" name="Freeform 37"/>
              <p:cNvSpPr>
                <a:spLocks/>
              </p:cNvSpPr>
              <p:nvPr/>
            </p:nvSpPr>
            <p:spPr bwMode="auto">
              <a:xfrm>
                <a:off x="555" y="159"/>
                <a:ext cx="823" cy="431"/>
              </a:xfrm>
              <a:custGeom>
                <a:avLst/>
                <a:gdLst/>
                <a:ahLst/>
                <a:cxnLst>
                  <a:cxn ang="0">
                    <a:pos x="815" y="27"/>
                  </a:cxn>
                  <a:cxn ang="0">
                    <a:pos x="822" y="350"/>
                  </a:cxn>
                  <a:cxn ang="0">
                    <a:pos x="746" y="382"/>
                  </a:cxn>
                  <a:cxn ang="0">
                    <a:pos x="676" y="404"/>
                  </a:cxn>
                  <a:cxn ang="0">
                    <a:pos x="619" y="415"/>
                  </a:cxn>
                  <a:cxn ang="0">
                    <a:pos x="571" y="421"/>
                  </a:cxn>
                  <a:cxn ang="0">
                    <a:pos x="517" y="427"/>
                  </a:cxn>
                  <a:cxn ang="0">
                    <a:pos x="427" y="430"/>
                  </a:cxn>
                  <a:cxn ang="0">
                    <a:pos x="344" y="423"/>
                  </a:cxn>
                  <a:cxn ang="0">
                    <a:pos x="259" y="410"/>
                  </a:cxn>
                  <a:cxn ang="0">
                    <a:pos x="177" y="388"/>
                  </a:cxn>
                  <a:cxn ang="0">
                    <a:pos x="105" y="358"/>
                  </a:cxn>
                  <a:cxn ang="0">
                    <a:pos x="41" y="325"/>
                  </a:cxn>
                  <a:cxn ang="0">
                    <a:pos x="0" y="294"/>
                  </a:cxn>
                  <a:cxn ang="0">
                    <a:pos x="0" y="0"/>
                  </a:cxn>
                  <a:cxn ang="0">
                    <a:pos x="46" y="25"/>
                  </a:cxn>
                  <a:cxn ang="0">
                    <a:pos x="105" y="47"/>
                  </a:cxn>
                  <a:cxn ang="0">
                    <a:pos x="175" y="66"/>
                  </a:cxn>
                  <a:cxn ang="0">
                    <a:pos x="244" y="81"/>
                  </a:cxn>
                  <a:cxn ang="0">
                    <a:pos x="314" y="89"/>
                  </a:cxn>
                  <a:cxn ang="0">
                    <a:pos x="361" y="93"/>
                  </a:cxn>
                  <a:cxn ang="0">
                    <a:pos x="401" y="95"/>
                  </a:cxn>
                  <a:cxn ang="0">
                    <a:pos x="471" y="95"/>
                  </a:cxn>
                  <a:cxn ang="0">
                    <a:pos x="515" y="92"/>
                  </a:cxn>
                  <a:cxn ang="0">
                    <a:pos x="555" y="87"/>
                  </a:cxn>
                  <a:cxn ang="0">
                    <a:pos x="600" y="84"/>
                  </a:cxn>
                  <a:cxn ang="0">
                    <a:pos x="640" y="76"/>
                  </a:cxn>
                  <a:cxn ang="0">
                    <a:pos x="689" y="67"/>
                  </a:cxn>
                  <a:cxn ang="0">
                    <a:pos x="733" y="55"/>
                  </a:cxn>
                  <a:cxn ang="0">
                    <a:pos x="777" y="41"/>
                  </a:cxn>
                  <a:cxn ang="0">
                    <a:pos x="815" y="27"/>
                  </a:cxn>
                </a:cxnLst>
                <a:rect l="0" t="0" r="r" b="b"/>
                <a:pathLst>
                  <a:path w="823" h="431">
                    <a:moveTo>
                      <a:pt x="815" y="27"/>
                    </a:moveTo>
                    <a:lnTo>
                      <a:pt x="822" y="350"/>
                    </a:lnTo>
                    <a:lnTo>
                      <a:pt x="746" y="382"/>
                    </a:lnTo>
                    <a:lnTo>
                      <a:pt x="676" y="404"/>
                    </a:lnTo>
                    <a:lnTo>
                      <a:pt x="619" y="415"/>
                    </a:lnTo>
                    <a:lnTo>
                      <a:pt x="571" y="421"/>
                    </a:lnTo>
                    <a:lnTo>
                      <a:pt x="517" y="427"/>
                    </a:lnTo>
                    <a:lnTo>
                      <a:pt x="427" y="430"/>
                    </a:lnTo>
                    <a:lnTo>
                      <a:pt x="344" y="423"/>
                    </a:lnTo>
                    <a:lnTo>
                      <a:pt x="259" y="410"/>
                    </a:lnTo>
                    <a:lnTo>
                      <a:pt x="177" y="388"/>
                    </a:lnTo>
                    <a:lnTo>
                      <a:pt x="105" y="358"/>
                    </a:lnTo>
                    <a:lnTo>
                      <a:pt x="41" y="325"/>
                    </a:lnTo>
                    <a:lnTo>
                      <a:pt x="0" y="294"/>
                    </a:lnTo>
                    <a:lnTo>
                      <a:pt x="0" y="0"/>
                    </a:lnTo>
                    <a:lnTo>
                      <a:pt x="46" y="25"/>
                    </a:lnTo>
                    <a:lnTo>
                      <a:pt x="105" y="47"/>
                    </a:lnTo>
                    <a:lnTo>
                      <a:pt x="175" y="66"/>
                    </a:lnTo>
                    <a:lnTo>
                      <a:pt x="244" y="81"/>
                    </a:lnTo>
                    <a:lnTo>
                      <a:pt x="314" y="89"/>
                    </a:lnTo>
                    <a:lnTo>
                      <a:pt x="361" y="93"/>
                    </a:lnTo>
                    <a:lnTo>
                      <a:pt x="401" y="95"/>
                    </a:lnTo>
                    <a:lnTo>
                      <a:pt x="471" y="95"/>
                    </a:lnTo>
                    <a:lnTo>
                      <a:pt x="515" y="92"/>
                    </a:lnTo>
                    <a:lnTo>
                      <a:pt x="555" y="87"/>
                    </a:lnTo>
                    <a:lnTo>
                      <a:pt x="600" y="84"/>
                    </a:lnTo>
                    <a:lnTo>
                      <a:pt x="640" y="76"/>
                    </a:lnTo>
                    <a:lnTo>
                      <a:pt x="689" y="67"/>
                    </a:lnTo>
                    <a:lnTo>
                      <a:pt x="733" y="55"/>
                    </a:lnTo>
                    <a:lnTo>
                      <a:pt x="777" y="41"/>
                    </a:lnTo>
                    <a:lnTo>
                      <a:pt x="815" y="27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/>
              </a:p>
            </p:txBody>
          </p:sp>
          <p:sp>
            <p:nvSpPr>
              <p:cNvPr id="3120" name="Freeform 38"/>
              <p:cNvSpPr>
                <a:spLocks/>
              </p:cNvSpPr>
              <p:nvPr/>
            </p:nvSpPr>
            <p:spPr bwMode="auto">
              <a:xfrm>
                <a:off x="102" y="573"/>
                <a:ext cx="551" cy="340"/>
              </a:xfrm>
              <a:custGeom>
                <a:avLst/>
                <a:gdLst>
                  <a:gd name="T0" fmla="*/ 16 w 551"/>
                  <a:gd name="T1" fmla="*/ 53 h 340"/>
                  <a:gd name="T2" fmla="*/ 0 w 551"/>
                  <a:gd name="T3" fmla="*/ 122 h 340"/>
                  <a:gd name="T4" fmla="*/ 10 w 551"/>
                  <a:gd name="T5" fmla="*/ 146 h 340"/>
                  <a:gd name="T6" fmla="*/ 33 w 551"/>
                  <a:gd name="T7" fmla="*/ 184 h 340"/>
                  <a:gd name="T8" fmla="*/ 57 w 551"/>
                  <a:gd name="T9" fmla="*/ 217 h 340"/>
                  <a:gd name="T10" fmla="*/ 85 w 551"/>
                  <a:gd name="T11" fmla="*/ 244 h 340"/>
                  <a:gd name="T12" fmla="*/ 120 w 551"/>
                  <a:gd name="T13" fmla="*/ 271 h 340"/>
                  <a:gd name="T14" fmla="*/ 153 w 551"/>
                  <a:gd name="T15" fmla="*/ 290 h 340"/>
                  <a:gd name="T16" fmla="*/ 189 w 551"/>
                  <a:gd name="T17" fmla="*/ 309 h 340"/>
                  <a:gd name="T18" fmla="*/ 235 w 551"/>
                  <a:gd name="T19" fmla="*/ 325 h 340"/>
                  <a:gd name="T20" fmla="*/ 270 w 551"/>
                  <a:gd name="T21" fmla="*/ 333 h 340"/>
                  <a:gd name="T22" fmla="*/ 312 w 551"/>
                  <a:gd name="T23" fmla="*/ 339 h 340"/>
                  <a:gd name="T24" fmla="*/ 351 w 551"/>
                  <a:gd name="T25" fmla="*/ 339 h 340"/>
                  <a:gd name="T26" fmla="*/ 393 w 551"/>
                  <a:gd name="T27" fmla="*/ 334 h 340"/>
                  <a:gd name="T28" fmla="*/ 436 w 551"/>
                  <a:gd name="T29" fmla="*/ 322 h 340"/>
                  <a:gd name="T30" fmla="*/ 475 w 551"/>
                  <a:gd name="T31" fmla="*/ 303 h 340"/>
                  <a:gd name="T32" fmla="*/ 498 w 551"/>
                  <a:gd name="T33" fmla="*/ 287 h 340"/>
                  <a:gd name="T34" fmla="*/ 526 w 551"/>
                  <a:gd name="T35" fmla="*/ 263 h 340"/>
                  <a:gd name="T36" fmla="*/ 541 w 551"/>
                  <a:gd name="T37" fmla="*/ 243 h 340"/>
                  <a:gd name="T38" fmla="*/ 550 w 551"/>
                  <a:gd name="T39" fmla="*/ 227 h 340"/>
                  <a:gd name="T40" fmla="*/ 550 w 551"/>
                  <a:gd name="T41" fmla="*/ 209 h 340"/>
                  <a:gd name="T42" fmla="*/ 544 w 551"/>
                  <a:gd name="T43" fmla="*/ 187 h 340"/>
                  <a:gd name="T44" fmla="*/ 532 w 551"/>
                  <a:gd name="T45" fmla="*/ 171 h 340"/>
                  <a:gd name="T46" fmla="*/ 523 w 551"/>
                  <a:gd name="T47" fmla="*/ 135 h 340"/>
                  <a:gd name="T48" fmla="*/ 519 w 551"/>
                  <a:gd name="T49" fmla="*/ 116 h 340"/>
                  <a:gd name="T50" fmla="*/ 267 w 551"/>
                  <a:gd name="T51" fmla="*/ 133 h 340"/>
                  <a:gd name="T52" fmla="*/ 234 w 551"/>
                  <a:gd name="T53" fmla="*/ 126 h 340"/>
                  <a:gd name="T54" fmla="*/ 193 w 551"/>
                  <a:gd name="T55" fmla="*/ 114 h 340"/>
                  <a:gd name="T56" fmla="*/ 162 w 551"/>
                  <a:gd name="T57" fmla="*/ 97 h 340"/>
                  <a:gd name="T58" fmla="*/ 129 w 551"/>
                  <a:gd name="T59" fmla="*/ 77 h 340"/>
                  <a:gd name="T60" fmla="*/ 97 w 551"/>
                  <a:gd name="T61" fmla="*/ 48 h 340"/>
                  <a:gd name="T62" fmla="*/ 78 w 551"/>
                  <a:gd name="T63" fmla="*/ 24 h 340"/>
                  <a:gd name="T64" fmla="*/ 60 w 551"/>
                  <a:gd name="T65" fmla="*/ 0 h 340"/>
                  <a:gd name="T66" fmla="*/ 16 w 551"/>
                  <a:gd name="T67" fmla="*/ 53 h 34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551" h="340">
                    <a:moveTo>
                      <a:pt x="16" y="53"/>
                    </a:moveTo>
                    <a:lnTo>
                      <a:pt x="0" y="122"/>
                    </a:lnTo>
                    <a:lnTo>
                      <a:pt x="10" y="146"/>
                    </a:lnTo>
                    <a:lnTo>
                      <a:pt x="33" y="184"/>
                    </a:lnTo>
                    <a:lnTo>
                      <a:pt x="57" y="217"/>
                    </a:lnTo>
                    <a:lnTo>
                      <a:pt x="85" y="244"/>
                    </a:lnTo>
                    <a:lnTo>
                      <a:pt x="120" y="271"/>
                    </a:lnTo>
                    <a:lnTo>
                      <a:pt x="153" y="290"/>
                    </a:lnTo>
                    <a:lnTo>
                      <a:pt x="189" y="309"/>
                    </a:lnTo>
                    <a:lnTo>
                      <a:pt x="235" y="325"/>
                    </a:lnTo>
                    <a:lnTo>
                      <a:pt x="270" y="333"/>
                    </a:lnTo>
                    <a:lnTo>
                      <a:pt x="312" y="339"/>
                    </a:lnTo>
                    <a:lnTo>
                      <a:pt x="351" y="339"/>
                    </a:lnTo>
                    <a:lnTo>
                      <a:pt x="393" y="334"/>
                    </a:lnTo>
                    <a:lnTo>
                      <a:pt x="436" y="322"/>
                    </a:lnTo>
                    <a:lnTo>
                      <a:pt x="475" y="303"/>
                    </a:lnTo>
                    <a:lnTo>
                      <a:pt x="498" y="287"/>
                    </a:lnTo>
                    <a:lnTo>
                      <a:pt x="526" y="263"/>
                    </a:lnTo>
                    <a:lnTo>
                      <a:pt x="541" y="243"/>
                    </a:lnTo>
                    <a:lnTo>
                      <a:pt x="550" y="227"/>
                    </a:lnTo>
                    <a:lnTo>
                      <a:pt x="550" y="209"/>
                    </a:lnTo>
                    <a:lnTo>
                      <a:pt x="544" y="187"/>
                    </a:lnTo>
                    <a:lnTo>
                      <a:pt x="532" y="171"/>
                    </a:lnTo>
                    <a:lnTo>
                      <a:pt x="523" y="135"/>
                    </a:lnTo>
                    <a:lnTo>
                      <a:pt x="519" y="116"/>
                    </a:lnTo>
                    <a:lnTo>
                      <a:pt x="267" y="133"/>
                    </a:lnTo>
                    <a:lnTo>
                      <a:pt x="234" y="126"/>
                    </a:lnTo>
                    <a:lnTo>
                      <a:pt x="193" y="114"/>
                    </a:lnTo>
                    <a:lnTo>
                      <a:pt x="162" y="97"/>
                    </a:lnTo>
                    <a:lnTo>
                      <a:pt x="129" y="77"/>
                    </a:lnTo>
                    <a:lnTo>
                      <a:pt x="97" y="48"/>
                    </a:lnTo>
                    <a:lnTo>
                      <a:pt x="78" y="24"/>
                    </a:lnTo>
                    <a:lnTo>
                      <a:pt x="60" y="0"/>
                    </a:lnTo>
                    <a:lnTo>
                      <a:pt x="16" y="53"/>
                    </a:lnTo>
                  </a:path>
                </a:pathLst>
              </a:custGeom>
              <a:gradFill rotWithShape="0">
                <a:gsLst>
                  <a:gs pos="0">
                    <a:schemeClr val="hlink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67" name="Freeform 39"/>
              <p:cNvSpPr>
                <a:spLocks/>
              </p:cNvSpPr>
              <p:nvPr/>
            </p:nvSpPr>
            <p:spPr bwMode="auto">
              <a:xfrm>
                <a:off x="82" y="160"/>
                <a:ext cx="475" cy="552"/>
              </a:xfrm>
              <a:custGeom>
                <a:avLst/>
                <a:gdLst/>
                <a:ahLst/>
                <a:cxnLst>
                  <a:cxn ang="0">
                    <a:pos x="474" y="0"/>
                  </a:cxn>
                  <a:cxn ang="0">
                    <a:pos x="474" y="294"/>
                  </a:cxn>
                  <a:cxn ang="0">
                    <a:pos x="446" y="291"/>
                  </a:cxn>
                  <a:cxn ang="0">
                    <a:pos x="411" y="293"/>
                  </a:cxn>
                  <a:cxn ang="0">
                    <a:pos x="353" y="299"/>
                  </a:cxn>
                  <a:cxn ang="0">
                    <a:pos x="296" y="310"/>
                  </a:cxn>
                  <a:cxn ang="0">
                    <a:pos x="243" y="323"/>
                  </a:cxn>
                  <a:cxn ang="0">
                    <a:pos x="200" y="339"/>
                  </a:cxn>
                  <a:cxn ang="0">
                    <a:pos x="149" y="364"/>
                  </a:cxn>
                  <a:cxn ang="0">
                    <a:pos x="110" y="390"/>
                  </a:cxn>
                  <a:cxn ang="0">
                    <a:pos x="81" y="415"/>
                  </a:cxn>
                  <a:cxn ang="0">
                    <a:pos x="60" y="439"/>
                  </a:cxn>
                  <a:cxn ang="0">
                    <a:pos x="47" y="461"/>
                  </a:cxn>
                  <a:cxn ang="0">
                    <a:pos x="35" y="488"/>
                  </a:cxn>
                  <a:cxn ang="0">
                    <a:pos x="30" y="513"/>
                  </a:cxn>
                  <a:cxn ang="0">
                    <a:pos x="23" y="551"/>
                  </a:cxn>
                  <a:cxn ang="0">
                    <a:pos x="17" y="518"/>
                  </a:cxn>
                  <a:cxn ang="0">
                    <a:pos x="8" y="481"/>
                  </a:cxn>
                  <a:cxn ang="0">
                    <a:pos x="5" y="453"/>
                  </a:cxn>
                  <a:cxn ang="0">
                    <a:pos x="0" y="420"/>
                  </a:cxn>
                  <a:cxn ang="0">
                    <a:pos x="2" y="393"/>
                  </a:cxn>
                  <a:cxn ang="0">
                    <a:pos x="8" y="361"/>
                  </a:cxn>
                  <a:cxn ang="0">
                    <a:pos x="15" y="317"/>
                  </a:cxn>
                  <a:cxn ang="0">
                    <a:pos x="30" y="279"/>
                  </a:cxn>
                  <a:cxn ang="0">
                    <a:pos x="50" y="238"/>
                  </a:cxn>
                  <a:cxn ang="0">
                    <a:pos x="75" y="196"/>
                  </a:cxn>
                  <a:cxn ang="0">
                    <a:pos x="111" y="152"/>
                  </a:cxn>
                  <a:cxn ang="0">
                    <a:pos x="152" y="116"/>
                  </a:cxn>
                  <a:cxn ang="0">
                    <a:pos x="188" y="87"/>
                  </a:cxn>
                  <a:cxn ang="0">
                    <a:pos x="233" y="60"/>
                  </a:cxn>
                  <a:cxn ang="0">
                    <a:pos x="279" y="40"/>
                  </a:cxn>
                  <a:cxn ang="0">
                    <a:pos x="333" y="21"/>
                  </a:cxn>
                  <a:cxn ang="0">
                    <a:pos x="380" y="10"/>
                  </a:cxn>
                  <a:cxn ang="0">
                    <a:pos x="435" y="3"/>
                  </a:cxn>
                  <a:cxn ang="0">
                    <a:pos x="474" y="0"/>
                  </a:cxn>
                </a:cxnLst>
                <a:rect l="0" t="0" r="r" b="b"/>
                <a:pathLst>
                  <a:path w="475" h="552">
                    <a:moveTo>
                      <a:pt x="474" y="0"/>
                    </a:moveTo>
                    <a:lnTo>
                      <a:pt x="474" y="294"/>
                    </a:lnTo>
                    <a:lnTo>
                      <a:pt x="446" y="291"/>
                    </a:lnTo>
                    <a:lnTo>
                      <a:pt x="411" y="293"/>
                    </a:lnTo>
                    <a:lnTo>
                      <a:pt x="353" y="299"/>
                    </a:lnTo>
                    <a:lnTo>
                      <a:pt x="296" y="310"/>
                    </a:lnTo>
                    <a:lnTo>
                      <a:pt x="243" y="323"/>
                    </a:lnTo>
                    <a:lnTo>
                      <a:pt x="200" y="339"/>
                    </a:lnTo>
                    <a:lnTo>
                      <a:pt x="149" y="364"/>
                    </a:lnTo>
                    <a:lnTo>
                      <a:pt x="110" y="390"/>
                    </a:lnTo>
                    <a:lnTo>
                      <a:pt x="81" y="415"/>
                    </a:lnTo>
                    <a:lnTo>
                      <a:pt x="60" y="439"/>
                    </a:lnTo>
                    <a:lnTo>
                      <a:pt x="47" y="461"/>
                    </a:lnTo>
                    <a:lnTo>
                      <a:pt x="35" y="488"/>
                    </a:lnTo>
                    <a:lnTo>
                      <a:pt x="30" y="513"/>
                    </a:lnTo>
                    <a:lnTo>
                      <a:pt x="23" y="551"/>
                    </a:lnTo>
                    <a:lnTo>
                      <a:pt x="17" y="518"/>
                    </a:lnTo>
                    <a:lnTo>
                      <a:pt x="8" y="481"/>
                    </a:lnTo>
                    <a:lnTo>
                      <a:pt x="5" y="453"/>
                    </a:lnTo>
                    <a:lnTo>
                      <a:pt x="0" y="420"/>
                    </a:lnTo>
                    <a:lnTo>
                      <a:pt x="2" y="393"/>
                    </a:lnTo>
                    <a:lnTo>
                      <a:pt x="8" y="361"/>
                    </a:lnTo>
                    <a:lnTo>
                      <a:pt x="15" y="317"/>
                    </a:lnTo>
                    <a:lnTo>
                      <a:pt x="30" y="279"/>
                    </a:lnTo>
                    <a:lnTo>
                      <a:pt x="50" y="238"/>
                    </a:lnTo>
                    <a:lnTo>
                      <a:pt x="75" y="196"/>
                    </a:lnTo>
                    <a:lnTo>
                      <a:pt x="111" y="152"/>
                    </a:lnTo>
                    <a:lnTo>
                      <a:pt x="152" y="116"/>
                    </a:lnTo>
                    <a:lnTo>
                      <a:pt x="188" y="87"/>
                    </a:lnTo>
                    <a:lnTo>
                      <a:pt x="233" y="60"/>
                    </a:lnTo>
                    <a:lnTo>
                      <a:pt x="279" y="40"/>
                    </a:lnTo>
                    <a:lnTo>
                      <a:pt x="333" y="21"/>
                    </a:lnTo>
                    <a:lnTo>
                      <a:pt x="380" y="10"/>
                    </a:lnTo>
                    <a:lnTo>
                      <a:pt x="435" y="3"/>
                    </a:lnTo>
                    <a:lnTo>
                      <a:pt x="474" y="0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/>
              </a:p>
            </p:txBody>
          </p:sp>
          <p:sp>
            <p:nvSpPr>
              <p:cNvPr id="3122" name="Freeform 40"/>
              <p:cNvSpPr>
                <a:spLocks/>
              </p:cNvSpPr>
              <p:nvPr/>
            </p:nvSpPr>
            <p:spPr bwMode="auto">
              <a:xfrm>
                <a:off x="370" y="727"/>
                <a:ext cx="156" cy="118"/>
              </a:xfrm>
              <a:custGeom>
                <a:avLst/>
                <a:gdLst>
                  <a:gd name="T0" fmla="*/ 72 w 156"/>
                  <a:gd name="T1" fmla="*/ 0 h 118"/>
                  <a:gd name="T2" fmla="*/ 21 w 156"/>
                  <a:gd name="T3" fmla="*/ 19 h 118"/>
                  <a:gd name="T4" fmla="*/ 3 w 156"/>
                  <a:gd name="T5" fmla="*/ 46 h 118"/>
                  <a:gd name="T6" fmla="*/ 0 w 156"/>
                  <a:gd name="T7" fmla="*/ 70 h 118"/>
                  <a:gd name="T8" fmla="*/ 0 w 156"/>
                  <a:gd name="T9" fmla="*/ 84 h 118"/>
                  <a:gd name="T10" fmla="*/ 9 w 156"/>
                  <a:gd name="T11" fmla="*/ 100 h 118"/>
                  <a:gd name="T12" fmla="*/ 29 w 156"/>
                  <a:gd name="T13" fmla="*/ 108 h 118"/>
                  <a:gd name="T14" fmla="*/ 50 w 156"/>
                  <a:gd name="T15" fmla="*/ 114 h 118"/>
                  <a:gd name="T16" fmla="*/ 69 w 156"/>
                  <a:gd name="T17" fmla="*/ 117 h 118"/>
                  <a:gd name="T18" fmla="*/ 86 w 156"/>
                  <a:gd name="T19" fmla="*/ 117 h 118"/>
                  <a:gd name="T20" fmla="*/ 114 w 156"/>
                  <a:gd name="T21" fmla="*/ 112 h 118"/>
                  <a:gd name="T22" fmla="*/ 134 w 156"/>
                  <a:gd name="T23" fmla="*/ 107 h 118"/>
                  <a:gd name="T24" fmla="*/ 146 w 156"/>
                  <a:gd name="T25" fmla="*/ 98 h 118"/>
                  <a:gd name="T26" fmla="*/ 153 w 156"/>
                  <a:gd name="T27" fmla="*/ 90 h 118"/>
                  <a:gd name="T28" fmla="*/ 155 w 156"/>
                  <a:gd name="T29" fmla="*/ 78 h 118"/>
                  <a:gd name="T30" fmla="*/ 153 w 156"/>
                  <a:gd name="T31" fmla="*/ 60 h 118"/>
                  <a:gd name="T32" fmla="*/ 146 w 156"/>
                  <a:gd name="T33" fmla="*/ 11 h 118"/>
                  <a:gd name="T34" fmla="*/ 72 w 156"/>
                  <a:gd name="T35" fmla="*/ 0 h 11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56" h="118">
                    <a:moveTo>
                      <a:pt x="72" y="0"/>
                    </a:moveTo>
                    <a:lnTo>
                      <a:pt x="21" y="19"/>
                    </a:lnTo>
                    <a:lnTo>
                      <a:pt x="3" y="46"/>
                    </a:lnTo>
                    <a:lnTo>
                      <a:pt x="0" y="70"/>
                    </a:lnTo>
                    <a:lnTo>
                      <a:pt x="0" y="84"/>
                    </a:lnTo>
                    <a:lnTo>
                      <a:pt x="9" y="100"/>
                    </a:lnTo>
                    <a:lnTo>
                      <a:pt x="29" y="108"/>
                    </a:lnTo>
                    <a:lnTo>
                      <a:pt x="50" y="114"/>
                    </a:lnTo>
                    <a:lnTo>
                      <a:pt x="69" y="117"/>
                    </a:lnTo>
                    <a:lnTo>
                      <a:pt x="86" y="117"/>
                    </a:lnTo>
                    <a:lnTo>
                      <a:pt x="114" y="112"/>
                    </a:lnTo>
                    <a:lnTo>
                      <a:pt x="134" y="107"/>
                    </a:lnTo>
                    <a:lnTo>
                      <a:pt x="146" y="98"/>
                    </a:lnTo>
                    <a:lnTo>
                      <a:pt x="153" y="90"/>
                    </a:lnTo>
                    <a:lnTo>
                      <a:pt x="155" y="78"/>
                    </a:lnTo>
                    <a:lnTo>
                      <a:pt x="153" y="60"/>
                    </a:lnTo>
                    <a:lnTo>
                      <a:pt x="146" y="11"/>
                    </a:lnTo>
                    <a:lnTo>
                      <a:pt x="72" y="0"/>
                    </a:lnTo>
                  </a:path>
                </a:pathLst>
              </a:custGeom>
              <a:gradFill rotWithShape="0">
                <a:gsLst>
                  <a:gs pos="0">
                    <a:schemeClr val="hlink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69" name="Freeform 41"/>
              <p:cNvSpPr>
                <a:spLocks/>
              </p:cNvSpPr>
              <p:nvPr/>
            </p:nvSpPr>
            <p:spPr bwMode="auto">
              <a:xfrm>
                <a:off x="442" y="741"/>
                <a:ext cx="88" cy="74"/>
              </a:xfrm>
              <a:custGeom>
                <a:avLst/>
                <a:gdLst/>
                <a:ahLst/>
                <a:cxnLst>
                  <a:cxn ang="0">
                    <a:pos x="87" y="67"/>
                  </a:cxn>
                  <a:cxn ang="0">
                    <a:pos x="76" y="0"/>
                  </a:cxn>
                  <a:cxn ang="0">
                    <a:pos x="33" y="5"/>
                  </a:cxn>
                  <a:cxn ang="0">
                    <a:pos x="0" y="8"/>
                  </a:cxn>
                  <a:cxn ang="0">
                    <a:pos x="9" y="73"/>
                  </a:cxn>
                  <a:cxn ang="0">
                    <a:pos x="12" y="57"/>
                  </a:cxn>
                  <a:cxn ang="0">
                    <a:pos x="22" y="47"/>
                  </a:cxn>
                  <a:cxn ang="0">
                    <a:pos x="40" y="43"/>
                  </a:cxn>
                  <a:cxn ang="0">
                    <a:pos x="60" y="44"/>
                  </a:cxn>
                  <a:cxn ang="0">
                    <a:pos x="76" y="51"/>
                  </a:cxn>
                  <a:cxn ang="0">
                    <a:pos x="87" y="67"/>
                  </a:cxn>
                </a:cxnLst>
                <a:rect l="0" t="0" r="r" b="b"/>
                <a:pathLst>
                  <a:path w="88" h="74">
                    <a:moveTo>
                      <a:pt x="87" y="67"/>
                    </a:moveTo>
                    <a:lnTo>
                      <a:pt x="76" y="0"/>
                    </a:lnTo>
                    <a:lnTo>
                      <a:pt x="33" y="5"/>
                    </a:lnTo>
                    <a:lnTo>
                      <a:pt x="0" y="8"/>
                    </a:lnTo>
                    <a:lnTo>
                      <a:pt x="9" y="73"/>
                    </a:lnTo>
                    <a:lnTo>
                      <a:pt x="12" y="57"/>
                    </a:lnTo>
                    <a:lnTo>
                      <a:pt x="22" y="47"/>
                    </a:lnTo>
                    <a:lnTo>
                      <a:pt x="40" y="43"/>
                    </a:lnTo>
                    <a:lnTo>
                      <a:pt x="60" y="44"/>
                    </a:lnTo>
                    <a:lnTo>
                      <a:pt x="76" y="51"/>
                    </a:lnTo>
                    <a:lnTo>
                      <a:pt x="87" y="67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/>
              </a:p>
            </p:txBody>
          </p:sp>
          <p:sp>
            <p:nvSpPr>
              <p:cNvPr id="22570" name="Freeform 42"/>
              <p:cNvSpPr>
                <a:spLocks/>
              </p:cNvSpPr>
              <p:nvPr/>
            </p:nvSpPr>
            <p:spPr bwMode="auto">
              <a:xfrm>
                <a:off x="334" y="520"/>
                <a:ext cx="319" cy="286"/>
              </a:xfrm>
              <a:custGeom>
                <a:avLst/>
                <a:gdLst/>
                <a:ahLst/>
                <a:cxnLst>
                  <a:cxn ang="0">
                    <a:pos x="317" y="275"/>
                  </a:cxn>
                  <a:cxn ang="0">
                    <a:pos x="315" y="254"/>
                  </a:cxn>
                  <a:cxn ang="0">
                    <a:pos x="306" y="235"/>
                  </a:cxn>
                  <a:cxn ang="0">
                    <a:pos x="299" y="219"/>
                  </a:cxn>
                  <a:cxn ang="0">
                    <a:pos x="294" y="194"/>
                  </a:cxn>
                  <a:cxn ang="0">
                    <a:pos x="288" y="161"/>
                  </a:cxn>
                  <a:cxn ang="0">
                    <a:pos x="284" y="126"/>
                  </a:cxn>
                  <a:cxn ang="0">
                    <a:pos x="281" y="94"/>
                  </a:cxn>
                  <a:cxn ang="0">
                    <a:pos x="279" y="67"/>
                  </a:cxn>
                  <a:cxn ang="0">
                    <a:pos x="278" y="43"/>
                  </a:cxn>
                  <a:cxn ang="0">
                    <a:pos x="270" y="29"/>
                  </a:cxn>
                  <a:cxn ang="0">
                    <a:pos x="255" y="16"/>
                  </a:cxn>
                  <a:cxn ang="0">
                    <a:pos x="240" y="9"/>
                  </a:cxn>
                  <a:cxn ang="0">
                    <a:pos x="216" y="2"/>
                  </a:cxn>
                  <a:cxn ang="0">
                    <a:pos x="189" y="0"/>
                  </a:cxn>
                  <a:cxn ang="0">
                    <a:pos x="147" y="0"/>
                  </a:cxn>
                  <a:cxn ang="0">
                    <a:pos x="110" y="2"/>
                  </a:cxn>
                  <a:cxn ang="0">
                    <a:pos x="74" y="9"/>
                  </a:cxn>
                  <a:cxn ang="0">
                    <a:pos x="41" y="21"/>
                  </a:cxn>
                  <a:cxn ang="0">
                    <a:pos x="20" y="35"/>
                  </a:cxn>
                  <a:cxn ang="0">
                    <a:pos x="8" y="47"/>
                  </a:cxn>
                  <a:cxn ang="0">
                    <a:pos x="0" y="61"/>
                  </a:cxn>
                  <a:cxn ang="0">
                    <a:pos x="2" y="75"/>
                  </a:cxn>
                  <a:cxn ang="0">
                    <a:pos x="5" y="89"/>
                  </a:cxn>
                  <a:cxn ang="0">
                    <a:pos x="15" y="104"/>
                  </a:cxn>
                  <a:cxn ang="0">
                    <a:pos x="23" y="123"/>
                  </a:cxn>
                  <a:cxn ang="0">
                    <a:pos x="27" y="149"/>
                  </a:cxn>
                  <a:cxn ang="0">
                    <a:pos x="30" y="176"/>
                  </a:cxn>
                  <a:cxn ang="0">
                    <a:pos x="35" y="200"/>
                  </a:cxn>
                  <a:cxn ang="0">
                    <a:pos x="36" y="235"/>
                  </a:cxn>
                  <a:cxn ang="0">
                    <a:pos x="38" y="265"/>
                  </a:cxn>
                  <a:cxn ang="0">
                    <a:pos x="38" y="285"/>
                  </a:cxn>
                  <a:cxn ang="0">
                    <a:pos x="48" y="260"/>
                  </a:cxn>
                  <a:cxn ang="0">
                    <a:pos x="68" y="248"/>
                  </a:cxn>
                  <a:cxn ang="0">
                    <a:pos x="86" y="241"/>
                  </a:cxn>
                  <a:cxn ang="0">
                    <a:pos x="108" y="236"/>
                  </a:cxn>
                  <a:cxn ang="0">
                    <a:pos x="143" y="229"/>
                  </a:cxn>
                  <a:cxn ang="0">
                    <a:pos x="177" y="228"/>
                  </a:cxn>
                  <a:cxn ang="0">
                    <a:pos x="197" y="228"/>
                  </a:cxn>
                  <a:cxn ang="0">
                    <a:pos x="228" y="230"/>
                  </a:cxn>
                  <a:cxn ang="0">
                    <a:pos x="264" y="237"/>
                  </a:cxn>
                  <a:cxn ang="0">
                    <a:pos x="287" y="246"/>
                  </a:cxn>
                  <a:cxn ang="0">
                    <a:pos x="302" y="255"/>
                  </a:cxn>
                  <a:cxn ang="0">
                    <a:pos x="318" y="268"/>
                  </a:cxn>
                </a:cxnLst>
                <a:rect l="0" t="0" r="r" b="b"/>
                <a:pathLst>
                  <a:path w="319" h="286">
                    <a:moveTo>
                      <a:pt x="317" y="275"/>
                    </a:moveTo>
                    <a:lnTo>
                      <a:pt x="315" y="254"/>
                    </a:lnTo>
                    <a:lnTo>
                      <a:pt x="306" y="235"/>
                    </a:lnTo>
                    <a:lnTo>
                      <a:pt x="299" y="219"/>
                    </a:lnTo>
                    <a:lnTo>
                      <a:pt x="294" y="194"/>
                    </a:lnTo>
                    <a:lnTo>
                      <a:pt x="288" y="161"/>
                    </a:lnTo>
                    <a:lnTo>
                      <a:pt x="284" y="126"/>
                    </a:lnTo>
                    <a:lnTo>
                      <a:pt x="281" y="94"/>
                    </a:lnTo>
                    <a:lnTo>
                      <a:pt x="279" y="67"/>
                    </a:lnTo>
                    <a:lnTo>
                      <a:pt x="278" y="43"/>
                    </a:lnTo>
                    <a:lnTo>
                      <a:pt x="270" y="29"/>
                    </a:lnTo>
                    <a:lnTo>
                      <a:pt x="255" y="16"/>
                    </a:lnTo>
                    <a:lnTo>
                      <a:pt x="240" y="9"/>
                    </a:lnTo>
                    <a:lnTo>
                      <a:pt x="216" y="2"/>
                    </a:lnTo>
                    <a:lnTo>
                      <a:pt x="189" y="0"/>
                    </a:lnTo>
                    <a:lnTo>
                      <a:pt x="147" y="0"/>
                    </a:lnTo>
                    <a:lnTo>
                      <a:pt x="110" y="2"/>
                    </a:lnTo>
                    <a:lnTo>
                      <a:pt x="74" y="9"/>
                    </a:lnTo>
                    <a:lnTo>
                      <a:pt x="41" y="21"/>
                    </a:lnTo>
                    <a:lnTo>
                      <a:pt x="20" y="35"/>
                    </a:lnTo>
                    <a:lnTo>
                      <a:pt x="8" y="47"/>
                    </a:lnTo>
                    <a:lnTo>
                      <a:pt x="0" y="61"/>
                    </a:lnTo>
                    <a:lnTo>
                      <a:pt x="2" y="75"/>
                    </a:lnTo>
                    <a:lnTo>
                      <a:pt x="5" y="89"/>
                    </a:lnTo>
                    <a:lnTo>
                      <a:pt x="15" y="104"/>
                    </a:lnTo>
                    <a:lnTo>
                      <a:pt x="23" y="123"/>
                    </a:lnTo>
                    <a:lnTo>
                      <a:pt x="27" y="149"/>
                    </a:lnTo>
                    <a:lnTo>
                      <a:pt x="30" y="176"/>
                    </a:lnTo>
                    <a:lnTo>
                      <a:pt x="35" y="200"/>
                    </a:lnTo>
                    <a:lnTo>
                      <a:pt x="36" y="235"/>
                    </a:lnTo>
                    <a:lnTo>
                      <a:pt x="38" y="265"/>
                    </a:lnTo>
                    <a:lnTo>
                      <a:pt x="38" y="285"/>
                    </a:lnTo>
                    <a:lnTo>
                      <a:pt x="48" y="260"/>
                    </a:lnTo>
                    <a:lnTo>
                      <a:pt x="68" y="248"/>
                    </a:lnTo>
                    <a:lnTo>
                      <a:pt x="86" y="241"/>
                    </a:lnTo>
                    <a:lnTo>
                      <a:pt x="108" y="236"/>
                    </a:lnTo>
                    <a:lnTo>
                      <a:pt x="143" y="229"/>
                    </a:lnTo>
                    <a:lnTo>
                      <a:pt x="177" y="228"/>
                    </a:lnTo>
                    <a:lnTo>
                      <a:pt x="197" y="228"/>
                    </a:lnTo>
                    <a:lnTo>
                      <a:pt x="228" y="230"/>
                    </a:lnTo>
                    <a:lnTo>
                      <a:pt x="264" y="237"/>
                    </a:lnTo>
                    <a:lnTo>
                      <a:pt x="287" y="246"/>
                    </a:lnTo>
                    <a:lnTo>
                      <a:pt x="302" y="255"/>
                    </a:lnTo>
                    <a:lnTo>
                      <a:pt x="318" y="268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1"/>
              </a:gradFill>
              <a:ln w="9525" cap="rnd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/>
              </a:p>
            </p:txBody>
          </p:sp>
          <p:sp>
            <p:nvSpPr>
              <p:cNvPr id="3125" name="Freeform 43"/>
              <p:cNvSpPr>
                <a:spLocks/>
              </p:cNvSpPr>
              <p:nvPr/>
            </p:nvSpPr>
            <p:spPr bwMode="auto">
              <a:xfrm>
                <a:off x="5049" y="578"/>
                <a:ext cx="551" cy="335"/>
              </a:xfrm>
              <a:custGeom>
                <a:avLst/>
                <a:gdLst>
                  <a:gd name="T0" fmla="*/ 534 w 551"/>
                  <a:gd name="T1" fmla="*/ 48 h 335"/>
                  <a:gd name="T2" fmla="*/ 550 w 551"/>
                  <a:gd name="T3" fmla="*/ 117 h 335"/>
                  <a:gd name="T4" fmla="*/ 540 w 551"/>
                  <a:gd name="T5" fmla="*/ 142 h 335"/>
                  <a:gd name="T6" fmla="*/ 517 w 551"/>
                  <a:gd name="T7" fmla="*/ 179 h 335"/>
                  <a:gd name="T8" fmla="*/ 493 w 551"/>
                  <a:gd name="T9" fmla="*/ 212 h 335"/>
                  <a:gd name="T10" fmla="*/ 465 w 551"/>
                  <a:gd name="T11" fmla="*/ 239 h 335"/>
                  <a:gd name="T12" fmla="*/ 430 w 551"/>
                  <a:gd name="T13" fmla="*/ 267 h 335"/>
                  <a:gd name="T14" fmla="*/ 397 w 551"/>
                  <a:gd name="T15" fmla="*/ 286 h 335"/>
                  <a:gd name="T16" fmla="*/ 361 w 551"/>
                  <a:gd name="T17" fmla="*/ 304 h 335"/>
                  <a:gd name="T18" fmla="*/ 315 w 551"/>
                  <a:gd name="T19" fmla="*/ 320 h 335"/>
                  <a:gd name="T20" fmla="*/ 280 w 551"/>
                  <a:gd name="T21" fmla="*/ 328 h 335"/>
                  <a:gd name="T22" fmla="*/ 238 w 551"/>
                  <a:gd name="T23" fmla="*/ 334 h 335"/>
                  <a:gd name="T24" fmla="*/ 199 w 551"/>
                  <a:gd name="T25" fmla="*/ 334 h 335"/>
                  <a:gd name="T26" fmla="*/ 157 w 551"/>
                  <a:gd name="T27" fmla="*/ 329 h 335"/>
                  <a:gd name="T28" fmla="*/ 114 w 551"/>
                  <a:gd name="T29" fmla="*/ 317 h 335"/>
                  <a:gd name="T30" fmla="*/ 75 w 551"/>
                  <a:gd name="T31" fmla="*/ 298 h 335"/>
                  <a:gd name="T32" fmla="*/ 52 w 551"/>
                  <a:gd name="T33" fmla="*/ 282 h 335"/>
                  <a:gd name="T34" fmla="*/ 24 w 551"/>
                  <a:gd name="T35" fmla="*/ 258 h 335"/>
                  <a:gd name="T36" fmla="*/ 9 w 551"/>
                  <a:gd name="T37" fmla="*/ 238 h 335"/>
                  <a:gd name="T38" fmla="*/ 0 w 551"/>
                  <a:gd name="T39" fmla="*/ 222 h 335"/>
                  <a:gd name="T40" fmla="*/ 0 w 551"/>
                  <a:gd name="T41" fmla="*/ 204 h 335"/>
                  <a:gd name="T42" fmla="*/ 6 w 551"/>
                  <a:gd name="T43" fmla="*/ 182 h 335"/>
                  <a:gd name="T44" fmla="*/ 18 w 551"/>
                  <a:gd name="T45" fmla="*/ 166 h 335"/>
                  <a:gd name="T46" fmla="*/ 27 w 551"/>
                  <a:gd name="T47" fmla="*/ 131 h 335"/>
                  <a:gd name="T48" fmla="*/ 31 w 551"/>
                  <a:gd name="T49" fmla="*/ 112 h 335"/>
                  <a:gd name="T50" fmla="*/ 283 w 551"/>
                  <a:gd name="T51" fmla="*/ 128 h 335"/>
                  <a:gd name="T52" fmla="*/ 316 w 551"/>
                  <a:gd name="T53" fmla="*/ 122 h 335"/>
                  <a:gd name="T54" fmla="*/ 357 w 551"/>
                  <a:gd name="T55" fmla="*/ 109 h 335"/>
                  <a:gd name="T56" fmla="*/ 388 w 551"/>
                  <a:gd name="T57" fmla="*/ 93 h 335"/>
                  <a:gd name="T58" fmla="*/ 421 w 551"/>
                  <a:gd name="T59" fmla="*/ 73 h 335"/>
                  <a:gd name="T60" fmla="*/ 453 w 551"/>
                  <a:gd name="T61" fmla="*/ 44 h 335"/>
                  <a:gd name="T62" fmla="*/ 472 w 551"/>
                  <a:gd name="T63" fmla="*/ 19 h 335"/>
                  <a:gd name="T64" fmla="*/ 486 w 551"/>
                  <a:gd name="T65" fmla="*/ 0 h 335"/>
                  <a:gd name="T66" fmla="*/ 534 w 551"/>
                  <a:gd name="T67" fmla="*/ 48 h 33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551" h="335">
                    <a:moveTo>
                      <a:pt x="534" y="48"/>
                    </a:moveTo>
                    <a:lnTo>
                      <a:pt x="550" y="117"/>
                    </a:lnTo>
                    <a:lnTo>
                      <a:pt x="540" y="142"/>
                    </a:lnTo>
                    <a:lnTo>
                      <a:pt x="517" y="179"/>
                    </a:lnTo>
                    <a:lnTo>
                      <a:pt x="493" y="212"/>
                    </a:lnTo>
                    <a:lnTo>
                      <a:pt x="465" y="239"/>
                    </a:lnTo>
                    <a:lnTo>
                      <a:pt x="430" y="267"/>
                    </a:lnTo>
                    <a:lnTo>
                      <a:pt x="397" y="286"/>
                    </a:lnTo>
                    <a:lnTo>
                      <a:pt x="361" y="304"/>
                    </a:lnTo>
                    <a:lnTo>
                      <a:pt x="315" y="320"/>
                    </a:lnTo>
                    <a:lnTo>
                      <a:pt x="280" y="328"/>
                    </a:lnTo>
                    <a:lnTo>
                      <a:pt x="238" y="334"/>
                    </a:lnTo>
                    <a:lnTo>
                      <a:pt x="199" y="334"/>
                    </a:lnTo>
                    <a:lnTo>
                      <a:pt x="157" y="329"/>
                    </a:lnTo>
                    <a:lnTo>
                      <a:pt x="114" y="317"/>
                    </a:lnTo>
                    <a:lnTo>
                      <a:pt x="75" y="298"/>
                    </a:lnTo>
                    <a:lnTo>
                      <a:pt x="52" y="282"/>
                    </a:lnTo>
                    <a:lnTo>
                      <a:pt x="24" y="258"/>
                    </a:lnTo>
                    <a:lnTo>
                      <a:pt x="9" y="238"/>
                    </a:lnTo>
                    <a:lnTo>
                      <a:pt x="0" y="222"/>
                    </a:lnTo>
                    <a:lnTo>
                      <a:pt x="0" y="204"/>
                    </a:lnTo>
                    <a:lnTo>
                      <a:pt x="6" y="182"/>
                    </a:lnTo>
                    <a:lnTo>
                      <a:pt x="18" y="166"/>
                    </a:lnTo>
                    <a:lnTo>
                      <a:pt x="27" y="131"/>
                    </a:lnTo>
                    <a:lnTo>
                      <a:pt x="31" y="112"/>
                    </a:lnTo>
                    <a:lnTo>
                      <a:pt x="283" y="128"/>
                    </a:lnTo>
                    <a:lnTo>
                      <a:pt x="316" y="122"/>
                    </a:lnTo>
                    <a:lnTo>
                      <a:pt x="357" y="109"/>
                    </a:lnTo>
                    <a:lnTo>
                      <a:pt x="388" y="93"/>
                    </a:lnTo>
                    <a:lnTo>
                      <a:pt x="421" y="73"/>
                    </a:lnTo>
                    <a:lnTo>
                      <a:pt x="453" y="44"/>
                    </a:lnTo>
                    <a:lnTo>
                      <a:pt x="472" y="19"/>
                    </a:lnTo>
                    <a:lnTo>
                      <a:pt x="486" y="0"/>
                    </a:lnTo>
                    <a:lnTo>
                      <a:pt x="534" y="48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100000">
                    <a:schemeClr val="hlink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72" name="Freeform 44"/>
              <p:cNvSpPr>
                <a:spLocks/>
              </p:cNvSpPr>
              <p:nvPr/>
            </p:nvSpPr>
            <p:spPr bwMode="auto">
              <a:xfrm>
                <a:off x="5145" y="160"/>
                <a:ext cx="475" cy="55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94"/>
                  </a:cxn>
                  <a:cxn ang="0">
                    <a:pos x="28" y="291"/>
                  </a:cxn>
                  <a:cxn ang="0">
                    <a:pos x="63" y="293"/>
                  </a:cxn>
                  <a:cxn ang="0">
                    <a:pos x="121" y="299"/>
                  </a:cxn>
                  <a:cxn ang="0">
                    <a:pos x="178" y="310"/>
                  </a:cxn>
                  <a:cxn ang="0">
                    <a:pos x="231" y="323"/>
                  </a:cxn>
                  <a:cxn ang="0">
                    <a:pos x="274" y="339"/>
                  </a:cxn>
                  <a:cxn ang="0">
                    <a:pos x="325" y="364"/>
                  </a:cxn>
                  <a:cxn ang="0">
                    <a:pos x="364" y="390"/>
                  </a:cxn>
                  <a:cxn ang="0">
                    <a:pos x="393" y="415"/>
                  </a:cxn>
                  <a:cxn ang="0">
                    <a:pos x="414" y="439"/>
                  </a:cxn>
                  <a:cxn ang="0">
                    <a:pos x="427" y="461"/>
                  </a:cxn>
                  <a:cxn ang="0">
                    <a:pos x="439" y="488"/>
                  </a:cxn>
                  <a:cxn ang="0">
                    <a:pos x="444" y="513"/>
                  </a:cxn>
                  <a:cxn ang="0">
                    <a:pos x="451" y="551"/>
                  </a:cxn>
                  <a:cxn ang="0">
                    <a:pos x="457" y="518"/>
                  </a:cxn>
                  <a:cxn ang="0">
                    <a:pos x="466" y="481"/>
                  </a:cxn>
                  <a:cxn ang="0">
                    <a:pos x="469" y="453"/>
                  </a:cxn>
                  <a:cxn ang="0">
                    <a:pos x="474" y="420"/>
                  </a:cxn>
                  <a:cxn ang="0">
                    <a:pos x="472" y="393"/>
                  </a:cxn>
                  <a:cxn ang="0">
                    <a:pos x="466" y="361"/>
                  </a:cxn>
                  <a:cxn ang="0">
                    <a:pos x="459" y="317"/>
                  </a:cxn>
                  <a:cxn ang="0">
                    <a:pos x="444" y="279"/>
                  </a:cxn>
                  <a:cxn ang="0">
                    <a:pos x="424" y="238"/>
                  </a:cxn>
                  <a:cxn ang="0">
                    <a:pos x="399" y="196"/>
                  </a:cxn>
                  <a:cxn ang="0">
                    <a:pos x="363" y="152"/>
                  </a:cxn>
                  <a:cxn ang="0">
                    <a:pos x="322" y="116"/>
                  </a:cxn>
                  <a:cxn ang="0">
                    <a:pos x="286" y="87"/>
                  </a:cxn>
                  <a:cxn ang="0">
                    <a:pos x="241" y="60"/>
                  </a:cxn>
                  <a:cxn ang="0">
                    <a:pos x="195" y="40"/>
                  </a:cxn>
                  <a:cxn ang="0">
                    <a:pos x="141" y="21"/>
                  </a:cxn>
                  <a:cxn ang="0">
                    <a:pos x="94" y="10"/>
                  </a:cxn>
                  <a:cxn ang="0">
                    <a:pos x="39" y="3"/>
                  </a:cxn>
                  <a:cxn ang="0">
                    <a:pos x="0" y="0"/>
                  </a:cxn>
                </a:cxnLst>
                <a:rect l="0" t="0" r="r" b="b"/>
                <a:pathLst>
                  <a:path w="475" h="552">
                    <a:moveTo>
                      <a:pt x="0" y="0"/>
                    </a:moveTo>
                    <a:lnTo>
                      <a:pt x="0" y="294"/>
                    </a:lnTo>
                    <a:lnTo>
                      <a:pt x="28" y="291"/>
                    </a:lnTo>
                    <a:lnTo>
                      <a:pt x="63" y="293"/>
                    </a:lnTo>
                    <a:lnTo>
                      <a:pt x="121" y="299"/>
                    </a:lnTo>
                    <a:lnTo>
                      <a:pt x="178" y="310"/>
                    </a:lnTo>
                    <a:lnTo>
                      <a:pt x="231" y="323"/>
                    </a:lnTo>
                    <a:lnTo>
                      <a:pt x="274" y="339"/>
                    </a:lnTo>
                    <a:lnTo>
                      <a:pt x="325" y="364"/>
                    </a:lnTo>
                    <a:lnTo>
                      <a:pt x="364" y="390"/>
                    </a:lnTo>
                    <a:lnTo>
                      <a:pt x="393" y="415"/>
                    </a:lnTo>
                    <a:lnTo>
                      <a:pt x="414" y="439"/>
                    </a:lnTo>
                    <a:lnTo>
                      <a:pt x="427" y="461"/>
                    </a:lnTo>
                    <a:lnTo>
                      <a:pt x="439" y="488"/>
                    </a:lnTo>
                    <a:lnTo>
                      <a:pt x="444" y="513"/>
                    </a:lnTo>
                    <a:lnTo>
                      <a:pt x="451" y="551"/>
                    </a:lnTo>
                    <a:lnTo>
                      <a:pt x="457" y="518"/>
                    </a:lnTo>
                    <a:lnTo>
                      <a:pt x="466" y="481"/>
                    </a:lnTo>
                    <a:lnTo>
                      <a:pt x="469" y="453"/>
                    </a:lnTo>
                    <a:lnTo>
                      <a:pt x="474" y="420"/>
                    </a:lnTo>
                    <a:lnTo>
                      <a:pt x="472" y="393"/>
                    </a:lnTo>
                    <a:lnTo>
                      <a:pt x="466" y="361"/>
                    </a:lnTo>
                    <a:lnTo>
                      <a:pt x="459" y="317"/>
                    </a:lnTo>
                    <a:lnTo>
                      <a:pt x="444" y="279"/>
                    </a:lnTo>
                    <a:lnTo>
                      <a:pt x="424" y="238"/>
                    </a:lnTo>
                    <a:lnTo>
                      <a:pt x="399" y="196"/>
                    </a:lnTo>
                    <a:lnTo>
                      <a:pt x="363" y="152"/>
                    </a:lnTo>
                    <a:lnTo>
                      <a:pt x="322" y="116"/>
                    </a:lnTo>
                    <a:lnTo>
                      <a:pt x="286" y="87"/>
                    </a:lnTo>
                    <a:lnTo>
                      <a:pt x="241" y="60"/>
                    </a:lnTo>
                    <a:lnTo>
                      <a:pt x="195" y="40"/>
                    </a:lnTo>
                    <a:lnTo>
                      <a:pt x="141" y="21"/>
                    </a:lnTo>
                    <a:lnTo>
                      <a:pt x="94" y="10"/>
                    </a:lnTo>
                    <a:lnTo>
                      <a:pt x="39" y="3"/>
                    </a:lnTo>
                    <a:lnTo>
                      <a:pt x="0" y="0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/>
              </a:p>
            </p:txBody>
          </p:sp>
          <p:sp>
            <p:nvSpPr>
              <p:cNvPr id="3127" name="Freeform 45"/>
              <p:cNvSpPr>
                <a:spLocks/>
              </p:cNvSpPr>
              <p:nvPr/>
            </p:nvSpPr>
            <p:spPr bwMode="auto">
              <a:xfrm>
                <a:off x="5176" y="727"/>
                <a:ext cx="156" cy="118"/>
              </a:xfrm>
              <a:custGeom>
                <a:avLst/>
                <a:gdLst>
                  <a:gd name="T0" fmla="*/ 83 w 156"/>
                  <a:gd name="T1" fmla="*/ 0 h 118"/>
                  <a:gd name="T2" fmla="*/ 134 w 156"/>
                  <a:gd name="T3" fmla="*/ 19 h 118"/>
                  <a:gd name="T4" fmla="*/ 152 w 156"/>
                  <a:gd name="T5" fmla="*/ 46 h 118"/>
                  <a:gd name="T6" fmla="*/ 155 w 156"/>
                  <a:gd name="T7" fmla="*/ 70 h 118"/>
                  <a:gd name="T8" fmla="*/ 155 w 156"/>
                  <a:gd name="T9" fmla="*/ 84 h 118"/>
                  <a:gd name="T10" fmla="*/ 146 w 156"/>
                  <a:gd name="T11" fmla="*/ 100 h 118"/>
                  <a:gd name="T12" fmla="*/ 126 w 156"/>
                  <a:gd name="T13" fmla="*/ 108 h 118"/>
                  <a:gd name="T14" fmla="*/ 105 w 156"/>
                  <a:gd name="T15" fmla="*/ 114 h 118"/>
                  <a:gd name="T16" fmla="*/ 86 w 156"/>
                  <a:gd name="T17" fmla="*/ 117 h 118"/>
                  <a:gd name="T18" fmla="*/ 69 w 156"/>
                  <a:gd name="T19" fmla="*/ 117 h 118"/>
                  <a:gd name="T20" fmla="*/ 41 w 156"/>
                  <a:gd name="T21" fmla="*/ 112 h 118"/>
                  <a:gd name="T22" fmla="*/ 21 w 156"/>
                  <a:gd name="T23" fmla="*/ 107 h 118"/>
                  <a:gd name="T24" fmla="*/ 9 w 156"/>
                  <a:gd name="T25" fmla="*/ 98 h 118"/>
                  <a:gd name="T26" fmla="*/ 2 w 156"/>
                  <a:gd name="T27" fmla="*/ 90 h 118"/>
                  <a:gd name="T28" fmla="*/ 0 w 156"/>
                  <a:gd name="T29" fmla="*/ 78 h 118"/>
                  <a:gd name="T30" fmla="*/ 2 w 156"/>
                  <a:gd name="T31" fmla="*/ 60 h 118"/>
                  <a:gd name="T32" fmla="*/ 9 w 156"/>
                  <a:gd name="T33" fmla="*/ 11 h 118"/>
                  <a:gd name="T34" fmla="*/ 83 w 156"/>
                  <a:gd name="T35" fmla="*/ 0 h 11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56" h="118">
                    <a:moveTo>
                      <a:pt x="83" y="0"/>
                    </a:moveTo>
                    <a:lnTo>
                      <a:pt x="134" y="19"/>
                    </a:lnTo>
                    <a:lnTo>
                      <a:pt x="152" y="46"/>
                    </a:lnTo>
                    <a:lnTo>
                      <a:pt x="155" y="70"/>
                    </a:lnTo>
                    <a:lnTo>
                      <a:pt x="155" y="84"/>
                    </a:lnTo>
                    <a:lnTo>
                      <a:pt x="146" y="100"/>
                    </a:lnTo>
                    <a:lnTo>
                      <a:pt x="126" y="108"/>
                    </a:lnTo>
                    <a:lnTo>
                      <a:pt x="105" y="114"/>
                    </a:lnTo>
                    <a:lnTo>
                      <a:pt x="86" y="117"/>
                    </a:lnTo>
                    <a:lnTo>
                      <a:pt x="69" y="117"/>
                    </a:lnTo>
                    <a:lnTo>
                      <a:pt x="41" y="112"/>
                    </a:lnTo>
                    <a:lnTo>
                      <a:pt x="21" y="107"/>
                    </a:lnTo>
                    <a:lnTo>
                      <a:pt x="9" y="98"/>
                    </a:lnTo>
                    <a:lnTo>
                      <a:pt x="2" y="90"/>
                    </a:lnTo>
                    <a:lnTo>
                      <a:pt x="0" y="78"/>
                    </a:lnTo>
                    <a:lnTo>
                      <a:pt x="2" y="60"/>
                    </a:lnTo>
                    <a:lnTo>
                      <a:pt x="9" y="11"/>
                    </a:lnTo>
                    <a:lnTo>
                      <a:pt x="83" y="0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100000">
                    <a:schemeClr val="hlink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74" name="Freeform 46"/>
              <p:cNvSpPr>
                <a:spLocks/>
              </p:cNvSpPr>
              <p:nvPr/>
            </p:nvSpPr>
            <p:spPr bwMode="auto">
              <a:xfrm>
                <a:off x="5172" y="740"/>
                <a:ext cx="88" cy="74"/>
              </a:xfrm>
              <a:custGeom>
                <a:avLst/>
                <a:gdLst/>
                <a:ahLst/>
                <a:cxnLst>
                  <a:cxn ang="0">
                    <a:pos x="0" y="68"/>
                  </a:cxn>
                  <a:cxn ang="0">
                    <a:pos x="11" y="0"/>
                  </a:cxn>
                  <a:cxn ang="0">
                    <a:pos x="54" y="5"/>
                  </a:cxn>
                  <a:cxn ang="0">
                    <a:pos x="87" y="9"/>
                  </a:cxn>
                  <a:cxn ang="0">
                    <a:pos x="78" y="73"/>
                  </a:cxn>
                  <a:cxn ang="0">
                    <a:pos x="75" y="58"/>
                  </a:cxn>
                  <a:cxn ang="0">
                    <a:pos x="65" y="47"/>
                  </a:cxn>
                  <a:cxn ang="0">
                    <a:pos x="47" y="44"/>
                  </a:cxn>
                  <a:cxn ang="0">
                    <a:pos x="27" y="45"/>
                  </a:cxn>
                  <a:cxn ang="0">
                    <a:pos x="11" y="52"/>
                  </a:cxn>
                  <a:cxn ang="0">
                    <a:pos x="0" y="68"/>
                  </a:cxn>
                </a:cxnLst>
                <a:rect l="0" t="0" r="r" b="b"/>
                <a:pathLst>
                  <a:path w="88" h="74">
                    <a:moveTo>
                      <a:pt x="0" y="68"/>
                    </a:moveTo>
                    <a:lnTo>
                      <a:pt x="11" y="0"/>
                    </a:lnTo>
                    <a:lnTo>
                      <a:pt x="54" y="5"/>
                    </a:lnTo>
                    <a:lnTo>
                      <a:pt x="87" y="9"/>
                    </a:lnTo>
                    <a:lnTo>
                      <a:pt x="78" y="73"/>
                    </a:lnTo>
                    <a:lnTo>
                      <a:pt x="75" y="58"/>
                    </a:lnTo>
                    <a:lnTo>
                      <a:pt x="65" y="47"/>
                    </a:lnTo>
                    <a:lnTo>
                      <a:pt x="47" y="44"/>
                    </a:lnTo>
                    <a:lnTo>
                      <a:pt x="27" y="45"/>
                    </a:lnTo>
                    <a:lnTo>
                      <a:pt x="11" y="52"/>
                    </a:lnTo>
                    <a:lnTo>
                      <a:pt x="0" y="68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/>
              </a:p>
            </p:txBody>
          </p:sp>
          <p:sp>
            <p:nvSpPr>
              <p:cNvPr id="22575" name="Freeform 47"/>
              <p:cNvSpPr>
                <a:spLocks/>
              </p:cNvSpPr>
              <p:nvPr/>
            </p:nvSpPr>
            <p:spPr bwMode="auto">
              <a:xfrm>
                <a:off x="5049" y="520"/>
                <a:ext cx="319" cy="286"/>
              </a:xfrm>
              <a:custGeom>
                <a:avLst/>
                <a:gdLst/>
                <a:ahLst/>
                <a:cxnLst>
                  <a:cxn ang="0">
                    <a:pos x="1" y="275"/>
                  </a:cxn>
                  <a:cxn ang="0">
                    <a:pos x="3" y="254"/>
                  </a:cxn>
                  <a:cxn ang="0">
                    <a:pos x="12" y="235"/>
                  </a:cxn>
                  <a:cxn ang="0">
                    <a:pos x="19" y="219"/>
                  </a:cxn>
                  <a:cxn ang="0">
                    <a:pos x="24" y="194"/>
                  </a:cxn>
                  <a:cxn ang="0">
                    <a:pos x="30" y="161"/>
                  </a:cxn>
                  <a:cxn ang="0">
                    <a:pos x="34" y="126"/>
                  </a:cxn>
                  <a:cxn ang="0">
                    <a:pos x="37" y="94"/>
                  </a:cxn>
                  <a:cxn ang="0">
                    <a:pos x="39" y="67"/>
                  </a:cxn>
                  <a:cxn ang="0">
                    <a:pos x="40" y="43"/>
                  </a:cxn>
                  <a:cxn ang="0">
                    <a:pos x="48" y="29"/>
                  </a:cxn>
                  <a:cxn ang="0">
                    <a:pos x="63" y="16"/>
                  </a:cxn>
                  <a:cxn ang="0">
                    <a:pos x="78" y="9"/>
                  </a:cxn>
                  <a:cxn ang="0">
                    <a:pos x="102" y="2"/>
                  </a:cxn>
                  <a:cxn ang="0">
                    <a:pos x="129" y="0"/>
                  </a:cxn>
                  <a:cxn ang="0">
                    <a:pos x="171" y="0"/>
                  </a:cxn>
                  <a:cxn ang="0">
                    <a:pos x="208" y="2"/>
                  </a:cxn>
                  <a:cxn ang="0">
                    <a:pos x="244" y="9"/>
                  </a:cxn>
                  <a:cxn ang="0">
                    <a:pos x="277" y="21"/>
                  </a:cxn>
                  <a:cxn ang="0">
                    <a:pos x="298" y="35"/>
                  </a:cxn>
                  <a:cxn ang="0">
                    <a:pos x="310" y="47"/>
                  </a:cxn>
                  <a:cxn ang="0">
                    <a:pos x="318" y="61"/>
                  </a:cxn>
                  <a:cxn ang="0">
                    <a:pos x="316" y="75"/>
                  </a:cxn>
                  <a:cxn ang="0">
                    <a:pos x="313" y="89"/>
                  </a:cxn>
                  <a:cxn ang="0">
                    <a:pos x="303" y="104"/>
                  </a:cxn>
                  <a:cxn ang="0">
                    <a:pos x="295" y="123"/>
                  </a:cxn>
                  <a:cxn ang="0">
                    <a:pos x="291" y="149"/>
                  </a:cxn>
                  <a:cxn ang="0">
                    <a:pos x="288" y="176"/>
                  </a:cxn>
                  <a:cxn ang="0">
                    <a:pos x="283" y="200"/>
                  </a:cxn>
                  <a:cxn ang="0">
                    <a:pos x="282" y="235"/>
                  </a:cxn>
                  <a:cxn ang="0">
                    <a:pos x="280" y="265"/>
                  </a:cxn>
                  <a:cxn ang="0">
                    <a:pos x="280" y="285"/>
                  </a:cxn>
                  <a:cxn ang="0">
                    <a:pos x="270" y="260"/>
                  </a:cxn>
                  <a:cxn ang="0">
                    <a:pos x="250" y="248"/>
                  </a:cxn>
                  <a:cxn ang="0">
                    <a:pos x="232" y="241"/>
                  </a:cxn>
                  <a:cxn ang="0">
                    <a:pos x="210" y="236"/>
                  </a:cxn>
                  <a:cxn ang="0">
                    <a:pos x="175" y="229"/>
                  </a:cxn>
                  <a:cxn ang="0">
                    <a:pos x="141" y="228"/>
                  </a:cxn>
                  <a:cxn ang="0">
                    <a:pos x="121" y="228"/>
                  </a:cxn>
                  <a:cxn ang="0">
                    <a:pos x="90" y="230"/>
                  </a:cxn>
                  <a:cxn ang="0">
                    <a:pos x="54" y="237"/>
                  </a:cxn>
                  <a:cxn ang="0">
                    <a:pos x="31" y="246"/>
                  </a:cxn>
                  <a:cxn ang="0">
                    <a:pos x="16" y="255"/>
                  </a:cxn>
                  <a:cxn ang="0">
                    <a:pos x="0" y="268"/>
                  </a:cxn>
                </a:cxnLst>
                <a:rect l="0" t="0" r="r" b="b"/>
                <a:pathLst>
                  <a:path w="319" h="286">
                    <a:moveTo>
                      <a:pt x="1" y="275"/>
                    </a:moveTo>
                    <a:lnTo>
                      <a:pt x="3" y="254"/>
                    </a:lnTo>
                    <a:lnTo>
                      <a:pt x="12" y="235"/>
                    </a:lnTo>
                    <a:lnTo>
                      <a:pt x="19" y="219"/>
                    </a:lnTo>
                    <a:lnTo>
                      <a:pt x="24" y="194"/>
                    </a:lnTo>
                    <a:lnTo>
                      <a:pt x="30" y="161"/>
                    </a:lnTo>
                    <a:lnTo>
                      <a:pt x="34" y="126"/>
                    </a:lnTo>
                    <a:lnTo>
                      <a:pt x="37" y="94"/>
                    </a:lnTo>
                    <a:lnTo>
                      <a:pt x="39" y="67"/>
                    </a:lnTo>
                    <a:lnTo>
                      <a:pt x="40" y="43"/>
                    </a:lnTo>
                    <a:lnTo>
                      <a:pt x="48" y="29"/>
                    </a:lnTo>
                    <a:lnTo>
                      <a:pt x="63" y="16"/>
                    </a:lnTo>
                    <a:lnTo>
                      <a:pt x="78" y="9"/>
                    </a:lnTo>
                    <a:lnTo>
                      <a:pt x="102" y="2"/>
                    </a:lnTo>
                    <a:lnTo>
                      <a:pt x="129" y="0"/>
                    </a:lnTo>
                    <a:lnTo>
                      <a:pt x="171" y="0"/>
                    </a:lnTo>
                    <a:lnTo>
                      <a:pt x="208" y="2"/>
                    </a:lnTo>
                    <a:lnTo>
                      <a:pt x="244" y="9"/>
                    </a:lnTo>
                    <a:lnTo>
                      <a:pt x="277" y="21"/>
                    </a:lnTo>
                    <a:lnTo>
                      <a:pt x="298" y="35"/>
                    </a:lnTo>
                    <a:lnTo>
                      <a:pt x="310" y="47"/>
                    </a:lnTo>
                    <a:lnTo>
                      <a:pt x="318" y="61"/>
                    </a:lnTo>
                    <a:lnTo>
                      <a:pt x="316" y="75"/>
                    </a:lnTo>
                    <a:lnTo>
                      <a:pt x="313" y="89"/>
                    </a:lnTo>
                    <a:lnTo>
                      <a:pt x="303" y="104"/>
                    </a:lnTo>
                    <a:lnTo>
                      <a:pt x="295" y="123"/>
                    </a:lnTo>
                    <a:lnTo>
                      <a:pt x="291" y="149"/>
                    </a:lnTo>
                    <a:lnTo>
                      <a:pt x="288" y="176"/>
                    </a:lnTo>
                    <a:lnTo>
                      <a:pt x="283" y="200"/>
                    </a:lnTo>
                    <a:lnTo>
                      <a:pt x="282" y="235"/>
                    </a:lnTo>
                    <a:lnTo>
                      <a:pt x="280" y="265"/>
                    </a:lnTo>
                    <a:lnTo>
                      <a:pt x="280" y="285"/>
                    </a:lnTo>
                    <a:lnTo>
                      <a:pt x="270" y="260"/>
                    </a:lnTo>
                    <a:lnTo>
                      <a:pt x="250" y="248"/>
                    </a:lnTo>
                    <a:lnTo>
                      <a:pt x="232" y="241"/>
                    </a:lnTo>
                    <a:lnTo>
                      <a:pt x="210" y="236"/>
                    </a:lnTo>
                    <a:lnTo>
                      <a:pt x="175" y="229"/>
                    </a:lnTo>
                    <a:lnTo>
                      <a:pt x="141" y="228"/>
                    </a:lnTo>
                    <a:lnTo>
                      <a:pt x="121" y="228"/>
                    </a:lnTo>
                    <a:lnTo>
                      <a:pt x="90" y="230"/>
                    </a:lnTo>
                    <a:lnTo>
                      <a:pt x="54" y="237"/>
                    </a:lnTo>
                    <a:lnTo>
                      <a:pt x="31" y="246"/>
                    </a:lnTo>
                    <a:lnTo>
                      <a:pt x="16" y="255"/>
                    </a:lnTo>
                    <a:lnTo>
                      <a:pt x="0" y="268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1"/>
              </a:gradFill>
              <a:ln w="9525" cap="rnd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/>
              </a:p>
            </p:txBody>
          </p:sp>
          <p:sp>
            <p:nvSpPr>
              <p:cNvPr id="22576" name="Freeform 48"/>
              <p:cNvSpPr>
                <a:spLocks/>
              </p:cNvSpPr>
              <p:nvPr/>
            </p:nvSpPr>
            <p:spPr bwMode="auto">
              <a:xfrm>
                <a:off x="4319" y="160"/>
                <a:ext cx="832" cy="4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56"/>
                  </a:cxn>
                  <a:cxn ang="0">
                    <a:pos x="84" y="374"/>
                  </a:cxn>
                  <a:cxn ang="0">
                    <a:pos x="153" y="393"/>
                  </a:cxn>
                  <a:cxn ang="0">
                    <a:pos x="210" y="404"/>
                  </a:cxn>
                  <a:cxn ang="0">
                    <a:pos x="258" y="410"/>
                  </a:cxn>
                  <a:cxn ang="0">
                    <a:pos x="312" y="416"/>
                  </a:cxn>
                  <a:cxn ang="0">
                    <a:pos x="402" y="419"/>
                  </a:cxn>
                  <a:cxn ang="0">
                    <a:pos x="485" y="412"/>
                  </a:cxn>
                  <a:cxn ang="0">
                    <a:pos x="570" y="399"/>
                  </a:cxn>
                  <a:cxn ang="0">
                    <a:pos x="652" y="377"/>
                  </a:cxn>
                  <a:cxn ang="0">
                    <a:pos x="724" y="347"/>
                  </a:cxn>
                  <a:cxn ang="0">
                    <a:pos x="784" y="306"/>
                  </a:cxn>
                  <a:cxn ang="0">
                    <a:pos x="829" y="291"/>
                  </a:cxn>
                  <a:cxn ang="0">
                    <a:pos x="831" y="2"/>
                  </a:cxn>
                  <a:cxn ang="0">
                    <a:pos x="786" y="9"/>
                  </a:cxn>
                  <a:cxn ang="0">
                    <a:pos x="726" y="29"/>
                  </a:cxn>
                  <a:cxn ang="0">
                    <a:pos x="654" y="55"/>
                  </a:cxn>
                  <a:cxn ang="0">
                    <a:pos x="585" y="70"/>
                  </a:cxn>
                  <a:cxn ang="0">
                    <a:pos x="515" y="78"/>
                  </a:cxn>
                  <a:cxn ang="0">
                    <a:pos x="468" y="82"/>
                  </a:cxn>
                  <a:cxn ang="0">
                    <a:pos x="428" y="84"/>
                  </a:cxn>
                  <a:cxn ang="0">
                    <a:pos x="358" y="84"/>
                  </a:cxn>
                  <a:cxn ang="0">
                    <a:pos x="314" y="81"/>
                  </a:cxn>
                  <a:cxn ang="0">
                    <a:pos x="274" y="76"/>
                  </a:cxn>
                  <a:cxn ang="0">
                    <a:pos x="229" y="73"/>
                  </a:cxn>
                  <a:cxn ang="0">
                    <a:pos x="190" y="66"/>
                  </a:cxn>
                  <a:cxn ang="0">
                    <a:pos x="140" y="57"/>
                  </a:cxn>
                  <a:cxn ang="0">
                    <a:pos x="96" y="44"/>
                  </a:cxn>
                  <a:cxn ang="0">
                    <a:pos x="49" y="24"/>
                  </a:cxn>
                  <a:cxn ang="0">
                    <a:pos x="0" y="0"/>
                  </a:cxn>
                </a:cxnLst>
                <a:rect l="0" t="0" r="r" b="b"/>
                <a:pathLst>
                  <a:path w="832" h="420">
                    <a:moveTo>
                      <a:pt x="0" y="0"/>
                    </a:moveTo>
                    <a:lnTo>
                      <a:pt x="0" y="356"/>
                    </a:lnTo>
                    <a:lnTo>
                      <a:pt x="84" y="374"/>
                    </a:lnTo>
                    <a:lnTo>
                      <a:pt x="153" y="393"/>
                    </a:lnTo>
                    <a:lnTo>
                      <a:pt x="210" y="404"/>
                    </a:lnTo>
                    <a:lnTo>
                      <a:pt x="258" y="410"/>
                    </a:lnTo>
                    <a:lnTo>
                      <a:pt x="312" y="416"/>
                    </a:lnTo>
                    <a:lnTo>
                      <a:pt x="402" y="419"/>
                    </a:lnTo>
                    <a:lnTo>
                      <a:pt x="485" y="412"/>
                    </a:lnTo>
                    <a:lnTo>
                      <a:pt x="570" y="399"/>
                    </a:lnTo>
                    <a:lnTo>
                      <a:pt x="652" y="377"/>
                    </a:lnTo>
                    <a:lnTo>
                      <a:pt x="724" y="347"/>
                    </a:lnTo>
                    <a:lnTo>
                      <a:pt x="784" y="306"/>
                    </a:lnTo>
                    <a:lnTo>
                      <a:pt x="829" y="291"/>
                    </a:lnTo>
                    <a:lnTo>
                      <a:pt x="831" y="2"/>
                    </a:lnTo>
                    <a:lnTo>
                      <a:pt x="786" y="9"/>
                    </a:lnTo>
                    <a:lnTo>
                      <a:pt x="726" y="29"/>
                    </a:lnTo>
                    <a:lnTo>
                      <a:pt x="654" y="55"/>
                    </a:lnTo>
                    <a:lnTo>
                      <a:pt x="585" y="70"/>
                    </a:lnTo>
                    <a:lnTo>
                      <a:pt x="515" y="78"/>
                    </a:lnTo>
                    <a:lnTo>
                      <a:pt x="468" y="82"/>
                    </a:lnTo>
                    <a:lnTo>
                      <a:pt x="428" y="84"/>
                    </a:lnTo>
                    <a:lnTo>
                      <a:pt x="358" y="84"/>
                    </a:lnTo>
                    <a:lnTo>
                      <a:pt x="314" y="81"/>
                    </a:lnTo>
                    <a:lnTo>
                      <a:pt x="274" y="76"/>
                    </a:lnTo>
                    <a:lnTo>
                      <a:pt x="229" y="73"/>
                    </a:lnTo>
                    <a:lnTo>
                      <a:pt x="190" y="66"/>
                    </a:lnTo>
                    <a:lnTo>
                      <a:pt x="140" y="57"/>
                    </a:lnTo>
                    <a:lnTo>
                      <a:pt x="96" y="44"/>
                    </a:lnTo>
                    <a:lnTo>
                      <a:pt x="49" y="24"/>
                    </a:lnTo>
                    <a:lnTo>
                      <a:pt x="0" y="0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/>
              </a:p>
            </p:txBody>
          </p:sp>
        </p:grpSp>
      </p:grpSp>
      <p:sp>
        <p:nvSpPr>
          <p:cNvPr id="3075" name="GraphShape" hidden="1"/>
          <p:cNvSpPr>
            <a:spLocks noChangeArrowheads="1"/>
          </p:cNvSpPr>
          <p:nvPr userDrawn="1"/>
        </p:nvSpPr>
        <p:spPr bwMode="auto">
          <a:xfrm>
            <a:off x="127000" y="254000"/>
            <a:ext cx="1270000" cy="1270000"/>
          </a:xfrm>
          <a:prstGeom prst="rect">
            <a:avLst/>
          </a:prstGeom>
          <a:solidFill>
            <a:schemeClr val="accent1"/>
          </a:solidFill>
          <a:ln w="12700" cap="sq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eaLnBrk="0" hangingPunct="0"/>
            <a:r>
              <a:rPr lang="en-US"/>
              <a:t>iRespond Graph</a:t>
            </a:r>
          </a:p>
        </p:txBody>
      </p:sp>
      <p:grpSp>
        <p:nvGrpSpPr>
          <p:cNvPr id="3076" name="CorrectBarGroup"/>
          <p:cNvGrpSpPr>
            <a:grpSpLocks/>
          </p:cNvGrpSpPr>
          <p:nvPr userDrawn="1"/>
        </p:nvGrpSpPr>
        <p:grpSpPr bwMode="auto">
          <a:xfrm>
            <a:off x="1270000" y="3175000"/>
            <a:ext cx="2667000" cy="2540000"/>
            <a:chOff x="1270000" y="3175000"/>
            <a:chExt cx="2667000" cy="2540000"/>
          </a:xfrm>
        </p:grpSpPr>
        <p:sp>
          <p:nvSpPr>
            <p:cNvPr id="3105" name="CorrectBar0"/>
            <p:cNvSpPr>
              <a:spLocks noChangeArrowheads="1"/>
            </p:cNvSpPr>
            <p:nvPr userDrawn="1"/>
          </p:nvSpPr>
          <p:spPr bwMode="auto">
            <a:xfrm>
              <a:off x="1270000" y="3175000"/>
              <a:ext cx="1079500" cy="2540000"/>
            </a:xfrm>
            <a:prstGeom prst="rect">
              <a:avLst/>
            </a:prstGeom>
            <a:solidFill>
              <a:srgbClr val="22FF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sq" algn="ctr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06" name="CorrectBar1"/>
            <p:cNvSpPr>
              <a:spLocks noChangeArrowheads="1"/>
            </p:cNvSpPr>
            <p:nvPr userDrawn="1"/>
          </p:nvSpPr>
          <p:spPr bwMode="auto">
            <a:xfrm>
              <a:off x="2857500" y="4445000"/>
              <a:ext cx="1079500" cy="1270000"/>
            </a:xfrm>
            <a:prstGeom prst="rect">
              <a:avLst/>
            </a:prstGeom>
            <a:solidFill>
              <a:srgbClr val="22FF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sq" algn="ctr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grpSp>
        <p:nvGrpSpPr>
          <p:cNvPr id="3077" name="PercentLabelGroup"/>
          <p:cNvGrpSpPr>
            <a:grpSpLocks/>
          </p:cNvGrpSpPr>
          <p:nvPr userDrawn="1"/>
        </p:nvGrpSpPr>
        <p:grpSpPr bwMode="auto">
          <a:xfrm>
            <a:off x="1270000" y="1270000"/>
            <a:ext cx="7429500" cy="317500"/>
            <a:chOff x="1270000" y="1270000"/>
            <a:chExt cx="7429500" cy="317500"/>
          </a:xfrm>
        </p:grpSpPr>
        <p:sp>
          <p:nvSpPr>
            <p:cNvPr id="3100" name="PercentLabel0"/>
            <p:cNvSpPr>
              <a:spLocks noChangeArrowheads="1"/>
            </p:cNvSpPr>
            <p:nvPr userDrawn="1"/>
          </p:nvSpPr>
          <p:spPr bwMode="auto">
            <a:xfrm>
              <a:off x="1270000" y="1270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sq" algn="ctr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/>
            <a:lstStyle/>
            <a:p>
              <a:pPr algn="ctr" eaLnBrk="0" hangingPunct="0"/>
              <a:r>
                <a:rPr lang="en-US" sz="2800">
                  <a:solidFill>
                    <a:srgbClr val="F8F8F8"/>
                  </a:solidFill>
                </a:rPr>
                <a:t>67%</a:t>
              </a:r>
            </a:p>
          </p:txBody>
        </p:sp>
        <p:sp>
          <p:nvSpPr>
            <p:cNvPr id="3101" name="PercentLabel1"/>
            <p:cNvSpPr>
              <a:spLocks noChangeArrowheads="1"/>
            </p:cNvSpPr>
            <p:nvPr userDrawn="1"/>
          </p:nvSpPr>
          <p:spPr bwMode="auto">
            <a:xfrm>
              <a:off x="2857500" y="1270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sq" algn="ctr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/>
            <a:lstStyle/>
            <a:p>
              <a:pPr algn="ctr" eaLnBrk="0" hangingPunct="0"/>
              <a:r>
                <a:rPr lang="en-US" sz="2800">
                  <a:solidFill>
                    <a:srgbClr val="F8F8F8"/>
                  </a:solidFill>
                </a:rPr>
                <a:t>33%</a:t>
              </a:r>
            </a:p>
          </p:txBody>
        </p:sp>
        <p:sp>
          <p:nvSpPr>
            <p:cNvPr id="3102" name="PercentLabel2"/>
            <p:cNvSpPr>
              <a:spLocks noChangeArrowheads="1"/>
            </p:cNvSpPr>
            <p:nvPr userDrawn="1"/>
          </p:nvSpPr>
          <p:spPr bwMode="auto">
            <a:xfrm>
              <a:off x="4445000" y="1270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sq" algn="ctr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/>
            <a:lstStyle/>
            <a:p>
              <a:pPr algn="ctr" eaLnBrk="0" hangingPunct="0"/>
              <a:r>
                <a:rPr lang="en-US" sz="2800">
                  <a:solidFill>
                    <a:srgbClr val="F8F8F8"/>
                  </a:solidFill>
                </a:rPr>
                <a:t>100%</a:t>
              </a:r>
            </a:p>
          </p:txBody>
        </p:sp>
        <p:sp>
          <p:nvSpPr>
            <p:cNvPr id="3103" name="PercentLabel3"/>
            <p:cNvSpPr>
              <a:spLocks noChangeArrowheads="1"/>
            </p:cNvSpPr>
            <p:nvPr userDrawn="1"/>
          </p:nvSpPr>
          <p:spPr bwMode="auto">
            <a:xfrm>
              <a:off x="6032500" y="1270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sq" algn="ctr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/>
            <a:lstStyle/>
            <a:p>
              <a:pPr algn="ctr" eaLnBrk="0" hangingPunct="0"/>
              <a:r>
                <a:rPr lang="en-US" sz="2800">
                  <a:solidFill>
                    <a:srgbClr val="F8F8F8"/>
                  </a:solidFill>
                </a:rPr>
                <a:t>100%</a:t>
              </a:r>
            </a:p>
          </p:txBody>
        </p:sp>
        <p:sp>
          <p:nvSpPr>
            <p:cNvPr id="3104" name="PercentLabel4"/>
            <p:cNvSpPr>
              <a:spLocks noChangeArrowheads="1"/>
            </p:cNvSpPr>
            <p:nvPr userDrawn="1"/>
          </p:nvSpPr>
          <p:spPr bwMode="auto">
            <a:xfrm>
              <a:off x="7620000" y="1270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sq" algn="ctr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/>
            <a:lstStyle/>
            <a:p>
              <a:pPr algn="ctr" eaLnBrk="0" hangingPunct="0"/>
              <a:r>
                <a:rPr lang="en-US" sz="2800">
                  <a:solidFill>
                    <a:srgbClr val="F8F8F8"/>
                  </a:solidFill>
                </a:rPr>
                <a:t>67%</a:t>
              </a:r>
            </a:p>
          </p:txBody>
        </p:sp>
      </p:grpSp>
      <p:grpSp>
        <p:nvGrpSpPr>
          <p:cNvPr id="3078" name="IncorrectBarGroup"/>
          <p:cNvGrpSpPr>
            <a:grpSpLocks/>
          </p:cNvGrpSpPr>
          <p:nvPr userDrawn="1"/>
        </p:nvGrpSpPr>
        <p:grpSpPr bwMode="auto">
          <a:xfrm>
            <a:off x="4445000" y="1905000"/>
            <a:ext cx="4254500" cy="3810000"/>
            <a:chOff x="4445000" y="1905000"/>
            <a:chExt cx="4254500" cy="3810000"/>
          </a:xfrm>
        </p:grpSpPr>
        <p:sp>
          <p:nvSpPr>
            <p:cNvPr id="3097" name="IncorrectBar2"/>
            <p:cNvSpPr>
              <a:spLocks noChangeArrowheads="1"/>
            </p:cNvSpPr>
            <p:nvPr userDrawn="1"/>
          </p:nvSpPr>
          <p:spPr bwMode="auto">
            <a:xfrm>
              <a:off x="4445000" y="1905000"/>
              <a:ext cx="1079500" cy="3810000"/>
            </a:xfrm>
            <a:prstGeom prst="rect">
              <a:avLst/>
            </a:prstGeom>
            <a:solidFill>
              <a:srgbClr val="FF22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sq" algn="ctr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098" name="IncorrectBar3"/>
            <p:cNvSpPr>
              <a:spLocks noChangeArrowheads="1"/>
            </p:cNvSpPr>
            <p:nvPr userDrawn="1"/>
          </p:nvSpPr>
          <p:spPr bwMode="auto">
            <a:xfrm>
              <a:off x="6032500" y="1905000"/>
              <a:ext cx="1079500" cy="3810000"/>
            </a:xfrm>
            <a:prstGeom prst="rect">
              <a:avLst/>
            </a:prstGeom>
            <a:solidFill>
              <a:srgbClr val="FF22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sq" algn="ctr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099" name="IncorrectBar4"/>
            <p:cNvSpPr>
              <a:spLocks noChangeArrowheads="1"/>
            </p:cNvSpPr>
            <p:nvPr userDrawn="1"/>
          </p:nvSpPr>
          <p:spPr bwMode="auto">
            <a:xfrm>
              <a:off x="7620000" y="3175000"/>
              <a:ext cx="1079500" cy="2540000"/>
            </a:xfrm>
            <a:prstGeom prst="rect">
              <a:avLst/>
            </a:prstGeom>
            <a:solidFill>
              <a:srgbClr val="FF22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sq" algn="ctr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grpSp>
        <p:nvGrpSpPr>
          <p:cNvPr id="3079" name="XLabelGroup"/>
          <p:cNvGrpSpPr>
            <a:grpSpLocks/>
          </p:cNvGrpSpPr>
          <p:nvPr userDrawn="1"/>
        </p:nvGrpSpPr>
        <p:grpSpPr bwMode="auto">
          <a:xfrm>
            <a:off x="1270000" y="5842000"/>
            <a:ext cx="7429500" cy="317500"/>
            <a:chOff x="1270000" y="5842000"/>
            <a:chExt cx="7429500" cy="317500"/>
          </a:xfrm>
        </p:grpSpPr>
        <p:sp>
          <p:nvSpPr>
            <p:cNvPr id="3092" name="XValueLabel0"/>
            <p:cNvSpPr>
              <a:spLocks noChangeArrowheads="1"/>
            </p:cNvSpPr>
            <p:nvPr userDrawn="1"/>
          </p:nvSpPr>
          <p:spPr bwMode="auto">
            <a:xfrm>
              <a:off x="1270000" y="5842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sq" algn="ctr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/>
            <a:lstStyle/>
            <a:p>
              <a:pPr algn="ctr" eaLnBrk="0" hangingPunct="0"/>
              <a:r>
                <a:rPr lang="en-US" sz="2800">
                  <a:solidFill>
                    <a:srgbClr val="F8F8F8"/>
                  </a:solidFill>
                </a:rPr>
                <a:t>A*</a:t>
              </a:r>
            </a:p>
          </p:txBody>
        </p:sp>
        <p:sp>
          <p:nvSpPr>
            <p:cNvPr id="3093" name="XValueLabel1"/>
            <p:cNvSpPr>
              <a:spLocks noChangeArrowheads="1"/>
            </p:cNvSpPr>
            <p:nvPr userDrawn="1"/>
          </p:nvSpPr>
          <p:spPr bwMode="auto">
            <a:xfrm>
              <a:off x="2857500" y="5842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sq" algn="ctr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/>
            <a:lstStyle/>
            <a:p>
              <a:pPr algn="ctr" eaLnBrk="0" hangingPunct="0"/>
              <a:r>
                <a:rPr lang="en-US" sz="2800">
                  <a:solidFill>
                    <a:srgbClr val="F8F8F8"/>
                  </a:solidFill>
                </a:rPr>
                <a:t>B*</a:t>
              </a:r>
            </a:p>
          </p:txBody>
        </p:sp>
        <p:sp>
          <p:nvSpPr>
            <p:cNvPr id="3094" name="XValueLabel2"/>
            <p:cNvSpPr>
              <a:spLocks noChangeArrowheads="1"/>
            </p:cNvSpPr>
            <p:nvPr userDrawn="1"/>
          </p:nvSpPr>
          <p:spPr bwMode="auto">
            <a:xfrm>
              <a:off x="4445000" y="5842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sq" algn="ctr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/>
            <a:lstStyle/>
            <a:p>
              <a:pPr algn="ctr" eaLnBrk="0" hangingPunct="0"/>
              <a:r>
                <a:rPr lang="en-US" sz="2800">
                  <a:solidFill>
                    <a:srgbClr val="F8F8F8"/>
                  </a:solidFill>
                </a:rPr>
                <a:t>C</a:t>
              </a:r>
            </a:p>
          </p:txBody>
        </p:sp>
        <p:sp>
          <p:nvSpPr>
            <p:cNvPr id="3095" name="XValueLabel3"/>
            <p:cNvSpPr>
              <a:spLocks noChangeArrowheads="1"/>
            </p:cNvSpPr>
            <p:nvPr userDrawn="1"/>
          </p:nvSpPr>
          <p:spPr bwMode="auto">
            <a:xfrm>
              <a:off x="6032500" y="5842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sq" algn="ctr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/>
            <a:lstStyle/>
            <a:p>
              <a:pPr algn="ctr" eaLnBrk="0" hangingPunct="0"/>
              <a:r>
                <a:rPr lang="en-US" sz="2800">
                  <a:solidFill>
                    <a:srgbClr val="F8F8F8"/>
                  </a:solidFill>
                </a:rPr>
                <a:t>D</a:t>
              </a:r>
            </a:p>
          </p:txBody>
        </p:sp>
        <p:sp>
          <p:nvSpPr>
            <p:cNvPr id="3096" name="XValueLabel4"/>
            <p:cNvSpPr>
              <a:spLocks noChangeArrowheads="1"/>
            </p:cNvSpPr>
            <p:nvPr userDrawn="1"/>
          </p:nvSpPr>
          <p:spPr bwMode="auto">
            <a:xfrm>
              <a:off x="7620000" y="5842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sq" algn="ctr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/>
            <a:lstStyle/>
            <a:p>
              <a:pPr algn="ctr" eaLnBrk="0" hangingPunct="0"/>
              <a:r>
                <a:rPr lang="en-US" sz="2800">
                  <a:solidFill>
                    <a:srgbClr val="F8F8F8"/>
                  </a:solidFill>
                </a:rPr>
                <a:t>E</a:t>
              </a:r>
            </a:p>
          </p:txBody>
        </p:sp>
      </p:grpSp>
      <p:grpSp>
        <p:nvGrpSpPr>
          <p:cNvPr id="3080" name="AxisLineGroup"/>
          <p:cNvGrpSpPr>
            <a:grpSpLocks/>
          </p:cNvGrpSpPr>
          <p:nvPr userDrawn="1"/>
        </p:nvGrpSpPr>
        <p:grpSpPr bwMode="auto">
          <a:xfrm>
            <a:off x="889000" y="1587500"/>
            <a:ext cx="8001000" cy="4127500"/>
            <a:chOff x="889000" y="1587500"/>
            <a:chExt cx="8001000" cy="4127500"/>
          </a:xfrm>
        </p:grpSpPr>
        <p:cxnSp>
          <p:nvCxnSpPr>
            <p:cNvPr id="3086" name="XAxisLine"/>
            <p:cNvCxnSpPr>
              <a:cxnSpLocks noChangeShapeType="1"/>
            </p:cNvCxnSpPr>
            <p:nvPr userDrawn="1"/>
          </p:nvCxnSpPr>
          <p:spPr bwMode="auto">
            <a:xfrm>
              <a:off x="889000" y="5715000"/>
              <a:ext cx="8001000" cy="0"/>
            </a:xfrm>
            <a:prstGeom prst="line">
              <a:avLst/>
            </a:prstGeom>
            <a:noFill/>
            <a:ln w="25400" cap="sq" algn="ctr">
              <a:solidFill>
                <a:srgbClr val="F8F8F8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87" name="YAxisLine"/>
            <p:cNvCxnSpPr>
              <a:cxnSpLocks noChangeShapeType="1"/>
            </p:cNvCxnSpPr>
            <p:nvPr userDrawn="1"/>
          </p:nvCxnSpPr>
          <p:spPr bwMode="auto">
            <a:xfrm>
              <a:off x="1016000" y="1587500"/>
              <a:ext cx="0" cy="4127500"/>
            </a:xfrm>
            <a:prstGeom prst="line">
              <a:avLst/>
            </a:prstGeom>
            <a:noFill/>
            <a:ln w="25400" cap="sq" algn="ctr">
              <a:solidFill>
                <a:srgbClr val="F8F8F8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88" name="YAxisTick0"/>
            <p:cNvCxnSpPr>
              <a:cxnSpLocks noChangeShapeType="1"/>
            </p:cNvCxnSpPr>
            <p:nvPr userDrawn="1"/>
          </p:nvCxnSpPr>
          <p:spPr bwMode="auto">
            <a:xfrm>
              <a:off x="889000" y="5715000"/>
              <a:ext cx="254000" cy="0"/>
            </a:xfrm>
            <a:prstGeom prst="line">
              <a:avLst/>
            </a:prstGeom>
            <a:noFill/>
            <a:ln w="25400" cap="sq" algn="ctr">
              <a:solidFill>
                <a:srgbClr val="F8F8F8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89" name="YAxisTick1"/>
            <p:cNvCxnSpPr>
              <a:cxnSpLocks noChangeShapeType="1"/>
            </p:cNvCxnSpPr>
            <p:nvPr userDrawn="1"/>
          </p:nvCxnSpPr>
          <p:spPr bwMode="auto">
            <a:xfrm>
              <a:off x="889000" y="4445000"/>
              <a:ext cx="254000" cy="0"/>
            </a:xfrm>
            <a:prstGeom prst="line">
              <a:avLst/>
            </a:prstGeom>
            <a:noFill/>
            <a:ln w="25400" cap="sq" algn="ctr">
              <a:solidFill>
                <a:srgbClr val="F8F8F8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90" name="YAxisTick2"/>
            <p:cNvCxnSpPr>
              <a:cxnSpLocks noChangeShapeType="1"/>
            </p:cNvCxnSpPr>
            <p:nvPr userDrawn="1"/>
          </p:nvCxnSpPr>
          <p:spPr bwMode="auto">
            <a:xfrm>
              <a:off x="889000" y="3175000"/>
              <a:ext cx="254000" cy="0"/>
            </a:xfrm>
            <a:prstGeom prst="line">
              <a:avLst/>
            </a:prstGeom>
            <a:noFill/>
            <a:ln w="25400" cap="sq" algn="ctr">
              <a:solidFill>
                <a:srgbClr val="F8F8F8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91" name="YAxisTick3"/>
            <p:cNvCxnSpPr>
              <a:cxnSpLocks noChangeShapeType="1"/>
            </p:cNvCxnSpPr>
            <p:nvPr userDrawn="1"/>
          </p:nvCxnSpPr>
          <p:spPr bwMode="auto">
            <a:xfrm>
              <a:off x="889000" y="1905000"/>
              <a:ext cx="254000" cy="0"/>
            </a:xfrm>
            <a:prstGeom prst="line">
              <a:avLst/>
            </a:prstGeom>
            <a:noFill/>
            <a:ln w="25400" cap="sq" algn="ctr">
              <a:solidFill>
                <a:srgbClr val="F8F8F8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081" name="YLabelGroup"/>
          <p:cNvGrpSpPr>
            <a:grpSpLocks/>
          </p:cNvGrpSpPr>
          <p:nvPr userDrawn="1"/>
        </p:nvGrpSpPr>
        <p:grpSpPr bwMode="auto">
          <a:xfrm>
            <a:off x="254000" y="1841500"/>
            <a:ext cx="762000" cy="3937000"/>
            <a:chOff x="254000" y="1841500"/>
            <a:chExt cx="762000" cy="3937000"/>
          </a:xfrm>
        </p:grpSpPr>
        <p:sp>
          <p:nvSpPr>
            <p:cNvPr id="3082" name="YValueLabel0"/>
            <p:cNvSpPr>
              <a:spLocks noChangeArrowheads="1"/>
            </p:cNvSpPr>
            <p:nvPr userDrawn="1"/>
          </p:nvSpPr>
          <p:spPr bwMode="auto">
            <a:xfrm>
              <a:off x="254000" y="5651500"/>
              <a:ext cx="762000" cy="1270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sq" algn="ctr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algn="ctr" eaLnBrk="0" hangingPunct="0"/>
              <a:r>
                <a:rPr lang="en-US" sz="2000">
                  <a:solidFill>
                    <a:srgbClr val="F8F8F8"/>
                  </a:solidFill>
                </a:rPr>
                <a:t>0</a:t>
              </a:r>
            </a:p>
          </p:txBody>
        </p:sp>
        <p:sp>
          <p:nvSpPr>
            <p:cNvPr id="3083" name="YValueLabel1"/>
            <p:cNvSpPr>
              <a:spLocks noChangeArrowheads="1"/>
            </p:cNvSpPr>
            <p:nvPr userDrawn="1"/>
          </p:nvSpPr>
          <p:spPr bwMode="auto">
            <a:xfrm>
              <a:off x="254000" y="4381500"/>
              <a:ext cx="762000" cy="1270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sq" algn="ctr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algn="ctr" eaLnBrk="0" hangingPunct="0"/>
              <a:r>
                <a:rPr lang="en-US" sz="2000">
                  <a:solidFill>
                    <a:srgbClr val="F8F8F8"/>
                  </a:solidFill>
                </a:rPr>
                <a:t>1</a:t>
              </a:r>
            </a:p>
          </p:txBody>
        </p:sp>
        <p:sp>
          <p:nvSpPr>
            <p:cNvPr id="3084" name="YValueLabel2"/>
            <p:cNvSpPr>
              <a:spLocks noChangeArrowheads="1"/>
            </p:cNvSpPr>
            <p:nvPr userDrawn="1"/>
          </p:nvSpPr>
          <p:spPr bwMode="auto">
            <a:xfrm>
              <a:off x="254000" y="3111500"/>
              <a:ext cx="762000" cy="1270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sq" algn="ctr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algn="ctr" eaLnBrk="0" hangingPunct="0"/>
              <a:r>
                <a:rPr lang="en-US" sz="2000">
                  <a:solidFill>
                    <a:srgbClr val="F8F8F8"/>
                  </a:solidFill>
                </a:rPr>
                <a:t>2</a:t>
              </a:r>
            </a:p>
          </p:txBody>
        </p:sp>
        <p:sp>
          <p:nvSpPr>
            <p:cNvPr id="3085" name="YValueLabel3"/>
            <p:cNvSpPr>
              <a:spLocks noChangeArrowheads="1"/>
            </p:cNvSpPr>
            <p:nvPr userDrawn="1"/>
          </p:nvSpPr>
          <p:spPr bwMode="auto">
            <a:xfrm>
              <a:off x="254000" y="1841500"/>
              <a:ext cx="762000" cy="1270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sq" algn="ctr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algn="ctr" eaLnBrk="0" hangingPunct="0"/>
              <a:r>
                <a:rPr lang="en-US" sz="2000">
                  <a:solidFill>
                    <a:srgbClr val="F8F8F8"/>
                  </a:solidFill>
                </a:rPr>
                <a:t>3</a:t>
              </a:r>
            </a:p>
          </p:txBody>
        </p:sp>
      </p:grp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75" r:id="rId1"/>
    <p:sldLayoutId id="2147483976" r:id="rId2"/>
    <p:sldLayoutId id="2147483977" r:id="rId3"/>
    <p:sldLayoutId id="2147483978" r:id="rId4"/>
    <p:sldLayoutId id="2147483979" r:id="rId5"/>
    <p:sldLayoutId id="2147483980" r:id="rId6"/>
    <p:sldLayoutId id="2147483981" r:id="rId7"/>
    <p:sldLayoutId id="2147483982" r:id="rId8"/>
    <p:sldLayoutId id="2147483983" r:id="rId9"/>
    <p:sldLayoutId id="2147483984" r:id="rId1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3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3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16C01193-8287-4834-A286-6B880643E934}" type="datetime4">
              <a:rPr lang="en-US" smtClean="0"/>
              <a:pPr/>
              <a:t>May 8,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00" r:id="rId3"/>
    <p:sldLayoutId id="2147484001" r:id="rId4"/>
    <p:sldLayoutId id="2147484002" r:id="rId5"/>
    <p:sldLayoutId id="2147484003" r:id="rId6"/>
    <p:sldLayoutId id="2147484004" r:id="rId7"/>
    <p:sldLayoutId id="2147484005" r:id="rId8"/>
    <p:sldLayoutId id="2147484006" r:id="rId9"/>
    <p:sldLayoutId id="2147484007" r:id="rId10"/>
    <p:sldLayoutId id="2147484008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0" y="-17463"/>
            <a:ext cx="9178925" cy="6905626"/>
            <a:chOff x="0" y="-11"/>
            <a:chExt cx="5782" cy="4350"/>
          </a:xfrm>
        </p:grpSpPr>
        <p:sp>
          <p:nvSpPr>
            <p:cNvPr id="3107" name="Rectangle 3"/>
            <p:cNvSpPr>
              <a:spLocks noChangeArrowheads="1"/>
            </p:cNvSpPr>
            <p:nvPr/>
          </p:nvSpPr>
          <p:spPr bwMode="auto">
            <a:xfrm>
              <a:off x="0" y="1008"/>
              <a:ext cx="5774" cy="3331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3108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759" cy="864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grpSp>
          <p:nvGrpSpPr>
            <p:cNvPr id="3109" name="Group 5"/>
            <p:cNvGrpSpPr>
              <a:grpSpLocks/>
            </p:cNvGrpSpPr>
            <p:nvPr/>
          </p:nvGrpSpPr>
          <p:grpSpPr bwMode="auto">
            <a:xfrm>
              <a:off x="5301" y="-11"/>
              <a:ext cx="481" cy="4284"/>
              <a:chOff x="5301" y="-11"/>
              <a:chExt cx="481" cy="4284"/>
            </a:xfrm>
          </p:grpSpPr>
          <p:sp>
            <p:nvSpPr>
              <p:cNvPr id="22534" name="Freeform 6"/>
              <p:cNvSpPr>
                <a:spLocks/>
              </p:cNvSpPr>
              <p:nvPr/>
            </p:nvSpPr>
            <p:spPr bwMode="auto">
              <a:xfrm>
                <a:off x="5301" y="-11"/>
                <a:ext cx="241" cy="4284"/>
              </a:xfrm>
              <a:custGeom>
                <a:avLst/>
                <a:gdLst/>
                <a:ahLst/>
                <a:cxnLst>
                  <a:cxn ang="0">
                    <a:pos x="0" y="4234"/>
                  </a:cxn>
                  <a:cxn ang="0">
                    <a:pos x="0" y="0"/>
                  </a:cxn>
                  <a:cxn ang="0">
                    <a:pos x="240" y="0"/>
                  </a:cxn>
                  <a:cxn ang="0">
                    <a:pos x="240" y="4234"/>
                  </a:cxn>
                  <a:cxn ang="0">
                    <a:pos x="192" y="4283"/>
                  </a:cxn>
                  <a:cxn ang="0">
                    <a:pos x="144" y="4281"/>
                  </a:cxn>
                  <a:cxn ang="0">
                    <a:pos x="112" y="4281"/>
                  </a:cxn>
                  <a:cxn ang="0">
                    <a:pos x="49" y="4281"/>
                  </a:cxn>
                  <a:cxn ang="0">
                    <a:pos x="0" y="4234"/>
                  </a:cxn>
                </a:cxnLst>
                <a:rect l="0" t="0" r="r" b="b"/>
                <a:pathLst>
                  <a:path w="241" h="4284">
                    <a:moveTo>
                      <a:pt x="0" y="4234"/>
                    </a:moveTo>
                    <a:lnTo>
                      <a:pt x="0" y="0"/>
                    </a:lnTo>
                    <a:lnTo>
                      <a:pt x="240" y="0"/>
                    </a:lnTo>
                    <a:lnTo>
                      <a:pt x="240" y="4234"/>
                    </a:lnTo>
                    <a:lnTo>
                      <a:pt x="192" y="4283"/>
                    </a:lnTo>
                    <a:lnTo>
                      <a:pt x="144" y="4281"/>
                    </a:lnTo>
                    <a:lnTo>
                      <a:pt x="112" y="4281"/>
                    </a:lnTo>
                    <a:lnTo>
                      <a:pt x="49" y="4281"/>
                    </a:lnTo>
                    <a:lnTo>
                      <a:pt x="0" y="4234"/>
                    </a:lnTo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5000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/>
              </a:p>
            </p:txBody>
          </p:sp>
          <p:sp>
            <p:nvSpPr>
              <p:cNvPr id="22535" name="Freeform 7"/>
              <p:cNvSpPr>
                <a:spLocks/>
              </p:cNvSpPr>
              <p:nvPr/>
            </p:nvSpPr>
            <p:spPr bwMode="auto">
              <a:xfrm>
                <a:off x="5541" y="-11"/>
                <a:ext cx="241" cy="4284"/>
              </a:xfrm>
              <a:custGeom>
                <a:avLst/>
                <a:gdLst/>
                <a:ahLst/>
                <a:cxnLst>
                  <a:cxn ang="0">
                    <a:pos x="0" y="4234"/>
                  </a:cxn>
                  <a:cxn ang="0">
                    <a:pos x="0" y="0"/>
                  </a:cxn>
                  <a:cxn ang="0">
                    <a:pos x="240" y="0"/>
                  </a:cxn>
                  <a:cxn ang="0">
                    <a:pos x="240" y="4234"/>
                  </a:cxn>
                  <a:cxn ang="0">
                    <a:pos x="192" y="4283"/>
                  </a:cxn>
                  <a:cxn ang="0">
                    <a:pos x="144" y="4281"/>
                  </a:cxn>
                  <a:cxn ang="0">
                    <a:pos x="112" y="4281"/>
                  </a:cxn>
                  <a:cxn ang="0">
                    <a:pos x="49" y="4281"/>
                  </a:cxn>
                  <a:cxn ang="0">
                    <a:pos x="0" y="4234"/>
                  </a:cxn>
                </a:cxnLst>
                <a:rect l="0" t="0" r="r" b="b"/>
                <a:pathLst>
                  <a:path w="241" h="4284">
                    <a:moveTo>
                      <a:pt x="0" y="4234"/>
                    </a:moveTo>
                    <a:lnTo>
                      <a:pt x="0" y="0"/>
                    </a:lnTo>
                    <a:lnTo>
                      <a:pt x="240" y="0"/>
                    </a:lnTo>
                    <a:lnTo>
                      <a:pt x="240" y="4234"/>
                    </a:lnTo>
                    <a:lnTo>
                      <a:pt x="192" y="4283"/>
                    </a:lnTo>
                    <a:lnTo>
                      <a:pt x="144" y="4281"/>
                    </a:lnTo>
                    <a:lnTo>
                      <a:pt x="112" y="4281"/>
                    </a:lnTo>
                    <a:lnTo>
                      <a:pt x="49" y="4281"/>
                    </a:lnTo>
                    <a:lnTo>
                      <a:pt x="0" y="4234"/>
                    </a:lnTo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5000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/>
              </a:p>
            </p:txBody>
          </p:sp>
        </p:grpSp>
        <p:grpSp>
          <p:nvGrpSpPr>
            <p:cNvPr id="3110" name="Group 8"/>
            <p:cNvGrpSpPr>
              <a:grpSpLocks/>
            </p:cNvGrpSpPr>
            <p:nvPr/>
          </p:nvGrpSpPr>
          <p:grpSpPr bwMode="auto">
            <a:xfrm>
              <a:off x="0" y="0"/>
              <a:ext cx="481" cy="4273"/>
              <a:chOff x="0" y="0"/>
              <a:chExt cx="481" cy="4273"/>
            </a:xfrm>
          </p:grpSpPr>
          <p:sp>
            <p:nvSpPr>
              <p:cNvPr id="22537" name="Freeform 9"/>
              <p:cNvSpPr>
                <a:spLocks/>
              </p:cNvSpPr>
              <p:nvPr/>
            </p:nvSpPr>
            <p:spPr bwMode="auto">
              <a:xfrm>
                <a:off x="0" y="0"/>
                <a:ext cx="241" cy="4273"/>
              </a:xfrm>
              <a:custGeom>
                <a:avLst/>
                <a:gdLst/>
                <a:ahLst/>
                <a:cxnLst>
                  <a:cxn ang="0">
                    <a:pos x="0" y="4223"/>
                  </a:cxn>
                  <a:cxn ang="0">
                    <a:pos x="0" y="0"/>
                  </a:cxn>
                  <a:cxn ang="0">
                    <a:pos x="240" y="0"/>
                  </a:cxn>
                  <a:cxn ang="0">
                    <a:pos x="240" y="4223"/>
                  </a:cxn>
                  <a:cxn ang="0">
                    <a:pos x="192" y="4272"/>
                  </a:cxn>
                  <a:cxn ang="0">
                    <a:pos x="144" y="4270"/>
                  </a:cxn>
                  <a:cxn ang="0">
                    <a:pos x="112" y="4270"/>
                  </a:cxn>
                  <a:cxn ang="0">
                    <a:pos x="49" y="4270"/>
                  </a:cxn>
                  <a:cxn ang="0">
                    <a:pos x="0" y="4223"/>
                  </a:cxn>
                </a:cxnLst>
                <a:rect l="0" t="0" r="r" b="b"/>
                <a:pathLst>
                  <a:path w="241" h="4273">
                    <a:moveTo>
                      <a:pt x="0" y="4223"/>
                    </a:moveTo>
                    <a:lnTo>
                      <a:pt x="0" y="0"/>
                    </a:lnTo>
                    <a:lnTo>
                      <a:pt x="240" y="0"/>
                    </a:lnTo>
                    <a:lnTo>
                      <a:pt x="240" y="4223"/>
                    </a:lnTo>
                    <a:lnTo>
                      <a:pt x="192" y="4272"/>
                    </a:lnTo>
                    <a:lnTo>
                      <a:pt x="144" y="4270"/>
                    </a:lnTo>
                    <a:lnTo>
                      <a:pt x="112" y="4270"/>
                    </a:lnTo>
                    <a:lnTo>
                      <a:pt x="49" y="4270"/>
                    </a:lnTo>
                    <a:lnTo>
                      <a:pt x="0" y="4223"/>
                    </a:lnTo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5000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/>
              </a:p>
            </p:txBody>
          </p:sp>
          <p:sp>
            <p:nvSpPr>
              <p:cNvPr id="22538" name="Freeform 10"/>
              <p:cNvSpPr>
                <a:spLocks/>
              </p:cNvSpPr>
              <p:nvPr/>
            </p:nvSpPr>
            <p:spPr bwMode="auto">
              <a:xfrm>
                <a:off x="240" y="0"/>
                <a:ext cx="241" cy="4273"/>
              </a:xfrm>
              <a:custGeom>
                <a:avLst/>
                <a:gdLst/>
                <a:ahLst/>
                <a:cxnLst>
                  <a:cxn ang="0">
                    <a:pos x="0" y="4223"/>
                  </a:cxn>
                  <a:cxn ang="0">
                    <a:pos x="0" y="0"/>
                  </a:cxn>
                  <a:cxn ang="0">
                    <a:pos x="240" y="0"/>
                  </a:cxn>
                  <a:cxn ang="0">
                    <a:pos x="240" y="4223"/>
                  </a:cxn>
                  <a:cxn ang="0">
                    <a:pos x="192" y="4272"/>
                  </a:cxn>
                  <a:cxn ang="0">
                    <a:pos x="144" y="4270"/>
                  </a:cxn>
                  <a:cxn ang="0">
                    <a:pos x="112" y="4270"/>
                  </a:cxn>
                  <a:cxn ang="0">
                    <a:pos x="49" y="4270"/>
                  </a:cxn>
                  <a:cxn ang="0">
                    <a:pos x="0" y="4223"/>
                  </a:cxn>
                </a:cxnLst>
                <a:rect l="0" t="0" r="r" b="b"/>
                <a:pathLst>
                  <a:path w="241" h="4273">
                    <a:moveTo>
                      <a:pt x="0" y="4223"/>
                    </a:moveTo>
                    <a:lnTo>
                      <a:pt x="0" y="0"/>
                    </a:lnTo>
                    <a:lnTo>
                      <a:pt x="240" y="0"/>
                    </a:lnTo>
                    <a:lnTo>
                      <a:pt x="240" y="4223"/>
                    </a:lnTo>
                    <a:lnTo>
                      <a:pt x="192" y="4272"/>
                    </a:lnTo>
                    <a:lnTo>
                      <a:pt x="144" y="4270"/>
                    </a:lnTo>
                    <a:lnTo>
                      <a:pt x="112" y="4270"/>
                    </a:lnTo>
                    <a:lnTo>
                      <a:pt x="49" y="4270"/>
                    </a:lnTo>
                    <a:lnTo>
                      <a:pt x="0" y="4223"/>
                    </a:lnTo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5000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/>
              </a:p>
            </p:txBody>
          </p:sp>
        </p:grpSp>
        <p:grpSp>
          <p:nvGrpSpPr>
            <p:cNvPr id="3111" name="Group 11"/>
            <p:cNvGrpSpPr>
              <a:grpSpLocks/>
            </p:cNvGrpSpPr>
            <p:nvPr/>
          </p:nvGrpSpPr>
          <p:grpSpPr bwMode="auto">
            <a:xfrm>
              <a:off x="82" y="22"/>
              <a:ext cx="5590" cy="891"/>
              <a:chOff x="82" y="22"/>
              <a:chExt cx="5590" cy="891"/>
            </a:xfrm>
          </p:grpSpPr>
          <p:grpSp>
            <p:nvGrpSpPr>
              <p:cNvPr id="3112" name="Group 12"/>
              <p:cNvGrpSpPr>
                <a:grpSpLocks/>
              </p:cNvGrpSpPr>
              <p:nvPr/>
            </p:nvGrpSpPr>
            <p:grpSpPr bwMode="auto">
              <a:xfrm>
                <a:off x="134" y="22"/>
                <a:ext cx="5538" cy="850"/>
                <a:chOff x="134" y="22"/>
                <a:chExt cx="5538" cy="850"/>
              </a:xfrm>
            </p:grpSpPr>
            <p:sp>
              <p:nvSpPr>
                <p:cNvPr id="3131" name="Freeform 13"/>
                <p:cNvSpPr>
                  <a:spLocks/>
                </p:cNvSpPr>
                <p:nvPr/>
              </p:nvSpPr>
              <p:spPr bwMode="auto">
                <a:xfrm>
                  <a:off x="5269" y="734"/>
                  <a:ext cx="156" cy="117"/>
                </a:xfrm>
                <a:custGeom>
                  <a:avLst/>
                  <a:gdLst>
                    <a:gd name="T0" fmla="*/ 83 w 156"/>
                    <a:gd name="T1" fmla="*/ 0 h 117"/>
                    <a:gd name="T2" fmla="*/ 134 w 156"/>
                    <a:gd name="T3" fmla="*/ 19 h 117"/>
                    <a:gd name="T4" fmla="*/ 152 w 156"/>
                    <a:gd name="T5" fmla="*/ 45 h 117"/>
                    <a:gd name="T6" fmla="*/ 155 w 156"/>
                    <a:gd name="T7" fmla="*/ 70 h 117"/>
                    <a:gd name="T8" fmla="*/ 155 w 156"/>
                    <a:gd name="T9" fmla="*/ 83 h 117"/>
                    <a:gd name="T10" fmla="*/ 146 w 156"/>
                    <a:gd name="T11" fmla="*/ 99 h 117"/>
                    <a:gd name="T12" fmla="*/ 126 w 156"/>
                    <a:gd name="T13" fmla="*/ 107 h 117"/>
                    <a:gd name="T14" fmla="*/ 105 w 156"/>
                    <a:gd name="T15" fmla="*/ 113 h 117"/>
                    <a:gd name="T16" fmla="*/ 86 w 156"/>
                    <a:gd name="T17" fmla="*/ 116 h 117"/>
                    <a:gd name="T18" fmla="*/ 69 w 156"/>
                    <a:gd name="T19" fmla="*/ 116 h 117"/>
                    <a:gd name="T20" fmla="*/ 41 w 156"/>
                    <a:gd name="T21" fmla="*/ 111 h 117"/>
                    <a:gd name="T22" fmla="*/ 21 w 156"/>
                    <a:gd name="T23" fmla="*/ 106 h 117"/>
                    <a:gd name="T24" fmla="*/ 9 w 156"/>
                    <a:gd name="T25" fmla="*/ 98 h 117"/>
                    <a:gd name="T26" fmla="*/ 2 w 156"/>
                    <a:gd name="T27" fmla="*/ 89 h 117"/>
                    <a:gd name="T28" fmla="*/ 0 w 156"/>
                    <a:gd name="T29" fmla="*/ 78 h 117"/>
                    <a:gd name="T30" fmla="*/ 2 w 156"/>
                    <a:gd name="T31" fmla="*/ 60 h 117"/>
                    <a:gd name="T32" fmla="*/ 9 w 156"/>
                    <a:gd name="T33" fmla="*/ 11 h 117"/>
                    <a:gd name="T34" fmla="*/ 83 w 156"/>
                    <a:gd name="T35" fmla="*/ 0 h 117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56" h="117">
                      <a:moveTo>
                        <a:pt x="83" y="0"/>
                      </a:moveTo>
                      <a:lnTo>
                        <a:pt x="134" y="19"/>
                      </a:lnTo>
                      <a:lnTo>
                        <a:pt x="152" y="45"/>
                      </a:lnTo>
                      <a:lnTo>
                        <a:pt x="155" y="70"/>
                      </a:lnTo>
                      <a:lnTo>
                        <a:pt x="155" y="83"/>
                      </a:lnTo>
                      <a:lnTo>
                        <a:pt x="146" y="99"/>
                      </a:lnTo>
                      <a:lnTo>
                        <a:pt x="126" y="107"/>
                      </a:lnTo>
                      <a:lnTo>
                        <a:pt x="105" y="113"/>
                      </a:lnTo>
                      <a:lnTo>
                        <a:pt x="86" y="116"/>
                      </a:lnTo>
                      <a:lnTo>
                        <a:pt x="69" y="116"/>
                      </a:lnTo>
                      <a:lnTo>
                        <a:pt x="41" y="111"/>
                      </a:lnTo>
                      <a:lnTo>
                        <a:pt x="21" y="106"/>
                      </a:lnTo>
                      <a:lnTo>
                        <a:pt x="9" y="98"/>
                      </a:lnTo>
                      <a:lnTo>
                        <a:pt x="2" y="89"/>
                      </a:lnTo>
                      <a:lnTo>
                        <a:pt x="0" y="78"/>
                      </a:lnTo>
                      <a:lnTo>
                        <a:pt x="2" y="60"/>
                      </a:lnTo>
                      <a:lnTo>
                        <a:pt x="9" y="11"/>
                      </a:lnTo>
                      <a:lnTo>
                        <a:pt x="83" y="0"/>
                      </a:lnTo>
                    </a:path>
                  </a:pathLst>
                </a:cu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32" name="Freeform 14"/>
                <p:cNvSpPr>
                  <a:spLocks/>
                </p:cNvSpPr>
                <p:nvPr/>
              </p:nvSpPr>
              <p:spPr bwMode="auto">
                <a:xfrm>
                  <a:off x="5265" y="746"/>
                  <a:ext cx="88" cy="75"/>
                </a:xfrm>
                <a:custGeom>
                  <a:avLst/>
                  <a:gdLst>
                    <a:gd name="T0" fmla="*/ 0 w 88"/>
                    <a:gd name="T1" fmla="*/ 69 h 75"/>
                    <a:gd name="T2" fmla="*/ 11 w 88"/>
                    <a:gd name="T3" fmla="*/ 0 h 75"/>
                    <a:gd name="T4" fmla="*/ 54 w 88"/>
                    <a:gd name="T5" fmla="*/ 5 h 75"/>
                    <a:gd name="T6" fmla="*/ 87 w 88"/>
                    <a:gd name="T7" fmla="*/ 9 h 75"/>
                    <a:gd name="T8" fmla="*/ 78 w 88"/>
                    <a:gd name="T9" fmla="*/ 74 h 75"/>
                    <a:gd name="T10" fmla="*/ 75 w 88"/>
                    <a:gd name="T11" fmla="*/ 59 h 75"/>
                    <a:gd name="T12" fmla="*/ 65 w 88"/>
                    <a:gd name="T13" fmla="*/ 48 h 75"/>
                    <a:gd name="T14" fmla="*/ 47 w 88"/>
                    <a:gd name="T15" fmla="*/ 44 h 75"/>
                    <a:gd name="T16" fmla="*/ 27 w 88"/>
                    <a:gd name="T17" fmla="*/ 45 h 75"/>
                    <a:gd name="T18" fmla="*/ 11 w 88"/>
                    <a:gd name="T19" fmla="*/ 52 h 75"/>
                    <a:gd name="T20" fmla="*/ 0 w 88"/>
                    <a:gd name="T21" fmla="*/ 69 h 75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88" h="75">
                      <a:moveTo>
                        <a:pt x="0" y="69"/>
                      </a:moveTo>
                      <a:lnTo>
                        <a:pt x="11" y="0"/>
                      </a:lnTo>
                      <a:lnTo>
                        <a:pt x="54" y="5"/>
                      </a:lnTo>
                      <a:lnTo>
                        <a:pt x="87" y="9"/>
                      </a:lnTo>
                      <a:lnTo>
                        <a:pt x="78" y="74"/>
                      </a:lnTo>
                      <a:lnTo>
                        <a:pt x="75" y="59"/>
                      </a:lnTo>
                      <a:lnTo>
                        <a:pt x="65" y="48"/>
                      </a:lnTo>
                      <a:lnTo>
                        <a:pt x="47" y="44"/>
                      </a:lnTo>
                      <a:lnTo>
                        <a:pt x="27" y="45"/>
                      </a:lnTo>
                      <a:lnTo>
                        <a:pt x="11" y="52"/>
                      </a:lnTo>
                      <a:lnTo>
                        <a:pt x="0" y="69"/>
                      </a:lnTo>
                    </a:path>
                  </a:pathLst>
                </a:cu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33" name="Freeform 15"/>
                <p:cNvSpPr>
                  <a:spLocks/>
                </p:cNvSpPr>
                <p:nvPr/>
              </p:nvSpPr>
              <p:spPr bwMode="auto">
                <a:xfrm>
                  <a:off x="475" y="725"/>
                  <a:ext cx="156" cy="117"/>
                </a:xfrm>
                <a:custGeom>
                  <a:avLst/>
                  <a:gdLst>
                    <a:gd name="T0" fmla="*/ 72 w 156"/>
                    <a:gd name="T1" fmla="*/ 0 h 117"/>
                    <a:gd name="T2" fmla="*/ 21 w 156"/>
                    <a:gd name="T3" fmla="*/ 19 h 117"/>
                    <a:gd name="T4" fmla="*/ 3 w 156"/>
                    <a:gd name="T5" fmla="*/ 45 h 117"/>
                    <a:gd name="T6" fmla="*/ 0 w 156"/>
                    <a:gd name="T7" fmla="*/ 70 h 117"/>
                    <a:gd name="T8" fmla="*/ 0 w 156"/>
                    <a:gd name="T9" fmla="*/ 83 h 117"/>
                    <a:gd name="T10" fmla="*/ 9 w 156"/>
                    <a:gd name="T11" fmla="*/ 99 h 117"/>
                    <a:gd name="T12" fmla="*/ 29 w 156"/>
                    <a:gd name="T13" fmla="*/ 107 h 117"/>
                    <a:gd name="T14" fmla="*/ 50 w 156"/>
                    <a:gd name="T15" fmla="*/ 113 h 117"/>
                    <a:gd name="T16" fmla="*/ 69 w 156"/>
                    <a:gd name="T17" fmla="*/ 116 h 117"/>
                    <a:gd name="T18" fmla="*/ 86 w 156"/>
                    <a:gd name="T19" fmla="*/ 116 h 117"/>
                    <a:gd name="T20" fmla="*/ 114 w 156"/>
                    <a:gd name="T21" fmla="*/ 111 h 117"/>
                    <a:gd name="T22" fmla="*/ 134 w 156"/>
                    <a:gd name="T23" fmla="*/ 106 h 117"/>
                    <a:gd name="T24" fmla="*/ 146 w 156"/>
                    <a:gd name="T25" fmla="*/ 98 h 117"/>
                    <a:gd name="T26" fmla="*/ 153 w 156"/>
                    <a:gd name="T27" fmla="*/ 89 h 117"/>
                    <a:gd name="T28" fmla="*/ 155 w 156"/>
                    <a:gd name="T29" fmla="*/ 78 h 117"/>
                    <a:gd name="T30" fmla="*/ 153 w 156"/>
                    <a:gd name="T31" fmla="*/ 60 h 117"/>
                    <a:gd name="T32" fmla="*/ 146 w 156"/>
                    <a:gd name="T33" fmla="*/ 11 h 117"/>
                    <a:gd name="T34" fmla="*/ 72 w 156"/>
                    <a:gd name="T35" fmla="*/ 0 h 117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56" h="117">
                      <a:moveTo>
                        <a:pt x="72" y="0"/>
                      </a:moveTo>
                      <a:lnTo>
                        <a:pt x="21" y="19"/>
                      </a:lnTo>
                      <a:lnTo>
                        <a:pt x="3" y="45"/>
                      </a:lnTo>
                      <a:lnTo>
                        <a:pt x="0" y="70"/>
                      </a:lnTo>
                      <a:lnTo>
                        <a:pt x="0" y="83"/>
                      </a:lnTo>
                      <a:lnTo>
                        <a:pt x="9" y="99"/>
                      </a:lnTo>
                      <a:lnTo>
                        <a:pt x="29" y="107"/>
                      </a:lnTo>
                      <a:lnTo>
                        <a:pt x="50" y="113"/>
                      </a:lnTo>
                      <a:lnTo>
                        <a:pt x="69" y="116"/>
                      </a:lnTo>
                      <a:lnTo>
                        <a:pt x="86" y="116"/>
                      </a:lnTo>
                      <a:lnTo>
                        <a:pt x="114" y="111"/>
                      </a:lnTo>
                      <a:lnTo>
                        <a:pt x="134" y="106"/>
                      </a:lnTo>
                      <a:lnTo>
                        <a:pt x="146" y="98"/>
                      </a:lnTo>
                      <a:lnTo>
                        <a:pt x="153" y="89"/>
                      </a:lnTo>
                      <a:lnTo>
                        <a:pt x="155" y="78"/>
                      </a:lnTo>
                      <a:lnTo>
                        <a:pt x="153" y="60"/>
                      </a:lnTo>
                      <a:lnTo>
                        <a:pt x="146" y="11"/>
                      </a:lnTo>
                      <a:lnTo>
                        <a:pt x="72" y="0"/>
                      </a:lnTo>
                    </a:path>
                  </a:pathLst>
                </a:cu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34" name="Freeform 16"/>
                <p:cNvSpPr>
                  <a:spLocks/>
                </p:cNvSpPr>
                <p:nvPr/>
              </p:nvSpPr>
              <p:spPr bwMode="auto">
                <a:xfrm>
                  <a:off x="547" y="738"/>
                  <a:ext cx="88" cy="75"/>
                </a:xfrm>
                <a:custGeom>
                  <a:avLst/>
                  <a:gdLst>
                    <a:gd name="T0" fmla="*/ 87 w 88"/>
                    <a:gd name="T1" fmla="*/ 68 h 75"/>
                    <a:gd name="T2" fmla="*/ 76 w 88"/>
                    <a:gd name="T3" fmla="*/ 0 h 75"/>
                    <a:gd name="T4" fmla="*/ 33 w 88"/>
                    <a:gd name="T5" fmla="*/ 5 h 75"/>
                    <a:gd name="T6" fmla="*/ 0 w 88"/>
                    <a:gd name="T7" fmla="*/ 9 h 75"/>
                    <a:gd name="T8" fmla="*/ 9 w 88"/>
                    <a:gd name="T9" fmla="*/ 74 h 75"/>
                    <a:gd name="T10" fmla="*/ 12 w 88"/>
                    <a:gd name="T11" fmla="*/ 58 h 75"/>
                    <a:gd name="T12" fmla="*/ 22 w 88"/>
                    <a:gd name="T13" fmla="*/ 47 h 75"/>
                    <a:gd name="T14" fmla="*/ 40 w 88"/>
                    <a:gd name="T15" fmla="*/ 44 h 75"/>
                    <a:gd name="T16" fmla="*/ 60 w 88"/>
                    <a:gd name="T17" fmla="*/ 45 h 75"/>
                    <a:gd name="T18" fmla="*/ 76 w 88"/>
                    <a:gd name="T19" fmla="*/ 52 h 75"/>
                    <a:gd name="T20" fmla="*/ 87 w 88"/>
                    <a:gd name="T21" fmla="*/ 68 h 75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88" h="75">
                      <a:moveTo>
                        <a:pt x="87" y="68"/>
                      </a:moveTo>
                      <a:lnTo>
                        <a:pt x="76" y="0"/>
                      </a:lnTo>
                      <a:lnTo>
                        <a:pt x="33" y="5"/>
                      </a:lnTo>
                      <a:lnTo>
                        <a:pt x="0" y="9"/>
                      </a:lnTo>
                      <a:lnTo>
                        <a:pt x="9" y="74"/>
                      </a:lnTo>
                      <a:lnTo>
                        <a:pt x="12" y="58"/>
                      </a:lnTo>
                      <a:lnTo>
                        <a:pt x="22" y="47"/>
                      </a:lnTo>
                      <a:lnTo>
                        <a:pt x="40" y="44"/>
                      </a:lnTo>
                      <a:lnTo>
                        <a:pt x="60" y="45"/>
                      </a:lnTo>
                      <a:lnTo>
                        <a:pt x="76" y="52"/>
                      </a:lnTo>
                      <a:lnTo>
                        <a:pt x="87" y="68"/>
                      </a:lnTo>
                    </a:path>
                  </a:pathLst>
                </a:cu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35" name="Line 17"/>
                <p:cNvSpPr>
                  <a:spLocks noChangeShapeType="1"/>
                </p:cNvSpPr>
                <p:nvPr/>
              </p:nvSpPr>
              <p:spPr bwMode="auto">
                <a:xfrm flipV="1">
                  <a:off x="2020" y="309"/>
                  <a:ext cx="192" cy="87"/>
                </a:xfrm>
                <a:prstGeom prst="line">
                  <a:avLst/>
                </a:prstGeom>
                <a:noFill/>
                <a:ln w="12700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36" name="Freeform 18"/>
                <p:cNvSpPr>
                  <a:spLocks/>
                </p:cNvSpPr>
                <p:nvPr/>
              </p:nvSpPr>
              <p:spPr bwMode="auto">
                <a:xfrm>
                  <a:off x="1408" y="22"/>
                  <a:ext cx="2967" cy="457"/>
                </a:xfrm>
                <a:custGeom>
                  <a:avLst/>
                  <a:gdLst>
                    <a:gd name="T0" fmla="*/ 0 w 2967"/>
                    <a:gd name="T1" fmla="*/ 122 h 457"/>
                    <a:gd name="T2" fmla="*/ 207 w 2967"/>
                    <a:gd name="T3" fmla="*/ 78 h 457"/>
                    <a:gd name="T4" fmla="*/ 442 w 2967"/>
                    <a:gd name="T5" fmla="*/ 48 h 457"/>
                    <a:gd name="T6" fmla="*/ 640 w 2967"/>
                    <a:gd name="T7" fmla="*/ 32 h 457"/>
                    <a:gd name="T8" fmla="*/ 897 w 2967"/>
                    <a:gd name="T9" fmla="*/ 16 h 457"/>
                    <a:gd name="T10" fmla="*/ 1215 w 2967"/>
                    <a:gd name="T11" fmla="*/ 2 h 457"/>
                    <a:gd name="T12" fmla="*/ 1392 w 2967"/>
                    <a:gd name="T13" fmla="*/ 0 h 457"/>
                    <a:gd name="T14" fmla="*/ 1710 w 2967"/>
                    <a:gd name="T15" fmla="*/ 0 h 457"/>
                    <a:gd name="T16" fmla="*/ 1997 w 2967"/>
                    <a:gd name="T17" fmla="*/ 10 h 457"/>
                    <a:gd name="T18" fmla="*/ 2258 w 2967"/>
                    <a:gd name="T19" fmla="*/ 21 h 457"/>
                    <a:gd name="T20" fmla="*/ 2493 w 2967"/>
                    <a:gd name="T21" fmla="*/ 38 h 457"/>
                    <a:gd name="T22" fmla="*/ 2674 w 2967"/>
                    <a:gd name="T23" fmla="*/ 54 h 457"/>
                    <a:gd name="T24" fmla="*/ 2828 w 2967"/>
                    <a:gd name="T25" fmla="*/ 73 h 457"/>
                    <a:gd name="T26" fmla="*/ 2966 w 2967"/>
                    <a:gd name="T27" fmla="*/ 92 h 457"/>
                    <a:gd name="T28" fmla="*/ 2966 w 2967"/>
                    <a:gd name="T29" fmla="*/ 456 h 457"/>
                    <a:gd name="T30" fmla="*/ 2833 w 2967"/>
                    <a:gd name="T31" fmla="*/ 434 h 457"/>
                    <a:gd name="T32" fmla="*/ 2563 w 2967"/>
                    <a:gd name="T33" fmla="*/ 399 h 457"/>
                    <a:gd name="T34" fmla="*/ 2382 w 2967"/>
                    <a:gd name="T35" fmla="*/ 382 h 457"/>
                    <a:gd name="T36" fmla="*/ 2134 w 2967"/>
                    <a:gd name="T37" fmla="*/ 366 h 457"/>
                    <a:gd name="T38" fmla="*/ 1944 w 2967"/>
                    <a:gd name="T39" fmla="*/ 358 h 457"/>
                    <a:gd name="T40" fmla="*/ 1746 w 2967"/>
                    <a:gd name="T41" fmla="*/ 350 h 457"/>
                    <a:gd name="T42" fmla="*/ 1529 w 2967"/>
                    <a:gd name="T43" fmla="*/ 350 h 457"/>
                    <a:gd name="T44" fmla="*/ 1295 w 2967"/>
                    <a:gd name="T45" fmla="*/ 350 h 457"/>
                    <a:gd name="T46" fmla="*/ 1047 w 2967"/>
                    <a:gd name="T47" fmla="*/ 355 h 457"/>
                    <a:gd name="T48" fmla="*/ 853 w 2967"/>
                    <a:gd name="T49" fmla="*/ 363 h 457"/>
                    <a:gd name="T50" fmla="*/ 654 w 2967"/>
                    <a:gd name="T51" fmla="*/ 374 h 457"/>
                    <a:gd name="T52" fmla="*/ 468 w 2967"/>
                    <a:gd name="T53" fmla="*/ 388 h 457"/>
                    <a:gd name="T54" fmla="*/ 296 w 2967"/>
                    <a:gd name="T55" fmla="*/ 404 h 457"/>
                    <a:gd name="T56" fmla="*/ 150 w 2967"/>
                    <a:gd name="T57" fmla="*/ 423 h 457"/>
                    <a:gd name="T58" fmla="*/ 13 w 2967"/>
                    <a:gd name="T59" fmla="*/ 445 h 457"/>
                    <a:gd name="T60" fmla="*/ 0 w 2967"/>
                    <a:gd name="T61" fmla="*/ 122 h 457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2967" h="457">
                      <a:moveTo>
                        <a:pt x="0" y="122"/>
                      </a:moveTo>
                      <a:lnTo>
                        <a:pt x="207" y="78"/>
                      </a:lnTo>
                      <a:lnTo>
                        <a:pt x="442" y="48"/>
                      </a:lnTo>
                      <a:lnTo>
                        <a:pt x="640" y="32"/>
                      </a:lnTo>
                      <a:lnTo>
                        <a:pt x="897" y="16"/>
                      </a:lnTo>
                      <a:lnTo>
                        <a:pt x="1215" y="2"/>
                      </a:lnTo>
                      <a:lnTo>
                        <a:pt x="1392" y="0"/>
                      </a:lnTo>
                      <a:lnTo>
                        <a:pt x="1710" y="0"/>
                      </a:lnTo>
                      <a:lnTo>
                        <a:pt x="1997" y="10"/>
                      </a:lnTo>
                      <a:lnTo>
                        <a:pt x="2258" y="21"/>
                      </a:lnTo>
                      <a:lnTo>
                        <a:pt x="2493" y="38"/>
                      </a:lnTo>
                      <a:lnTo>
                        <a:pt x="2674" y="54"/>
                      </a:lnTo>
                      <a:lnTo>
                        <a:pt x="2828" y="73"/>
                      </a:lnTo>
                      <a:lnTo>
                        <a:pt x="2966" y="92"/>
                      </a:lnTo>
                      <a:lnTo>
                        <a:pt x="2966" y="456"/>
                      </a:lnTo>
                      <a:lnTo>
                        <a:pt x="2833" y="434"/>
                      </a:lnTo>
                      <a:lnTo>
                        <a:pt x="2563" y="399"/>
                      </a:lnTo>
                      <a:lnTo>
                        <a:pt x="2382" y="382"/>
                      </a:lnTo>
                      <a:lnTo>
                        <a:pt x="2134" y="366"/>
                      </a:lnTo>
                      <a:lnTo>
                        <a:pt x="1944" y="358"/>
                      </a:lnTo>
                      <a:lnTo>
                        <a:pt x="1746" y="350"/>
                      </a:lnTo>
                      <a:lnTo>
                        <a:pt x="1529" y="350"/>
                      </a:lnTo>
                      <a:lnTo>
                        <a:pt x="1295" y="350"/>
                      </a:lnTo>
                      <a:lnTo>
                        <a:pt x="1047" y="355"/>
                      </a:lnTo>
                      <a:lnTo>
                        <a:pt x="853" y="363"/>
                      </a:lnTo>
                      <a:lnTo>
                        <a:pt x="654" y="374"/>
                      </a:lnTo>
                      <a:lnTo>
                        <a:pt x="468" y="388"/>
                      </a:lnTo>
                      <a:lnTo>
                        <a:pt x="296" y="404"/>
                      </a:lnTo>
                      <a:lnTo>
                        <a:pt x="150" y="423"/>
                      </a:lnTo>
                      <a:lnTo>
                        <a:pt x="13" y="445"/>
                      </a:lnTo>
                      <a:lnTo>
                        <a:pt x="0" y="122"/>
                      </a:lnTo>
                    </a:path>
                  </a:pathLst>
                </a:cu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37" name="Freeform 19"/>
                <p:cNvSpPr>
                  <a:spLocks/>
                </p:cNvSpPr>
                <p:nvPr/>
              </p:nvSpPr>
              <p:spPr bwMode="auto">
                <a:xfrm>
                  <a:off x="607" y="118"/>
                  <a:ext cx="823" cy="431"/>
                </a:xfrm>
                <a:custGeom>
                  <a:avLst/>
                  <a:gdLst>
                    <a:gd name="T0" fmla="*/ 815 w 823"/>
                    <a:gd name="T1" fmla="*/ 27 h 431"/>
                    <a:gd name="T2" fmla="*/ 822 w 823"/>
                    <a:gd name="T3" fmla="*/ 350 h 431"/>
                    <a:gd name="T4" fmla="*/ 746 w 823"/>
                    <a:gd name="T5" fmla="*/ 382 h 431"/>
                    <a:gd name="T6" fmla="*/ 676 w 823"/>
                    <a:gd name="T7" fmla="*/ 404 h 431"/>
                    <a:gd name="T8" fmla="*/ 619 w 823"/>
                    <a:gd name="T9" fmla="*/ 415 h 431"/>
                    <a:gd name="T10" fmla="*/ 571 w 823"/>
                    <a:gd name="T11" fmla="*/ 421 h 431"/>
                    <a:gd name="T12" fmla="*/ 517 w 823"/>
                    <a:gd name="T13" fmla="*/ 427 h 431"/>
                    <a:gd name="T14" fmla="*/ 427 w 823"/>
                    <a:gd name="T15" fmla="*/ 430 h 431"/>
                    <a:gd name="T16" fmla="*/ 344 w 823"/>
                    <a:gd name="T17" fmla="*/ 423 h 431"/>
                    <a:gd name="T18" fmla="*/ 259 w 823"/>
                    <a:gd name="T19" fmla="*/ 410 h 431"/>
                    <a:gd name="T20" fmla="*/ 177 w 823"/>
                    <a:gd name="T21" fmla="*/ 388 h 431"/>
                    <a:gd name="T22" fmla="*/ 105 w 823"/>
                    <a:gd name="T23" fmla="*/ 358 h 431"/>
                    <a:gd name="T24" fmla="*/ 41 w 823"/>
                    <a:gd name="T25" fmla="*/ 325 h 431"/>
                    <a:gd name="T26" fmla="*/ 0 w 823"/>
                    <a:gd name="T27" fmla="*/ 294 h 431"/>
                    <a:gd name="T28" fmla="*/ 0 w 823"/>
                    <a:gd name="T29" fmla="*/ 0 h 431"/>
                    <a:gd name="T30" fmla="*/ 46 w 823"/>
                    <a:gd name="T31" fmla="*/ 25 h 431"/>
                    <a:gd name="T32" fmla="*/ 105 w 823"/>
                    <a:gd name="T33" fmla="*/ 47 h 431"/>
                    <a:gd name="T34" fmla="*/ 175 w 823"/>
                    <a:gd name="T35" fmla="*/ 66 h 431"/>
                    <a:gd name="T36" fmla="*/ 244 w 823"/>
                    <a:gd name="T37" fmla="*/ 81 h 431"/>
                    <a:gd name="T38" fmla="*/ 314 w 823"/>
                    <a:gd name="T39" fmla="*/ 89 h 431"/>
                    <a:gd name="T40" fmla="*/ 361 w 823"/>
                    <a:gd name="T41" fmla="*/ 93 h 431"/>
                    <a:gd name="T42" fmla="*/ 401 w 823"/>
                    <a:gd name="T43" fmla="*/ 95 h 431"/>
                    <a:gd name="T44" fmla="*/ 471 w 823"/>
                    <a:gd name="T45" fmla="*/ 95 h 431"/>
                    <a:gd name="T46" fmla="*/ 515 w 823"/>
                    <a:gd name="T47" fmla="*/ 92 h 431"/>
                    <a:gd name="T48" fmla="*/ 555 w 823"/>
                    <a:gd name="T49" fmla="*/ 87 h 431"/>
                    <a:gd name="T50" fmla="*/ 600 w 823"/>
                    <a:gd name="T51" fmla="*/ 84 h 431"/>
                    <a:gd name="T52" fmla="*/ 640 w 823"/>
                    <a:gd name="T53" fmla="*/ 76 h 431"/>
                    <a:gd name="T54" fmla="*/ 689 w 823"/>
                    <a:gd name="T55" fmla="*/ 67 h 431"/>
                    <a:gd name="T56" fmla="*/ 733 w 823"/>
                    <a:gd name="T57" fmla="*/ 55 h 431"/>
                    <a:gd name="T58" fmla="*/ 777 w 823"/>
                    <a:gd name="T59" fmla="*/ 41 h 431"/>
                    <a:gd name="T60" fmla="*/ 815 w 823"/>
                    <a:gd name="T61" fmla="*/ 27 h 431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823" h="431">
                      <a:moveTo>
                        <a:pt x="815" y="27"/>
                      </a:moveTo>
                      <a:lnTo>
                        <a:pt x="822" y="350"/>
                      </a:lnTo>
                      <a:lnTo>
                        <a:pt x="746" y="382"/>
                      </a:lnTo>
                      <a:lnTo>
                        <a:pt x="676" y="404"/>
                      </a:lnTo>
                      <a:lnTo>
                        <a:pt x="619" y="415"/>
                      </a:lnTo>
                      <a:lnTo>
                        <a:pt x="571" y="421"/>
                      </a:lnTo>
                      <a:lnTo>
                        <a:pt x="517" y="427"/>
                      </a:lnTo>
                      <a:lnTo>
                        <a:pt x="427" y="430"/>
                      </a:lnTo>
                      <a:lnTo>
                        <a:pt x="344" y="423"/>
                      </a:lnTo>
                      <a:lnTo>
                        <a:pt x="259" y="410"/>
                      </a:lnTo>
                      <a:lnTo>
                        <a:pt x="177" y="388"/>
                      </a:lnTo>
                      <a:lnTo>
                        <a:pt x="105" y="358"/>
                      </a:lnTo>
                      <a:lnTo>
                        <a:pt x="41" y="325"/>
                      </a:lnTo>
                      <a:lnTo>
                        <a:pt x="0" y="294"/>
                      </a:lnTo>
                      <a:lnTo>
                        <a:pt x="0" y="0"/>
                      </a:lnTo>
                      <a:lnTo>
                        <a:pt x="46" y="25"/>
                      </a:lnTo>
                      <a:lnTo>
                        <a:pt x="105" y="47"/>
                      </a:lnTo>
                      <a:lnTo>
                        <a:pt x="175" y="66"/>
                      </a:lnTo>
                      <a:lnTo>
                        <a:pt x="244" y="81"/>
                      </a:lnTo>
                      <a:lnTo>
                        <a:pt x="314" y="89"/>
                      </a:lnTo>
                      <a:lnTo>
                        <a:pt x="361" y="93"/>
                      </a:lnTo>
                      <a:lnTo>
                        <a:pt x="401" y="95"/>
                      </a:lnTo>
                      <a:lnTo>
                        <a:pt x="471" y="95"/>
                      </a:lnTo>
                      <a:lnTo>
                        <a:pt x="515" y="92"/>
                      </a:lnTo>
                      <a:lnTo>
                        <a:pt x="555" y="87"/>
                      </a:lnTo>
                      <a:lnTo>
                        <a:pt x="600" y="84"/>
                      </a:lnTo>
                      <a:lnTo>
                        <a:pt x="640" y="76"/>
                      </a:lnTo>
                      <a:lnTo>
                        <a:pt x="689" y="67"/>
                      </a:lnTo>
                      <a:lnTo>
                        <a:pt x="733" y="55"/>
                      </a:lnTo>
                      <a:lnTo>
                        <a:pt x="777" y="41"/>
                      </a:lnTo>
                      <a:lnTo>
                        <a:pt x="815" y="27"/>
                      </a:lnTo>
                    </a:path>
                  </a:pathLst>
                </a:cu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38" name="Freeform 20"/>
                <p:cNvSpPr>
                  <a:spLocks/>
                </p:cNvSpPr>
                <p:nvPr/>
              </p:nvSpPr>
              <p:spPr bwMode="auto">
                <a:xfrm>
                  <a:off x="154" y="533"/>
                  <a:ext cx="551" cy="339"/>
                </a:xfrm>
                <a:custGeom>
                  <a:avLst/>
                  <a:gdLst>
                    <a:gd name="T0" fmla="*/ 16 w 551"/>
                    <a:gd name="T1" fmla="*/ 53 h 339"/>
                    <a:gd name="T2" fmla="*/ 0 w 551"/>
                    <a:gd name="T3" fmla="*/ 122 h 339"/>
                    <a:gd name="T4" fmla="*/ 10 w 551"/>
                    <a:gd name="T5" fmla="*/ 146 h 339"/>
                    <a:gd name="T6" fmla="*/ 33 w 551"/>
                    <a:gd name="T7" fmla="*/ 183 h 339"/>
                    <a:gd name="T8" fmla="*/ 57 w 551"/>
                    <a:gd name="T9" fmla="*/ 216 h 339"/>
                    <a:gd name="T10" fmla="*/ 85 w 551"/>
                    <a:gd name="T11" fmla="*/ 244 h 339"/>
                    <a:gd name="T12" fmla="*/ 120 w 551"/>
                    <a:gd name="T13" fmla="*/ 271 h 339"/>
                    <a:gd name="T14" fmla="*/ 153 w 551"/>
                    <a:gd name="T15" fmla="*/ 290 h 339"/>
                    <a:gd name="T16" fmla="*/ 189 w 551"/>
                    <a:gd name="T17" fmla="*/ 308 h 339"/>
                    <a:gd name="T18" fmla="*/ 235 w 551"/>
                    <a:gd name="T19" fmla="*/ 324 h 339"/>
                    <a:gd name="T20" fmla="*/ 270 w 551"/>
                    <a:gd name="T21" fmla="*/ 332 h 339"/>
                    <a:gd name="T22" fmla="*/ 312 w 551"/>
                    <a:gd name="T23" fmla="*/ 338 h 339"/>
                    <a:gd name="T24" fmla="*/ 351 w 551"/>
                    <a:gd name="T25" fmla="*/ 338 h 339"/>
                    <a:gd name="T26" fmla="*/ 393 w 551"/>
                    <a:gd name="T27" fmla="*/ 333 h 339"/>
                    <a:gd name="T28" fmla="*/ 436 w 551"/>
                    <a:gd name="T29" fmla="*/ 321 h 339"/>
                    <a:gd name="T30" fmla="*/ 475 w 551"/>
                    <a:gd name="T31" fmla="*/ 302 h 339"/>
                    <a:gd name="T32" fmla="*/ 498 w 551"/>
                    <a:gd name="T33" fmla="*/ 286 h 339"/>
                    <a:gd name="T34" fmla="*/ 526 w 551"/>
                    <a:gd name="T35" fmla="*/ 262 h 339"/>
                    <a:gd name="T36" fmla="*/ 541 w 551"/>
                    <a:gd name="T37" fmla="*/ 243 h 339"/>
                    <a:gd name="T38" fmla="*/ 550 w 551"/>
                    <a:gd name="T39" fmla="*/ 226 h 339"/>
                    <a:gd name="T40" fmla="*/ 550 w 551"/>
                    <a:gd name="T41" fmla="*/ 208 h 339"/>
                    <a:gd name="T42" fmla="*/ 544 w 551"/>
                    <a:gd name="T43" fmla="*/ 187 h 339"/>
                    <a:gd name="T44" fmla="*/ 532 w 551"/>
                    <a:gd name="T45" fmla="*/ 170 h 339"/>
                    <a:gd name="T46" fmla="*/ 523 w 551"/>
                    <a:gd name="T47" fmla="*/ 135 h 339"/>
                    <a:gd name="T48" fmla="*/ 519 w 551"/>
                    <a:gd name="T49" fmla="*/ 116 h 339"/>
                    <a:gd name="T50" fmla="*/ 267 w 551"/>
                    <a:gd name="T51" fmla="*/ 132 h 339"/>
                    <a:gd name="T52" fmla="*/ 234 w 551"/>
                    <a:gd name="T53" fmla="*/ 126 h 339"/>
                    <a:gd name="T54" fmla="*/ 193 w 551"/>
                    <a:gd name="T55" fmla="*/ 113 h 339"/>
                    <a:gd name="T56" fmla="*/ 162 w 551"/>
                    <a:gd name="T57" fmla="*/ 97 h 339"/>
                    <a:gd name="T58" fmla="*/ 129 w 551"/>
                    <a:gd name="T59" fmla="*/ 77 h 339"/>
                    <a:gd name="T60" fmla="*/ 97 w 551"/>
                    <a:gd name="T61" fmla="*/ 48 h 339"/>
                    <a:gd name="T62" fmla="*/ 78 w 551"/>
                    <a:gd name="T63" fmla="*/ 24 h 339"/>
                    <a:gd name="T64" fmla="*/ 60 w 551"/>
                    <a:gd name="T65" fmla="*/ 0 h 339"/>
                    <a:gd name="T66" fmla="*/ 16 w 551"/>
                    <a:gd name="T67" fmla="*/ 53 h 339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551" h="339">
                      <a:moveTo>
                        <a:pt x="16" y="53"/>
                      </a:moveTo>
                      <a:lnTo>
                        <a:pt x="0" y="122"/>
                      </a:lnTo>
                      <a:lnTo>
                        <a:pt x="10" y="146"/>
                      </a:lnTo>
                      <a:lnTo>
                        <a:pt x="33" y="183"/>
                      </a:lnTo>
                      <a:lnTo>
                        <a:pt x="57" y="216"/>
                      </a:lnTo>
                      <a:lnTo>
                        <a:pt x="85" y="244"/>
                      </a:lnTo>
                      <a:lnTo>
                        <a:pt x="120" y="271"/>
                      </a:lnTo>
                      <a:lnTo>
                        <a:pt x="153" y="290"/>
                      </a:lnTo>
                      <a:lnTo>
                        <a:pt x="189" y="308"/>
                      </a:lnTo>
                      <a:lnTo>
                        <a:pt x="235" y="324"/>
                      </a:lnTo>
                      <a:lnTo>
                        <a:pt x="270" y="332"/>
                      </a:lnTo>
                      <a:lnTo>
                        <a:pt x="312" y="338"/>
                      </a:lnTo>
                      <a:lnTo>
                        <a:pt x="351" y="338"/>
                      </a:lnTo>
                      <a:lnTo>
                        <a:pt x="393" y="333"/>
                      </a:lnTo>
                      <a:lnTo>
                        <a:pt x="436" y="321"/>
                      </a:lnTo>
                      <a:lnTo>
                        <a:pt x="475" y="302"/>
                      </a:lnTo>
                      <a:lnTo>
                        <a:pt x="498" y="286"/>
                      </a:lnTo>
                      <a:lnTo>
                        <a:pt x="526" y="262"/>
                      </a:lnTo>
                      <a:lnTo>
                        <a:pt x="541" y="243"/>
                      </a:lnTo>
                      <a:lnTo>
                        <a:pt x="550" y="226"/>
                      </a:lnTo>
                      <a:lnTo>
                        <a:pt x="550" y="208"/>
                      </a:lnTo>
                      <a:lnTo>
                        <a:pt x="544" y="187"/>
                      </a:lnTo>
                      <a:lnTo>
                        <a:pt x="532" y="170"/>
                      </a:lnTo>
                      <a:lnTo>
                        <a:pt x="523" y="135"/>
                      </a:lnTo>
                      <a:lnTo>
                        <a:pt x="519" y="116"/>
                      </a:lnTo>
                      <a:lnTo>
                        <a:pt x="267" y="132"/>
                      </a:lnTo>
                      <a:lnTo>
                        <a:pt x="234" y="126"/>
                      </a:lnTo>
                      <a:lnTo>
                        <a:pt x="193" y="113"/>
                      </a:lnTo>
                      <a:lnTo>
                        <a:pt x="162" y="97"/>
                      </a:lnTo>
                      <a:lnTo>
                        <a:pt x="129" y="77"/>
                      </a:lnTo>
                      <a:lnTo>
                        <a:pt x="97" y="48"/>
                      </a:lnTo>
                      <a:lnTo>
                        <a:pt x="78" y="24"/>
                      </a:lnTo>
                      <a:lnTo>
                        <a:pt x="60" y="0"/>
                      </a:lnTo>
                      <a:lnTo>
                        <a:pt x="16" y="53"/>
                      </a:lnTo>
                    </a:path>
                  </a:pathLst>
                </a:cu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39" name="Freeform 21"/>
                <p:cNvSpPr>
                  <a:spLocks/>
                </p:cNvSpPr>
                <p:nvPr/>
              </p:nvSpPr>
              <p:spPr bwMode="auto">
                <a:xfrm>
                  <a:off x="134" y="119"/>
                  <a:ext cx="475" cy="552"/>
                </a:xfrm>
                <a:custGeom>
                  <a:avLst/>
                  <a:gdLst>
                    <a:gd name="T0" fmla="*/ 474 w 475"/>
                    <a:gd name="T1" fmla="*/ 0 h 552"/>
                    <a:gd name="T2" fmla="*/ 474 w 475"/>
                    <a:gd name="T3" fmla="*/ 294 h 552"/>
                    <a:gd name="T4" fmla="*/ 446 w 475"/>
                    <a:gd name="T5" fmla="*/ 291 h 552"/>
                    <a:gd name="T6" fmla="*/ 411 w 475"/>
                    <a:gd name="T7" fmla="*/ 293 h 552"/>
                    <a:gd name="T8" fmla="*/ 353 w 475"/>
                    <a:gd name="T9" fmla="*/ 299 h 552"/>
                    <a:gd name="T10" fmla="*/ 296 w 475"/>
                    <a:gd name="T11" fmla="*/ 310 h 552"/>
                    <a:gd name="T12" fmla="*/ 243 w 475"/>
                    <a:gd name="T13" fmla="*/ 323 h 552"/>
                    <a:gd name="T14" fmla="*/ 200 w 475"/>
                    <a:gd name="T15" fmla="*/ 339 h 552"/>
                    <a:gd name="T16" fmla="*/ 149 w 475"/>
                    <a:gd name="T17" fmla="*/ 364 h 552"/>
                    <a:gd name="T18" fmla="*/ 110 w 475"/>
                    <a:gd name="T19" fmla="*/ 390 h 552"/>
                    <a:gd name="T20" fmla="*/ 81 w 475"/>
                    <a:gd name="T21" fmla="*/ 415 h 552"/>
                    <a:gd name="T22" fmla="*/ 60 w 475"/>
                    <a:gd name="T23" fmla="*/ 439 h 552"/>
                    <a:gd name="T24" fmla="*/ 47 w 475"/>
                    <a:gd name="T25" fmla="*/ 461 h 552"/>
                    <a:gd name="T26" fmla="*/ 35 w 475"/>
                    <a:gd name="T27" fmla="*/ 488 h 552"/>
                    <a:gd name="T28" fmla="*/ 30 w 475"/>
                    <a:gd name="T29" fmla="*/ 513 h 552"/>
                    <a:gd name="T30" fmla="*/ 23 w 475"/>
                    <a:gd name="T31" fmla="*/ 551 h 552"/>
                    <a:gd name="T32" fmla="*/ 17 w 475"/>
                    <a:gd name="T33" fmla="*/ 518 h 552"/>
                    <a:gd name="T34" fmla="*/ 8 w 475"/>
                    <a:gd name="T35" fmla="*/ 481 h 552"/>
                    <a:gd name="T36" fmla="*/ 5 w 475"/>
                    <a:gd name="T37" fmla="*/ 453 h 552"/>
                    <a:gd name="T38" fmla="*/ 0 w 475"/>
                    <a:gd name="T39" fmla="*/ 420 h 552"/>
                    <a:gd name="T40" fmla="*/ 2 w 475"/>
                    <a:gd name="T41" fmla="*/ 393 h 552"/>
                    <a:gd name="T42" fmla="*/ 8 w 475"/>
                    <a:gd name="T43" fmla="*/ 361 h 552"/>
                    <a:gd name="T44" fmla="*/ 15 w 475"/>
                    <a:gd name="T45" fmla="*/ 317 h 552"/>
                    <a:gd name="T46" fmla="*/ 30 w 475"/>
                    <a:gd name="T47" fmla="*/ 279 h 552"/>
                    <a:gd name="T48" fmla="*/ 50 w 475"/>
                    <a:gd name="T49" fmla="*/ 238 h 552"/>
                    <a:gd name="T50" fmla="*/ 75 w 475"/>
                    <a:gd name="T51" fmla="*/ 196 h 552"/>
                    <a:gd name="T52" fmla="*/ 111 w 475"/>
                    <a:gd name="T53" fmla="*/ 152 h 552"/>
                    <a:gd name="T54" fmla="*/ 152 w 475"/>
                    <a:gd name="T55" fmla="*/ 116 h 552"/>
                    <a:gd name="T56" fmla="*/ 188 w 475"/>
                    <a:gd name="T57" fmla="*/ 87 h 552"/>
                    <a:gd name="T58" fmla="*/ 233 w 475"/>
                    <a:gd name="T59" fmla="*/ 60 h 552"/>
                    <a:gd name="T60" fmla="*/ 279 w 475"/>
                    <a:gd name="T61" fmla="*/ 40 h 552"/>
                    <a:gd name="T62" fmla="*/ 333 w 475"/>
                    <a:gd name="T63" fmla="*/ 21 h 552"/>
                    <a:gd name="T64" fmla="*/ 380 w 475"/>
                    <a:gd name="T65" fmla="*/ 10 h 552"/>
                    <a:gd name="T66" fmla="*/ 435 w 475"/>
                    <a:gd name="T67" fmla="*/ 3 h 552"/>
                    <a:gd name="T68" fmla="*/ 474 w 475"/>
                    <a:gd name="T69" fmla="*/ 0 h 552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475" h="552">
                      <a:moveTo>
                        <a:pt x="474" y="0"/>
                      </a:moveTo>
                      <a:lnTo>
                        <a:pt x="474" y="294"/>
                      </a:lnTo>
                      <a:lnTo>
                        <a:pt x="446" y="291"/>
                      </a:lnTo>
                      <a:lnTo>
                        <a:pt x="411" y="293"/>
                      </a:lnTo>
                      <a:lnTo>
                        <a:pt x="353" y="299"/>
                      </a:lnTo>
                      <a:lnTo>
                        <a:pt x="296" y="310"/>
                      </a:lnTo>
                      <a:lnTo>
                        <a:pt x="243" y="323"/>
                      </a:lnTo>
                      <a:lnTo>
                        <a:pt x="200" y="339"/>
                      </a:lnTo>
                      <a:lnTo>
                        <a:pt x="149" y="364"/>
                      </a:lnTo>
                      <a:lnTo>
                        <a:pt x="110" y="390"/>
                      </a:lnTo>
                      <a:lnTo>
                        <a:pt x="81" y="415"/>
                      </a:lnTo>
                      <a:lnTo>
                        <a:pt x="60" y="439"/>
                      </a:lnTo>
                      <a:lnTo>
                        <a:pt x="47" y="461"/>
                      </a:lnTo>
                      <a:lnTo>
                        <a:pt x="35" y="488"/>
                      </a:lnTo>
                      <a:lnTo>
                        <a:pt x="30" y="513"/>
                      </a:lnTo>
                      <a:lnTo>
                        <a:pt x="23" y="551"/>
                      </a:lnTo>
                      <a:lnTo>
                        <a:pt x="17" y="518"/>
                      </a:lnTo>
                      <a:lnTo>
                        <a:pt x="8" y="481"/>
                      </a:lnTo>
                      <a:lnTo>
                        <a:pt x="5" y="453"/>
                      </a:lnTo>
                      <a:lnTo>
                        <a:pt x="0" y="420"/>
                      </a:lnTo>
                      <a:lnTo>
                        <a:pt x="2" y="393"/>
                      </a:lnTo>
                      <a:lnTo>
                        <a:pt x="8" y="361"/>
                      </a:lnTo>
                      <a:lnTo>
                        <a:pt x="15" y="317"/>
                      </a:lnTo>
                      <a:lnTo>
                        <a:pt x="30" y="279"/>
                      </a:lnTo>
                      <a:lnTo>
                        <a:pt x="50" y="238"/>
                      </a:lnTo>
                      <a:lnTo>
                        <a:pt x="75" y="196"/>
                      </a:lnTo>
                      <a:lnTo>
                        <a:pt x="111" y="152"/>
                      </a:lnTo>
                      <a:lnTo>
                        <a:pt x="152" y="116"/>
                      </a:lnTo>
                      <a:lnTo>
                        <a:pt x="188" y="87"/>
                      </a:lnTo>
                      <a:lnTo>
                        <a:pt x="233" y="60"/>
                      </a:lnTo>
                      <a:lnTo>
                        <a:pt x="279" y="40"/>
                      </a:lnTo>
                      <a:lnTo>
                        <a:pt x="333" y="21"/>
                      </a:lnTo>
                      <a:lnTo>
                        <a:pt x="380" y="10"/>
                      </a:lnTo>
                      <a:lnTo>
                        <a:pt x="435" y="3"/>
                      </a:lnTo>
                      <a:lnTo>
                        <a:pt x="474" y="0"/>
                      </a:lnTo>
                    </a:path>
                  </a:pathLst>
                </a:cu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40" name="Freeform 22"/>
                <p:cNvSpPr>
                  <a:spLocks/>
                </p:cNvSpPr>
                <p:nvPr/>
              </p:nvSpPr>
              <p:spPr bwMode="auto">
                <a:xfrm>
                  <a:off x="422" y="687"/>
                  <a:ext cx="156" cy="117"/>
                </a:xfrm>
                <a:custGeom>
                  <a:avLst/>
                  <a:gdLst>
                    <a:gd name="T0" fmla="*/ 72 w 156"/>
                    <a:gd name="T1" fmla="*/ 0 h 117"/>
                    <a:gd name="T2" fmla="*/ 21 w 156"/>
                    <a:gd name="T3" fmla="*/ 19 h 117"/>
                    <a:gd name="T4" fmla="*/ 3 w 156"/>
                    <a:gd name="T5" fmla="*/ 45 h 117"/>
                    <a:gd name="T6" fmla="*/ 0 w 156"/>
                    <a:gd name="T7" fmla="*/ 70 h 117"/>
                    <a:gd name="T8" fmla="*/ 0 w 156"/>
                    <a:gd name="T9" fmla="*/ 83 h 117"/>
                    <a:gd name="T10" fmla="*/ 9 w 156"/>
                    <a:gd name="T11" fmla="*/ 99 h 117"/>
                    <a:gd name="T12" fmla="*/ 29 w 156"/>
                    <a:gd name="T13" fmla="*/ 107 h 117"/>
                    <a:gd name="T14" fmla="*/ 50 w 156"/>
                    <a:gd name="T15" fmla="*/ 113 h 117"/>
                    <a:gd name="T16" fmla="*/ 69 w 156"/>
                    <a:gd name="T17" fmla="*/ 116 h 117"/>
                    <a:gd name="T18" fmla="*/ 86 w 156"/>
                    <a:gd name="T19" fmla="*/ 116 h 117"/>
                    <a:gd name="T20" fmla="*/ 114 w 156"/>
                    <a:gd name="T21" fmla="*/ 111 h 117"/>
                    <a:gd name="T22" fmla="*/ 134 w 156"/>
                    <a:gd name="T23" fmla="*/ 106 h 117"/>
                    <a:gd name="T24" fmla="*/ 146 w 156"/>
                    <a:gd name="T25" fmla="*/ 98 h 117"/>
                    <a:gd name="T26" fmla="*/ 153 w 156"/>
                    <a:gd name="T27" fmla="*/ 89 h 117"/>
                    <a:gd name="T28" fmla="*/ 155 w 156"/>
                    <a:gd name="T29" fmla="*/ 78 h 117"/>
                    <a:gd name="T30" fmla="*/ 153 w 156"/>
                    <a:gd name="T31" fmla="*/ 60 h 117"/>
                    <a:gd name="T32" fmla="*/ 146 w 156"/>
                    <a:gd name="T33" fmla="*/ 11 h 117"/>
                    <a:gd name="T34" fmla="*/ 72 w 156"/>
                    <a:gd name="T35" fmla="*/ 0 h 117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56" h="117">
                      <a:moveTo>
                        <a:pt x="72" y="0"/>
                      </a:moveTo>
                      <a:lnTo>
                        <a:pt x="21" y="19"/>
                      </a:lnTo>
                      <a:lnTo>
                        <a:pt x="3" y="45"/>
                      </a:lnTo>
                      <a:lnTo>
                        <a:pt x="0" y="70"/>
                      </a:lnTo>
                      <a:lnTo>
                        <a:pt x="0" y="83"/>
                      </a:lnTo>
                      <a:lnTo>
                        <a:pt x="9" y="99"/>
                      </a:lnTo>
                      <a:lnTo>
                        <a:pt x="29" y="107"/>
                      </a:lnTo>
                      <a:lnTo>
                        <a:pt x="50" y="113"/>
                      </a:lnTo>
                      <a:lnTo>
                        <a:pt x="69" y="116"/>
                      </a:lnTo>
                      <a:lnTo>
                        <a:pt x="86" y="116"/>
                      </a:lnTo>
                      <a:lnTo>
                        <a:pt x="114" y="111"/>
                      </a:lnTo>
                      <a:lnTo>
                        <a:pt x="134" y="106"/>
                      </a:lnTo>
                      <a:lnTo>
                        <a:pt x="146" y="98"/>
                      </a:lnTo>
                      <a:lnTo>
                        <a:pt x="153" y="89"/>
                      </a:lnTo>
                      <a:lnTo>
                        <a:pt x="155" y="78"/>
                      </a:lnTo>
                      <a:lnTo>
                        <a:pt x="153" y="60"/>
                      </a:lnTo>
                      <a:lnTo>
                        <a:pt x="146" y="11"/>
                      </a:lnTo>
                      <a:lnTo>
                        <a:pt x="72" y="0"/>
                      </a:lnTo>
                    </a:path>
                  </a:pathLst>
                </a:cu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41" name="Freeform 23"/>
                <p:cNvSpPr>
                  <a:spLocks/>
                </p:cNvSpPr>
                <p:nvPr/>
              </p:nvSpPr>
              <p:spPr bwMode="auto">
                <a:xfrm>
                  <a:off x="494" y="700"/>
                  <a:ext cx="88" cy="74"/>
                </a:xfrm>
                <a:custGeom>
                  <a:avLst/>
                  <a:gdLst>
                    <a:gd name="T0" fmla="*/ 87 w 88"/>
                    <a:gd name="T1" fmla="*/ 67 h 74"/>
                    <a:gd name="T2" fmla="*/ 76 w 88"/>
                    <a:gd name="T3" fmla="*/ 0 h 74"/>
                    <a:gd name="T4" fmla="*/ 33 w 88"/>
                    <a:gd name="T5" fmla="*/ 5 h 74"/>
                    <a:gd name="T6" fmla="*/ 0 w 88"/>
                    <a:gd name="T7" fmla="*/ 8 h 74"/>
                    <a:gd name="T8" fmla="*/ 9 w 88"/>
                    <a:gd name="T9" fmla="*/ 73 h 74"/>
                    <a:gd name="T10" fmla="*/ 12 w 88"/>
                    <a:gd name="T11" fmla="*/ 57 h 74"/>
                    <a:gd name="T12" fmla="*/ 22 w 88"/>
                    <a:gd name="T13" fmla="*/ 47 h 74"/>
                    <a:gd name="T14" fmla="*/ 40 w 88"/>
                    <a:gd name="T15" fmla="*/ 43 h 74"/>
                    <a:gd name="T16" fmla="*/ 60 w 88"/>
                    <a:gd name="T17" fmla="*/ 44 h 74"/>
                    <a:gd name="T18" fmla="*/ 76 w 88"/>
                    <a:gd name="T19" fmla="*/ 51 h 74"/>
                    <a:gd name="T20" fmla="*/ 87 w 88"/>
                    <a:gd name="T21" fmla="*/ 67 h 7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88" h="74">
                      <a:moveTo>
                        <a:pt x="87" y="67"/>
                      </a:moveTo>
                      <a:lnTo>
                        <a:pt x="76" y="0"/>
                      </a:lnTo>
                      <a:lnTo>
                        <a:pt x="33" y="5"/>
                      </a:lnTo>
                      <a:lnTo>
                        <a:pt x="0" y="8"/>
                      </a:lnTo>
                      <a:lnTo>
                        <a:pt x="9" y="73"/>
                      </a:lnTo>
                      <a:lnTo>
                        <a:pt x="12" y="57"/>
                      </a:lnTo>
                      <a:lnTo>
                        <a:pt x="22" y="47"/>
                      </a:lnTo>
                      <a:lnTo>
                        <a:pt x="40" y="43"/>
                      </a:lnTo>
                      <a:lnTo>
                        <a:pt x="60" y="44"/>
                      </a:lnTo>
                      <a:lnTo>
                        <a:pt x="76" y="51"/>
                      </a:lnTo>
                      <a:lnTo>
                        <a:pt x="87" y="67"/>
                      </a:lnTo>
                    </a:path>
                  </a:pathLst>
                </a:cu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42" name="Freeform 24"/>
                <p:cNvSpPr>
                  <a:spLocks/>
                </p:cNvSpPr>
                <p:nvPr/>
              </p:nvSpPr>
              <p:spPr bwMode="auto">
                <a:xfrm>
                  <a:off x="386" y="479"/>
                  <a:ext cx="319" cy="286"/>
                </a:xfrm>
                <a:custGeom>
                  <a:avLst/>
                  <a:gdLst>
                    <a:gd name="T0" fmla="*/ 317 w 319"/>
                    <a:gd name="T1" fmla="*/ 275 h 286"/>
                    <a:gd name="T2" fmla="*/ 315 w 319"/>
                    <a:gd name="T3" fmla="*/ 254 h 286"/>
                    <a:gd name="T4" fmla="*/ 306 w 319"/>
                    <a:gd name="T5" fmla="*/ 235 h 286"/>
                    <a:gd name="T6" fmla="*/ 299 w 319"/>
                    <a:gd name="T7" fmla="*/ 219 h 286"/>
                    <a:gd name="T8" fmla="*/ 294 w 319"/>
                    <a:gd name="T9" fmla="*/ 194 h 286"/>
                    <a:gd name="T10" fmla="*/ 288 w 319"/>
                    <a:gd name="T11" fmla="*/ 161 h 286"/>
                    <a:gd name="T12" fmla="*/ 284 w 319"/>
                    <a:gd name="T13" fmla="*/ 126 h 286"/>
                    <a:gd name="T14" fmla="*/ 281 w 319"/>
                    <a:gd name="T15" fmla="*/ 94 h 286"/>
                    <a:gd name="T16" fmla="*/ 279 w 319"/>
                    <a:gd name="T17" fmla="*/ 67 h 286"/>
                    <a:gd name="T18" fmla="*/ 278 w 319"/>
                    <a:gd name="T19" fmla="*/ 43 h 286"/>
                    <a:gd name="T20" fmla="*/ 270 w 319"/>
                    <a:gd name="T21" fmla="*/ 29 h 286"/>
                    <a:gd name="T22" fmla="*/ 255 w 319"/>
                    <a:gd name="T23" fmla="*/ 16 h 286"/>
                    <a:gd name="T24" fmla="*/ 240 w 319"/>
                    <a:gd name="T25" fmla="*/ 9 h 286"/>
                    <a:gd name="T26" fmla="*/ 216 w 319"/>
                    <a:gd name="T27" fmla="*/ 2 h 286"/>
                    <a:gd name="T28" fmla="*/ 189 w 319"/>
                    <a:gd name="T29" fmla="*/ 0 h 286"/>
                    <a:gd name="T30" fmla="*/ 147 w 319"/>
                    <a:gd name="T31" fmla="*/ 0 h 286"/>
                    <a:gd name="T32" fmla="*/ 110 w 319"/>
                    <a:gd name="T33" fmla="*/ 2 h 286"/>
                    <a:gd name="T34" fmla="*/ 74 w 319"/>
                    <a:gd name="T35" fmla="*/ 9 h 286"/>
                    <a:gd name="T36" fmla="*/ 41 w 319"/>
                    <a:gd name="T37" fmla="*/ 21 h 286"/>
                    <a:gd name="T38" fmla="*/ 20 w 319"/>
                    <a:gd name="T39" fmla="*/ 35 h 286"/>
                    <a:gd name="T40" fmla="*/ 8 w 319"/>
                    <a:gd name="T41" fmla="*/ 47 h 286"/>
                    <a:gd name="T42" fmla="*/ 0 w 319"/>
                    <a:gd name="T43" fmla="*/ 61 h 286"/>
                    <a:gd name="T44" fmla="*/ 2 w 319"/>
                    <a:gd name="T45" fmla="*/ 75 h 286"/>
                    <a:gd name="T46" fmla="*/ 5 w 319"/>
                    <a:gd name="T47" fmla="*/ 89 h 286"/>
                    <a:gd name="T48" fmla="*/ 15 w 319"/>
                    <a:gd name="T49" fmla="*/ 104 h 286"/>
                    <a:gd name="T50" fmla="*/ 23 w 319"/>
                    <a:gd name="T51" fmla="*/ 123 h 286"/>
                    <a:gd name="T52" fmla="*/ 27 w 319"/>
                    <a:gd name="T53" fmla="*/ 149 h 286"/>
                    <a:gd name="T54" fmla="*/ 30 w 319"/>
                    <a:gd name="T55" fmla="*/ 176 h 286"/>
                    <a:gd name="T56" fmla="*/ 35 w 319"/>
                    <a:gd name="T57" fmla="*/ 200 h 286"/>
                    <a:gd name="T58" fmla="*/ 36 w 319"/>
                    <a:gd name="T59" fmla="*/ 235 h 286"/>
                    <a:gd name="T60" fmla="*/ 38 w 319"/>
                    <a:gd name="T61" fmla="*/ 265 h 286"/>
                    <a:gd name="T62" fmla="*/ 38 w 319"/>
                    <a:gd name="T63" fmla="*/ 285 h 286"/>
                    <a:gd name="T64" fmla="*/ 48 w 319"/>
                    <a:gd name="T65" fmla="*/ 260 h 286"/>
                    <a:gd name="T66" fmla="*/ 68 w 319"/>
                    <a:gd name="T67" fmla="*/ 248 h 286"/>
                    <a:gd name="T68" fmla="*/ 86 w 319"/>
                    <a:gd name="T69" fmla="*/ 241 h 286"/>
                    <a:gd name="T70" fmla="*/ 108 w 319"/>
                    <a:gd name="T71" fmla="*/ 236 h 286"/>
                    <a:gd name="T72" fmla="*/ 143 w 319"/>
                    <a:gd name="T73" fmla="*/ 229 h 286"/>
                    <a:gd name="T74" fmla="*/ 177 w 319"/>
                    <a:gd name="T75" fmla="*/ 228 h 286"/>
                    <a:gd name="T76" fmla="*/ 197 w 319"/>
                    <a:gd name="T77" fmla="*/ 228 h 286"/>
                    <a:gd name="T78" fmla="*/ 228 w 319"/>
                    <a:gd name="T79" fmla="*/ 230 h 286"/>
                    <a:gd name="T80" fmla="*/ 264 w 319"/>
                    <a:gd name="T81" fmla="*/ 237 h 286"/>
                    <a:gd name="T82" fmla="*/ 287 w 319"/>
                    <a:gd name="T83" fmla="*/ 246 h 286"/>
                    <a:gd name="T84" fmla="*/ 302 w 319"/>
                    <a:gd name="T85" fmla="*/ 255 h 286"/>
                    <a:gd name="T86" fmla="*/ 318 w 319"/>
                    <a:gd name="T87" fmla="*/ 268 h 28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0" t="0" r="r" b="b"/>
                  <a:pathLst>
                    <a:path w="319" h="286">
                      <a:moveTo>
                        <a:pt x="317" y="275"/>
                      </a:moveTo>
                      <a:lnTo>
                        <a:pt x="315" y="254"/>
                      </a:lnTo>
                      <a:lnTo>
                        <a:pt x="306" y="235"/>
                      </a:lnTo>
                      <a:lnTo>
                        <a:pt x="299" y="219"/>
                      </a:lnTo>
                      <a:lnTo>
                        <a:pt x="294" y="194"/>
                      </a:lnTo>
                      <a:lnTo>
                        <a:pt x="288" y="161"/>
                      </a:lnTo>
                      <a:lnTo>
                        <a:pt x="284" y="126"/>
                      </a:lnTo>
                      <a:lnTo>
                        <a:pt x="281" y="94"/>
                      </a:lnTo>
                      <a:lnTo>
                        <a:pt x="279" y="67"/>
                      </a:lnTo>
                      <a:lnTo>
                        <a:pt x="278" y="43"/>
                      </a:lnTo>
                      <a:lnTo>
                        <a:pt x="270" y="29"/>
                      </a:lnTo>
                      <a:lnTo>
                        <a:pt x="255" y="16"/>
                      </a:lnTo>
                      <a:lnTo>
                        <a:pt x="240" y="9"/>
                      </a:lnTo>
                      <a:lnTo>
                        <a:pt x="216" y="2"/>
                      </a:lnTo>
                      <a:lnTo>
                        <a:pt x="189" y="0"/>
                      </a:lnTo>
                      <a:lnTo>
                        <a:pt x="147" y="0"/>
                      </a:lnTo>
                      <a:lnTo>
                        <a:pt x="110" y="2"/>
                      </a:lnTo>
                      <a:lnTo>
                        <a:pt x="74" y="9"/>
                      </a:lnTo>
                      <a:lnTo>
                        <a:pt x="41" y="21"/>
                      </a:lnTo>
                      <a:lnTo>
                        <a:pt x="20" y="35"/>
                      </a:lnTo>
                      <a:lnTo>
                        <a:pt x="8" y="47"/>
                      </a:lnTo>
                      <a:lnTo>
                        <a:pt x="0" y="61"/>
                      </a:lnTo>
                      <a:lnTo>
                        <a:pt x="2" y="75"/>
                      </a:lnTo>
                      <a:lnTo>
                        <a:pt x="5" y="89"/>
                      </a:lnTo>
                      <a:lnTo>
                        <a:pt x="15" y="104"/>
                      </a:lnTo>
                      <a:lnTo>
                        <a:pt x="23" y="123"/>
                      </a:lnTo>
                      <a:lnTo>
                        <a:pt x="27" y="149"/>
                      </a:lnTo>
                      <a:lnTo>
                        <a:pt x="30" y="176"/>
                      </a:lnTo>
                      <a:lnTo>
                        <a:pt x="35" y="200"/>
                      </a:lnTo>
                      <a:lnTo>
                        <a:pt x="36" y="235"/>
                      </a:lnTo>
                      <a:lnTo>
                        <a:pt x="38" y="265"/>
                      </a:lnTo>
                      <a:lnTo>
                        <a:pt x="38" y="285"/>
                      </a:lnTo>
                      <a:lnTo>
                        <a:pt x="48" y="260"/>
                      </a:lnTo>
                      <a:lnTo>
                        <a:pt x="68" y="248"/>
                      </a:lnTo>
                      <a:lnTo>
                        <a:pt x="86" y="241"/>
                      </a:lnTo>
                      <a:lnTo>
                        <a:pt x="108" y="236"/>
                      </a:lnTo>
                      <a:lnTo>
                        <a:pt x="143" y="229"/>
                      </a:lnTo>
                      <a:lnTo>
                        <a:pt x="177" y="228"/>
                      </a:lnTo>
                      <a:lnTo>
                        <a:pt x="197" y="228"/>
                      </a:lnTo>
                      <a:lnTo>
                        <a:pt x="228" y="230"/>
                      </a:lnTo>
                      <a:lnTo>
                        <a:pt x="264" y="237"/>
                      </a:lnTo>
                      <a:lnTo>
                        <a:pt x="287" y="246"/>
                      </a:lnTo>
                      <a:lnTo>
                        <a:pt x="302" y="255"/>
                      </a:lnTo>
                      <a:lnTo>
                        <a:pt x="318" y="268"/>
                      </a:lnTo>
                    </a:path>
                  </a:pathLst>
                </a:cu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43" name="Freeform 25"/>
                <p:cNvSpPr>
                  <a:spLocks/>
                </p:cNvSpPr>
                <p:nvPr/>
              </p:nvSpPr>
              <p:spPr bwMode="auto">
                <a:xfrm>
                  <a:off x="5101" y="537"/>
                  <a:ext cx="551" cy="335"/>
                </a:xfrm>
                <a:custGeom>
                  <a:avLst/>
                  <a:gdLst>
                    <a:gd name="T0" fmla="*/ 534 w 551"/>
                    <a:gd name="T1" fmla="*/ 48 h 335"/>
                    <a:gd name="T2" fmla="*/ 550 w 551"/>
                    <a:gd name="T3" fmla="*/ 117 h 335"/>
                    <a:gd name="T4" fmla="*/ 540 w 551"/>
                    <a:gd name="T5" fmla="*/ 142 h 335"/>
                    <a:gd name="T6" fmla="*/ 517 w 551"/>
                    <a:gd name="T7" fmla="*/ 179 h 335"/>
                    <a:gd name="T8" fmla="*/ 493 w 551"/>
                    <a:gd name="T9" fmla="*/ 212 h 335"/>
                    <a:gd name="T10" fmla="*/ 465 w 551"/>
                    <a:gd name="T11" fmla="*/ 239 h 335"/>
                    <a:gd name="T12" fmla="*/ 430 w 551"/>
                    <a:gd name="T13" fmla="*/ 267 h 335"/>
                    <a:gd name="T14" fmla="*/ 397 w 551"/>
                    <a:gd name="T15" fmla="*/ 286 h 335"/>
                    <a:gd name="T16" fmla="*/ 361 w 551"/>
                    <a:gd name="T17" fmla="*/ 304 h 335"/>
                    <a:gd name="T18" fmla="*/ 315 w 551"/>
                    <a:gd name="T19" fmla="*/ 320 h 335"/>
                    <a:gd name="T20" fmla="*/ 280 w 551"/>
                    <a:gd name="T21" fmla="*/ 328 h 335"/>
                    <a:gd name="T22" fmla="*/ 238 w 551"/>
                    <a:gd name="T23" fmla="*/ 334 h 335"/>
                    <a:gd name="T24" fmla="*/ 199 w 551"/>
                    <a:gd name="T25" fmla="*/ 334 h 335"/>
                    <a:gd name="T26" fmla="*/ 157 w 551"/>
                    <a:gd name="T27" fmla="*/ 329 h 335"/>
                    <a:gd name="T28" fmla="*/ 114 w 551"/>
                    <a:gd name="T29" fmla="*/ 317 h 335"/>
                    <a:gd name="T30" fmla="*/ 75 w 551"/>
                    <a:gd name="T31" fmla="*/ 298 h 335"/>
                    <a:gd name="T32" fmla="*/ 52 w 551"/>
                    <a:gd name="T33" fmla="*/ 282 h 335"/>
                    <a:gd name="T34" fmla="*/ 24 w 551"/>
                    <a:gd name="T35" fmla="*/ 258 h 335"/>
                    <a:gd name="T36" fmla="*/ 9 w 551"/>
                    <a:gd name="T37" fmla="*/ 238 h 335"/>
                    <a:gd name="T38" fmla="*/ 0 w 551"/>
                    <a:gd name="T39" fmla="*/ 222 h 335"/>
                    <a:gd name="T40" fmla="*/ 0 w 551"/>
                    <a:gd name="T41" fmla="*/ 204 h 335"/>
                    <a:gd name="T42" fmla="*/ 6 w 551"/>
                    <a:gd name="T43" fmla="*/ 182 h 335"/>
                    <a:gd name="T44" fmla="*/ 18 w 551"/>
                    <a:gd name="T45" fmla="*/ 166 h 335"/>
                    <a:gd name="T46" fmla="*/ 27 w 551"/>
                    <a:gd name="T47" fmla="*/ 131 h 335"/>
                    <a:gd name="T48" fmla="*/ 31 w 551"/>
                    <a:gd name="T49" fmla="*/ 112 h 335"/>
                    <a:gd name="T50" fmla="*/ 283 w 551"/>
                    <a:gd name="T51" fmla="*/ 128 h 335"/>
                    <a:gd name="T52" fmla="*/ 316 w 551"/>
                    <a:gd name="T53" fmla="*/ 122 h 335"/>
                    <a:gd name="T54" fmla="*/ 357 w 551"/>
                    <a:gd name="T55" fmla="*/ 109 h 335"/>
                    <a:gd name="T56" fmla="*/ 388 w 551"/>
                    <a:gd name="T57" fmla="*/ 93 h 335"/>
                    <a:gd name="T58" fmla="*/ 421 w 551"/>
                    <a:gd name="T59" fmla="*/ 73 h 335"/>
                    <a:gd name="T60" fmla="*/ 453 w 551"/>
                    <a:gd name="T61" fmla="*/ 44 h 335"/>
                    <a:gd name="T62" fmla="*/ 472 w 551"/>
                    <a:gd name="T63" fmla="*/ 19 h 335"/>
                    <a:gd name="T64" fmla="*/ 486 w 551"/>
                    <a:gd name="T65" fmla="*/ 0 h 335"/>
                    <a:gd name="T66" fmla="*/ 534 w 551"/>
                    <a:gd name="T67" fmla="*/ 48 h 335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551" h="335">
                      <a:moveTo>
                        <a:pt x="534" y="48"/>
                      </a:moveTo>
                      <a:lnTo>
                        <a:pt x="550" y="117"/>
                      </a:lnTo>
                      <a:lnTo>
                        <a:pt x="540" y="142"/>
                      </a:lnTo>
                      <a:lnTo>
                        <a:pt x="517" y="179"/>
                      </a:lnTo>
                      <a:lnTo>
                        <a:pt x="493" y="212"/>
                      </a:lnTo>
                      <a:lnTo>
                        <a:pt x="465" y="239"/>
                      </a:lnTo>
                      <a:lnTo>
                        <a:pt x="430" y="267"/>
                      </a:lnTo>
                      <a:lnTo>
                        <a:pt x="397" y="286"/>
                      </a:lnTo>
                      <a:lnTo>
                        <a:pt x="361" y="304"/>
                      </a:lnTo>
                      <a:lnTo>
                        <a:pt x="315" y="320"/>
                      </a:lnTo>
                      <a:lnTo>
                        <a:pt x="280" y="328"/>
                      </a:lnTo>
                      <a:lnTo>
                        <a:pt x="238" y="334"/>
                      </a:lnTo>
                      <a:lnTo>
                        <a:pt x="199" y="334"/>
                      </a:lnTo>
                      <a:lnTo>
                        <a:pt x="157" y="329"/>
                      </a:lnTo>
                      <a:lnTo>
                        <a:pt x="114" y="317"/>
                      </a:lnTo>
                      <a:lnTo>
                        <a:pt x="75" y="298"/>
                      </a:lnTo>
                      <a:lnTo>
                        <a:pt x="52" y="282"/>
                      </a:lnTo>
                      <a:lnTo>
                        <a:pt x="24" y="258"/>
                      </a:lnTo>
                      <a:lnTo>
                        <a:pt x="9" y="238"/>
                      </a:lnTo>
                      <a:lnTo>
                        <a:pt x="0" y="222"/>
                      </a:lnTo>
                      <a:lnTo>
                        <a:pt x="0" y="204"/>
                      </a:lnTo>
                      <a:lnTo>
                        <a:pt x="6" y="182"/>
                      </a:lnTo>
                      <a:lnTo>
                        <a:pt x="18" y="166"/>
                      </a:lnTo>
                      <a:lnTo>
                        <a:pt x="27" y="131"/>
                      </a:lnTo>
                      <a:lnTo>
                        <a:pt x="31" y="112"/>
                      </a:lnTo>
                      <a:lnTo>
                        <a:pt x="283" y="128"/>
                      </a:lnTo>
                      <a:lnTo>
                        <a:pt x="316" y="122"/>
                      </a:lnTo>
                      <a:lnTo>
                        <a:pt x="357" y="109"/>
                      </a:lnTo>
                      <a:lnTo>
                        <a:pt x="388" y="93"/>
                      </a:lnTo>
                      <a:lnTo>
                        <a:pt x="421" y="73"/>
                      </a:lnTo>
                      <a:lnTo>
                        <a:pt x="453" y="44"/>
                      </a:lnTo>
                      <a:lnTo>
                        <a:pt x="472" y="19"/>
                      </a:lnTo>
                      <a:lnTo>
                        <a:pt x="486" y="0"/>
                      </a:lnTo>
                      <a:lnTo>
                        <a:pt x="534" y="48"/>
                      </a:lnTo>
                    </a:path>
                  </a:pathLst>
                </a:cu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44" name="Freeform 26"/>
                <p:cNvSpPr>
                  <a:spLocks/>
                </p:cNvSpPr>
                <p:nvPr/>
              </p:nvSpPr>
              <p:spPr bwMode="auto">
                <a:xfrm>
                  <a:off x="5197" y="119"/>
                  <a:ext cx="475" cy="552"/>
                </a:xfrm>
                <a:custGeom>
                  <a:avLst/>
                  <a:gdLst>
                    <a:gd name="T0" fmla="*/ 0 w 475"/>
                    <a:gd name="T1" fmla="*/ 0 h 552"/>
                    <a:gd name="T2" fmla="*/ 0 w 475"/>
                    <a:gd name="T3" fmla="*/ 294 h 552"/>
                    <a:gd name="T4" fmla="*/ 28 w 475"/>
                    <a:gd name="T5" fmla="*/ 291 h 552"/>
                    <a:gd name="T6" fmla="*/ 63 w 475"/>
                    <a:gd name="T7" fmla="*/ 293 h 552"/>
                    <a:gd name="T8" fmla="*/ 121 w 475"/>
                    <a:gd name="T9" fmla="*/ 299 h 552"/>
                    <a:gd name="T10" fmla="*/ 178 w 475"/>
                    <a:gd name="T11" fmla="*/ 310 h 552"/>
                    <a:gd name="T12" fmla="*/ 231 w 475"/>
                    <a:gd name="T13" fmla="*/ 323 h 552"/>
                    <a:gd name="T14" fmla="*/ 274 w 475"/>
                    <a:gd name="T15" fmla="*/ 339 h 552"/>
                    <a:gd name="T16" fmla="*/ 325 w 475"/>
                    <a:gd name="T17" fmla="*/ 364 h 552"/>
                    <a:gd name="T18" fmla="*/ 364 w 475"/>
                    <a:gd name="T19" fmla="*/ 390 h 552"/>
                    <a:gd name="T20" fmla="*/ 393 w 475"/>
                    <a:gd name="T21" fmla="*/ 415 h 552"/>
                    <a:gd name="T22" fmla="*/ 414 w 475"/>
                    <a:gd name="T23" fmla="*/ 439 h 552"/>
                    <a:gd name="T24" fmla="*/ 427 w 475"/>
                    <a:gd name="T25" fmla="*/ 461 h 552"/>
                    <a:gd name="T26" fmla="*/ 439 w 475"/>
                    <a:gd name="T27" fmla="*/ 488 h 552"/>
                    <a:gd name="T28" fmla="*/ 444 w 475"/>
                    <a:gd name="T29" fmla="*/ 513 h 552"/>
                    <a:gd name="T30" fmla="*/ 451 w 475"/>
                    <a:gd name="T31" fmla="*/ 551 h 552"/>
                    <a:gd name="T32" fmla="*/ 457 w 475"/>
                    <a:gd name="T33" fmla="*/ 518 h 552"/>
                    <a:gd name="T34" fmla="*/ 466 w 475"/>
                    <a:gd name="T35" fmla="*/ 481 h 552"/>
                    <a:gd name="T36" fmla="*/ 469 w 475"/>
                    <a:gd name="T37" fmla="*/ 453 h 552"/>
                    <a:gd name="T38" fmla="*/ 474 w 475"/>
                    <a:gd name="T39" fmla="*/ 420 h 552"/>
                    <a:gd name="T40" fmla="*/ 472 w 475"/>
                    <a:gd name="T41" fmla="*/ 393 h 552"/>
                    <a:gd name="T42" fmla="*/ 466 w 475"/>
                    <a:gd name="T43" fmla="*/ 361 h 552"/>
                    <a:gd name="T44" fmla="*/ 459 w 475"/>
                    <a:gd name="T45" fmla="*/ 317 h 552"/>
                    <a:gd name="T46" fmla="*/ 444 w 475"/>
                    <a:gd name="T47" fmla="*/ 279 h 552"/>
                    <a:gd name="T48" fmla="*/ 424 w 475"/>
                    <a:gd name="T49" fmla="*/ 238 h 552"/>
                    <a:gd name="T50" fmla="*/ 399 w 475"/>
                    <a:gd name="T51" fmla="*/ 196 h 552"/>
                    <a:gd name="T52" fmla="*/ 363 w 475"/>
                    <a:gd name="T53" fmla="*/ 152 h 552"/>
                    <a:gd name="T54" fmla="*/ 322 w 475"/>
                    <a:gd name="T55" fmla="*/ 116 h 552"/>
                    <a:gd name="T56" fmla="*/ 286 w 475"/>
                    <a:gd name="T57" fmla="*/ 87 h 552"/>
                    <a:gd name="T58" fmla="*/ 241 w 475"/>
                    <a:gd name="T59" fmla="*/ 60 h 552"/>
                    <a:gd name="T60" fmla="*/ 195 w 475"/>
                    <a:gd name="T61" fmla="*/ 40 h 552"/>
                    <a:gd name="T62" fmla="*/ 141 w 475"/>
                    <a:gd name="T63" fmla="*/ 21 h 552"/>
                    <a:gd name="T64" fmla="*/ 94 w 475"/>
                    <a:gd name="T65" fmla="*/ 10 h 552"/>
                    <a:gd name="T66" fmla="*/ 39 w 475"/>
                    <a:gd name="T67" fmla="*/ 3 h 552"/>
                    <a:gd name="T68" fmla="*/ 0 w 475"/>
                    <a:gd name="T69" fmla="*/ 0 h 552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475" h="552">
                      <a:moveTo>
                        <a:pt x="0" y="0"/>
                      </a:moveTo>
                      <a:lnTo>
                        <a:pt x="0" y="294"/>
                      </a:lnTo>
                      <a:lnTo>
                        <a:pt x="28" y="291"/>
                      </a:lnTo>
                      <a:lnTo>
                        <a:pt x="63" y="293"/>
                      </a:lnTo>
                      <a:lnTo>
                        <a:pt x="121" y="299"/>
                      </a:lnTo>
                      <a:lnTo>
                        <a:pt x="178" y="310"/>
                      </a:lnTo>
                      <a:lnTo>
                        <a:pt x="231" y="323"/>
                      </a:lnTo>
                      <a:lnTo>
                        <a:pt x="274" y="339"/>
                      </a:lnTo>
                      <a:lnTo>
                        <a:pt x="325" y="364"/>
                      </a:lnTo>
                      <a:lnTo>
                        <a:pt x="364" y="390"/>
                      </a:lnTo>
                      <a:lnTo>
                        <a:pt x="393" y="415"/>
                      </a:lnTo>
                      <a:lnTo>
                        <a:pt x="414" y="439"/>
                      </a:lnTo>
                      <a:lnTo>
                        <a:pt x="427" y="461"/>
                      </a:lnTo>
                      <a:lnTo>
                        <a:pt x="439" y="488"/>
                      </a:lnTo>
                      <a:lnTo>
                        <a:pt x="444" y="513"/>
                      </a:lnTo>
                      <a:lnTo>
                        <a:pt x="451" y="551"/>
                      </a:lnTo>
                      <a:lnTo>
                        <a:pt x="457" y="518"/>
                      </a:lnTo>
                      <a:lnTo>
                        <a:pt x="466" y="481"/>
                      </a:lnTo>
                      <a:lnTo>
                        <a:pt x="469" y="453"/>
                      </a:lnTo>
                      <a:lnTo>
                        <a:pt x="474" y="420"/>
                      </a:lnTo>
                      <a:lnTo>
                        <a:pt x="472" y="393"/>
                      </a:lnTo>
                      <a:lnTo>
                        <a:pt x="466" y="361"/>
                      </a:lnTo>
                      <a:lnTo>
                        <a:pt x="459" y="317"/>
                      </a:lnTo>
                      <a:lnTo>
                        <a:pt x="444" y="279"/>
                      </a:lnTo>
                      <a:lnTo>
                        <a:pt x="424" y="238"/>
                      </a:lnTo>
                      <a:lnTo>
                        <a:pt x="399" y="196"/>
                      </a:lnTo>
                      <a:lnTo>
                        <a:pt x="363" y="152"/>
                      </a:lnTo>
                      <a:lnTo>
                        <a:pt x="322" y="116"/>
                      </a:lnTo>
                      <a:lnTo>
                        <a:pt x="286" y="87"/>
                      </a:lnTo>
                      <a:lnTo>
                        <a:pt x="241" y="60"/>
                      </a:lnTo>
                      <a:lnTo>
                        <a:pt x="195" y="40"/>
                      </a:lnTo>
                      <a:lnTo>
                        <a:pt x="141" y="21"/>
                      </a:lnTo>
                      <a:lnTo>
                        <a:pt x="94" y="10"/>
                      </a:lnTo>
                      <a:lnTo>
                        <a:pt x="39" y="3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45" name="Freeform 27"/>
                <p:cNvSpPr>
                  <a:spLocks/>
                </p:cNvSpPr>
                <p:nvPr/>
              </p:nvSpPr>
              <p:spPr bwMode="auto">
                <a:xfrm>
                  <a:off x="5228" y="687"/>
                  <a:ext cx="156" cy="117"/>
                </a:xfrm>
                <a:custGeom>
                  <a:avLst/>
                  <a:gdLst>
                    <a:gd name="T0" fmla="*/ 83 w 156"/>
                    <a:gd name="T1" fmla="*/ 0 h 117"/>
                    <a:gd name="T2" fmla="*/ 134 w 156"/>
                    <a:gd name="T3" fmla="*/ 19 h 117"/>
                    <a:gd name="T4" fmla="*/ 152 w 156"/>
                    <a:gd name="T5" fmla="*/ 45 h 117"/>
                    <a:gd name="T6" fmla="*/ 155 w 156"/>
                    <a:gd name="T7" fmla="*/ 70 h 117"/>
                    <a:gd name="T8" fmla="*/ 155 w 156"/>
                    <a:gd name="T9" fmla="*/ 83 h 117"/>
                    <a:gd name="T10" fmla="*/ 146 w 156"/>
                    <a:gd name="T11" fmla="*/ 99 h 117"/>
                    <a:gd name="T12" fmla="*/ 126 w 156"/>
                    <a:gd name="T13" fmla="*/ 107 h 117"/>
                    <a:gd name="T14" fmla="*/ 105 w 156"/>
                    <a:gd name="T15" fmla="*/ 113 h 117"/>
                    <a:gd name="T16" fmla="*/ 86 w 156"/>
                    <a:gd name="T17" fmla="*/ 116 h 117"/>
                    <a:gd name="T18" fmla="*/ 69 w 156"/>
                    <a:gd name="T19" fmla="*/ 116 h 117"/>
                    <a:gd name="T20" fmla="*/ 41 w 156"/>
                    <a:gd name="T21" fmla="*/ 111 h 117"/>
                    <a:gd name="T22" fmla="*/ 21 w 156"/>
                    <a:gd name="T23" fmla="*/ 106 h 117"/>
                    <a:gd name="T24" fmla="*/ 9 w 156"/>
                    <a:gd name="T25" fmla="*/ 98 h 117"/>
                    <a:gd name="T26" fmla="*/ 2 w 156"/>
                    <a:gd name="T27" fmla="*/ 89 h 117"/>
                    <a:gd name="T28" fmla="*/ 0 w 156"/>
                    <a:gd name="T29" fmla="*/ 78 h 117"/>
                    <a:gd name="T30" fmla="*/ 2 w 156"/>
                    <a:gd name="T31" fmla="*/ 60 h 117"/>
                    <a:gd name="T32" fmla="*/ 9 w 156"/>
                    <a:gd name="T33" fmla="*/ 11 h 117"/>
                    <a:gd name="T34" fmla="*/ 83 w 156"/>
                    <a:gd name="T35" fmla="*/ 0 h 117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56" h="117">
                      <a:moveTo>
                        <a:pt x="83" y="0"/>
                      </a:moveTo>
                      <a:lnTo>
                        <a:pt x="134" y="19"/>
                      </a:lnTo>
                      <a:lnTo>
                        <a:pt x="152" y="45"/>
                      </a:lnTo>
                      <a:lnTo>
                        <a:pt x="155" y="70"/>
                      </a:lnTo>
                      <a:lnTo>
                        <a:pt x="155" y="83"/>
                      </a:lnTo>
                      <a:lnTo>
                        <a:pt x="146" y="99"/>
                      </a:lnTo>
                      <a:lnTo>
                        <a:pt x="126" y="107"/>
                      </a:lnTo>
                      <a:lnTo>
                        <a:pt x="105" y="113"/>
                      </a:lnTo>
                      <a:lnTo>
                        <a:pt x="86" y="116"/>
                      </a:lnTo>
                      <a:lnTo>
                        <a:pt x="69" y="116"/>
                      </a:lnTo>
                      <a:lnTo>
                        <a:pt x="41" y="111"/>
                      </a:lnTo>
                      <a:lnTo>
                        <a:pt x="21" y="106"/>
                      </a:lnTo>
                      <a:lnTo>
                        <a:pt x="9" y="98"/>
                      </a:lnTo>
                      <a:lnTo>
                        <a:pt x="2" y="89"/>
                      </a:lnTo>
                      <a:lnTo>
                        <a:pt x="0" y="78"/>
                      </a:lnTo>
                      <a:lnTo>
                        <a:pt x="2" y="60"/>
                      </a:lnTo>
                      <a:lnTo>
                        <a:pt x="9" y="11"/>
                      </a:lnTo>
                      <a:lnTo>
                        <a:pt x="83" y="0"/>
                      </a:lnTo>
                    </a:path>
                  </a:pathLst>
                </a:cu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46" name="Freeform 28"/>
                <p:cNvSpPr>
                  <a:spLocks/>
                </p:cNvSpPr>
                <p:nvPr/>
              </p:nvSpPr>
              <p:spPr bwMode="auto">
                <a:xfrm>
                  <a:off x="5224" y="699"/>
                  <a:ext cx="88" cy="75"/>
                </a:xfrm>
                <a:custGeom>
                  <a:avLst/>
                  <a:gdLst>
                    <a:gd name="T0" fmla="*/ 0 w 88"/>
                    <a:gd name="T1" fmla="*/ 69 h 75"/>
                    <a:gd name="T2" fmla="*/ 11 w 88"/>
                    <a:gd name="T3" fmla="*/ 0 h 75"/>
                    <a:gd name="T4" fmla="*/ 54 w 88"/>
                    <a:gd name="T5" fmla="*/ 5 h 75"/>
                    <a:gd name="T6" fmla="*/ 87 w 88"/>
                    <a:gd name="T7" fmla="*/ 9 h 75"/>
                    <a:gd name="T8" fmla="*/ 78 w 88"/>
                    <a:gd name="T9" fmla="*/ 74 h 75"/>
                    <a:gd name="T10" fmla="*/ 75 w 88"/>
                    <a:gd name="T11" fmla="*/ 59 h 75"/>
                    <a:gd name="T12" fmla="*/ 65 w 88"/>
                    <a:gd name="T13" fmla="*/ 48 h 75"/>
                    <a:gd name="T14" fmla="*/ 47 w 88"/>
                    <a:gd name="T15" fmla="*/ 44 h 75"/>
                    <a:gd name="T16" fmla="*/ 27 w 88"/>
                    <a:gd name="T17" fmla="*/ 45 h 75"/>
                    <a:gd name="T18" fmla="*/ 11 w 88"/>
                    <a:gd name="T19" fmla="*/ 52 h 75"/>
                    <a:gd name="T20" fmla="*/ 0 w 88"/>
                    <a:gd name="T21" fmla="*/ 69 h 75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88" h="75">
                      <a:moveTo>
                        <a:pt x="0" y="69"/>
                      </a:moveTo>
                      <a:lnTo>
                        <a:pt x="11" y="0"/>
                      </a:lnTo>
                      <a:lnTo>
                        <a:pt x="54" y="5"/>
                      </a:lnTo>
                      <a:lnTo>
                        <a:pt x="87" y="9"/>
                      </a:lnTo>
                      <a:lnTo>
                        <a:pt x="78" y="74"/>
                      </a:lnTo>
                      <a:lnTo>
                        <a:pt x="75" y="59"/>
                      </a:lnTo>
                      <a:lnTo>
                        <a:pt x="65" y="48"/>
                      </a:lnTo>
                      <a:lnTo>
                        <a:pt x="47" y="44"/>
                      </a:lnTo>
                      <a:lnTo>
                        <a:pt x="27" y="45"/>
                      </a:lnTo>
                      <a:lnTo>
                        <a:pt x="11" y="52"/>
                      </a:lnTo>
                      <a:lnTo>
                        <a:pt x="0" y="69"/>
                      </a:lnTo>
                    </a:path>
                  </a:pathLst>
                </a:cu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47" name="Freeform 29"/>
                <p:cNvSpPr>
                  <a:spLocks/>
                </p:cNvSpPr>
                <p:nvPr/>
              </p:nvSpPr>
              <p:spPr bwMode="auto">
                <a:xfrm>
                  <a:off x="5101" y="479"/>
                  <a:ext cx="319" cy="286"/>
                </a:xfrm>
                <a:custGeom>
                  <a:avLst/>
                  <a:gdLst>
                    <a:gd name="T0" fmla="*/ 1 w 319"/>
                    <a:gd name="T1" fmla="*/ 275 h 286"/>
                    <a:gd name="T2" fmla="*/ 3 w 319"/>
                    <a:gd name="T3" fmla="*/ 254 h 286"/>
                    <a:gd name="T4" fmla="*/ 12 w 319"/>
                    <a:gd name="T5" fmla="*/ 235 h 286"/>
                    <a:gd name="T6" fmla="*/ 19 w 319"/>
                    <a:gd name="T7" fmla="*/ 219 h 286"/>
                    <a:gd name="T8" fmla="*/ 24 w 319"/>
                    <a:gd name="T9" fmla="*/ 194 h 286"/>
                    <a:gd name="T10" fmla="*/ 30 w 319"/>
                    <a:gd name="T11" fmla="*/ 161 h 286"/>
                    <a:gd name="T12" fmla="*/ 34 w 319"/>
                    <a:gd name="T13" fmla="*/ 126 h 286"/>
                    <a:gd name="T14" fmla="*/ 37 w 319"/>
                    <a:gd name="T15" fmla="*/ 94 h 286"/>
                    <a:gd name="T16" fmla="*/ 39 w 319"/>
                    <a:gd name="T17" fmla="*/ 67 h 286"/>
                    <a:gd name="T18" fmla="*/ 40 w 319"/>
                    <a:gd name="T19" fmla="*/ 43 h 286"/>
                    <a:gd name="T20" fmla="*/ 48 w 319"/>
                    <a:gd name="T21" fmla="*/ 29 h 286"/>
                    <a:gd name="T22" fmla="*/ 63 w 319"/>
                    <a:gd name="T23" fmla="*/ 16 h 286"/>
                    <a:gd name="T24" fmla="*/ 78 w 319"/>
                    <a:gd name="T25" fmla="*/ 9 h 286"/>
                    <a:gd name="T26" fmla="*/ 102 w 319"/>
                    <a:gd name="T27" fmla="*/ 2 h 286"/>
                    <a:gd name="T28" fmla="*/ 129 w 319"/>
                    <a:gd name="T29" fmla="*/ 0 h 286"/>
                    <a:gd name="T30" fmla="*/ 171 w 319"/>
                    <a:gd name="T31" fmla="*/ 0 h 286"/>
                    <a:gd name="T32" fmla="*/ 208 w 319"/>
                    <a:gd name="T33" fmla="*/ 2 h 286"/>
                    <a:gd name="T34" fmla="*/ 244 w 319"/>
                    <a:gd name="T35" fmla="*/ 9 h 286"/>
                    <a:gd name="T36" fmla="*/ 277 w 319"/>
                    <a:gd name="T37" fmla="*/ 21 h 286"/>
                    <a:gd name="T38" fmla="*/ 298 w 319"/>
                    <a:gd name="T39" fmla="*/ 35 h 286"/>
                    <a:gd name="T40" fmla="*/ 310 w 319"/>
                    <a:gd name="T41" fmla="*/ 47 h 286"/>
                    <a:gd name="T42" fmla="*/ 318 w 319"/>
                    <a:gd name="T43" fmla="*/ 61 h 286"/>
                    <a:gd name="T44" fmla="*/ 316 w 319"/>
                    <a:gd name="T45" fmla="*/ 75 h 286"/>
                    <a:gd name="T46" fmla="*/ 313 w 319"/>
                    <a:gd name="T47" fmla="*/ 89 h 286"/>
                    <a:gd name="T48" fmla="*/ 303 w 319"/>
                    <a:gd name="T49" fmla="*/ 104 h 286"/>
                    <a:gd name="T50" fmla="*/ 295 w 319"/>
                    <a:gd name="T51" fmla="*/ 123 h 286"/>
                    <a:gd name="T52" fmla="*/ 291 w 319"/>
                    <a:gd name="T53" fmla="*/ 149 h 286"/>
                    <a:gd name="T54" fmla="*/ 288 w 319"/>
                    <a:gd name="T55" fmla="*/ 176 h 286"/>
                    <a:gd name="T56" fmla="*/ 283 w 319"/>
                    <a:gd name="T57" fmla="*/ 200 h 286"/>
                    <a:gd name="T58" fmla="*/ 282 w 319"/>
                    <a:gd name="T59" fmla="*/ 235 h 286"/>
                    <a:gd name="T60" fmla="*/ 280 w 319"/>
                    <a:gd name="T61" fmla="*/ 265 h 286"/>
                    <a:gd name="T62" fmla="*/ 280 w 319"/>
                    <a:gd name="T63" fmla="*/ 285 h 286"/>
                    <a:gd name="T64" fmla="*/ 270 w 319"/>
                    <a:gd name="T65" fmla="*/ 260 h 286"/>
                    <a:gd name="T66" fmla="*/ 250 w 319"/>
                    <a:gd name="T67" fmla="*/ 248 h 286"/>
                    <a:gd name="T68" fmla="*/ 232 w 319"/>
                    <a:gd name="T69" fmla="*/ 241 h 286"/>
                    <a:gd name="T70" fmla="*/ 210 w 319"/>
                    <a:gd name="T71" fmla="*/ 236 h 286"/>
                    <a:gd name="T72" fmla="*/ 175 w 319"/>
                    <a:gd name="T73" fmla="*/ 229 h 286"/>
                    <a:gd name="T74" fmla="*/ 141 w 319"/>
                    <a:gd name="T75" fmla="*/ 228 h 286"/>
                    <a:gd name="T76" fmla="*/ 121 w 319"/>
                    <a:gd name="T77" fmla="*/ 228 h 286"/>
                    <a:gd name="T78" fmla="*/ 90 w 319"/>
                    <a:gd name="T79" fmla="*/ 230 h 286"/>
                    <a:gd name="T80" fmla="*/ 54 w 319"/>
                    <a:gd name="T81" fmla="*/ 237 h 286"/>
                    <a:gd name="T82" fmla="*/ 31 w 319"/>
                    <a:gd name="T83" fmla="*/ 246 h 286"/>
                    <a:gd name="T84" fmla="*/ 16 w 319"/>
                    <a:gd name="T85" fmla="*/ 255 h 286"/>
                    <a:gd name="T86" fmla="*/ 0 w 319"/>
                    <a:gd name="T87" fmla="*/ 268 h 28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0" t="0" r="r" b="b"/>
                  <a:pathLst>
                    <a:path w="319" h="286">
                      <a:moveTo>
                        <a:pt x="1" y="275"/>
                      </a:moveTo>
                      <a:lnTo>
                        <a:pt x="3" y="254"/>
                      </a:lnTo>
                      <a:lnTo>
                        <a:pt x="12" y="235"/>
                      </a:lnTo>
                      <a:lnTo>
                        <a:pt x="19" y="219"/>
                      </a:lnTo>
                      <a:lnTo>
                        <a:pt x="24" y="194"/>
                      </a:lnTo>
                      <a:lnTo>
                        <a:pt x="30" y="161"/>
                      </a:lnTo>
                      <a:lnTo>
                        <a:pt x="34" y="126"/>
                      </a:lnTo>
                      <a:lnTo>
                        <a:pt x="37" y="94"/>
                      </a:lnTo>
                      <a:lnTo>
                        <a:pt x="39" y="67"/>
                      </a:lnTo>
                      <a:lnTo>
                        <a:pt x="40" y="43"/>
                      </a:lnTo>
                      <a:lnTo>
                        <a:pt x="48" y="29"/>
                      </a:lnTo>
                      <a:lnTo>
                        <a:pt x="63" y="16"/>
                      </a:lnTo>
                      <a:lnTo>
                        <a:pt x="78" y="9"/>
                      </a:lnTo>
                      <a:lnTo>
                        <a:pt x="102" y="2"/>
                      </a:lnTo>
                      <a:lnTo>
                        <a:pt x="129" y="0"/>
                      </a:lnTo>
                      <a:lnTo>
                        <a:pt x="171" y="0"/>
                      </a:lnTo>
                      <a:lnTo>
                        <a:pt x="208" y="2"/>
                      </a:lnTo>
                      <a:lnTo>
                        <a:pt x="244" y="9"/>
                      </a:lnTo>
                      <a:lnTo>
                        <a:pt x="277" y="21"/>
                      </a:lnTo>
                      <a:lnTo>
                        <a:pt x="298" y="35"/>
                      </a:lnTo>
                      <a:lnTo>
                        <a:pt x="310" y="47"/>
                      </a:lnTo>
                      <a:lnTo>
                        <a:pt x="318" y="61"/>
                      </a:lnTo>
                      <a:lnTo>
                        <a:pt x="316" y="75"/>
                      </a:lnTo>
                      <a:lnTo>
                        <a:pt x="313" y="89"/>
                      </a:lnTo>
                      <a:lnTo>
                        <a:pt x="303" y="104"/>
                      </a:lnTo>
                      <a:lnTo>
                        <a:pt x="295" y="123"/>
                      </a:lnTo>
                      <a:lnTo>
                        <a:pt x="291" y="149"/>
                      </a:lnTo>
                      <a:lnTo>
                        <a:pt x="288" y="176"/>
                      </a:lnTo>
                      <a:lnTo>
                        <a:pt x="283" y="200"/>
                      </a:lnTo>
                      <a:lnTo>
                        <a:pt x="282" y="235"/>
                      </a:lnTo>
                      <a:lnTo>
                        <a:pt x="280" y="265"/>
                      </a:lnTo>
                      <a:lnTo>
                        <a:pt x="280" y="285"/>
                      </a:lnTo>
                      <a:lnTo>
                        <a:pt x="270" y="260"/>
                      </a:lnTo>
                      <a:lnTo>
                        <a:pt x="250" y="248"/>
                      </a:lnTo>
                      <a:lnTo>
                        <a:pt x="232" y="241"/>
                      </a:lnTo>
                      <a:lnTo>
                        <a:pt x="210" y="236"/>
                      </a:lnTo>
                      <a:lnTo>
                        <a:pt x="175" y="229"/>
                      </a:lnTo>
                      <a:lnTo>
                        <a:pt x="141" y="228"/>
                      </a:lnTo>
                      <a:lnTo>
                        <a:pt x="121" y="228"/>
                      </a:lnTo>
                      <a:lnTo>
                        <a:pt x="90" y="230"/>
                      </a:lnTo>
                      <a:lnTo>
                        <a:pt x="54" y="237"/>
                      </a:lnTo>
                      <a:lnTo>
                        <a:pt x="31" y="246"/>
                      </a:lnTo>
                      <a:lnTo>
                        <a:pt x="16" y="255"/>
                      </a:lnTo>
                      <a:lnTo>
                        <a:pt x="0" y="268"/>
                      </a:lnTo>
                    </a:path>
                  </a:pathLst>
                </a:cu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48" name="Freeform 30"/>
                <p:cNvSpPr>
                  <a:spLocks/>
                </p:cNvSpPr>
                <p:nvPr/>
              </p:nvSpPr>
              <p:spPr bwMode="auto">
                <a:xfrm>
                  <a:off x="4371" y="119"/>
                  <a:ext cx="832" cy="420"/>
                </a:xfrm>
                <a:custGeom>
                  <a:avLst/>
                  <a:gdLst>
                    <a:gd name="T0" fmla="*/ 0 w 832"/>
                    <a:gd name="T1" fmla="*/ 0 h 420"/>
                    <a:gd name="T2" fmla="*/ 0 w 832"/>
                    <a:gd name="T3" fmla="*/ 356 h 420"/>
                    <a:gd name="T4" fmla="*/ 84 w 832"/>
                    <a:gd name="T5" fmla="*/ 374 h 420"/>
                    <a:gd name="T6" fmla="*/ 153 w 832"/>
                    <a:gd name="T7" fmla="*/ 393 h 420"/>
                    <a:gd name="T8" fmla="*/ 210 w 832"/>
                    <a:gd name="T9" fmla="*/ 404 h 420"/>
                    <a:gd name="T10" fmla="*/ 258 w 832"/>
                    <a:gd name="T11" fmla="*/ 410 h 420"/>
                    <a:gd name="T12" fmla="*/ 312 w 832"/>
                    <a:gd name="T13" fmla="*/ 416 h 420"/>
                    <a:gd name="T14" fmla="*/ 402 w 832"/>
                    <a:gd name="T15" fmla="*/ 419 h 420"/>
                    <a:gd name="T16" fmla="*/ 485 w 832"/>
                    <a:gd name="T17" fmla="*/ 412 h 420"/>
                    <a:gd name="T18" fmla="*/ 570 w 832"/>
                    <a:gd name="T19" fmla="*/ 399 h 420"/>
                    <a:gd name="T20" fmla="*/ 652 w 832"/>
                    <a:gd name="T21" fmla="*/ 377 h 420"/>
                    <a:gd name="T22" fmla="*/ 724 w 832"/>
                    <a:gd name="T23" fmla="*/ 347 h 420"/>
                    <a:gd name="T24" fmla="*/ 784 w 832"/>
                    <a:gd name="T25" fmla="*/ 306 h 420"/>
                    <a:gd name="T26" fmla="*/ 829 w 832"/>
                    <a:gd name="T27" fmla="*/ 291 h 420"/>
                    <a:gd name="T28" fmla="*/ 831 w 832"/>
                    <a:gd name="T29" fmla="*/ 2 h 420"/>
                    <a:gd name="T30" fmla="*/ 786 w 832"/>
                    <a:gd name="T31" fmla="*/ 9 h 420"/>
                    <a:gd name="T32" fmla="*/ 726 w 832"/>
                    <a:gd name="T33" fmla="*/ 29 h 420"/>
                    <a:gd name="T34" fmla="*/ 654 w 832"/>
                    <a:gd name="T35" fmla="*/ 55 h 420"/>
                    <a:gd name="T36" fmla="*/ 585 w 832"/>
                    <a:gd name="T37" fmla="*/ 70 h 420"/>
                    <a:gd name="T38" fmla="*/ 515 w 832"/>
                    <a:gd name="T39" fmla="*/ 78 h 420"/>
                    <a:gd name="T40" fmla="*/ 468 w 832"/>
                    <a:gd name="T41" fmla="*/ 82 h 420"/>
                    <a:gd name="T42" fmla="*/ 428 w 832"/>
                    <a:gd name="T43" fmla="*/ 84 h 420"/>
                    <a:gd name="T44" fmla="*/ 358 w 832"/>
                    <a:gd name="T45" fmla="*/ 84 h 420"/>
                    <a:gd name="T46" fmla="*/ 314 w 832"/>
                    <a:gd name="T47" fmla="*/ 81 h 420"/>
                    <a:gd name="T48" fmla="*/ 274 w 832"/>
                    <a:gd name="T49" fmla="*/ 76 h 420"/>
                    <a:gd name="T50" fmla="*/ 229 w 832"/>
                    <a:gd name="T51" fmla="*/ 73 h 420"/>
                    <a:gd name="T52" fmla="*/ 190 w 832"/>
                    <a:gd name="T53" fmla="*/ 66 h 420"/>
                    <a:gd name="T54" fmla="*/ 140 w 832"/>
                    <a:gd name="T55" fmla="*/ 57 h 420"/>
                    <a:gd name="T56" fmla="*/ 96 w 832"/>
                    <a:gd name="T57" fmla="*/ 44 h 420"/>
                    <a:gd name="T58" fmla="*/ 49 w 832"/>
                    <a:gd name="T59" fmla="*/ 24 h 420"/>
                    <a:gd name="T60" fmla="*/ 0 w 832"/>
                    <a:gd name="T61" fmla="*/ 0 h 420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832" h="42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84" y="374"/>
                      </a:lnTo>
                      <a:lnTo>
                        <a:pt x="153" y="393"/>
                      </a:lnTo>
                      <a:lnTo>
                        <a:pt x="210" y="404"/>
                      </a:lnTo>
                      <a:lnTo>
                        <a:pt x="258" y="410"/>
                      </a:lnTo>
                      <a:lnTo>
                        <a:pt x="312" y="416"/>
                      </a:lnTo>
                      <a:lnTo>
                        <a:pt x="402" y="419"/>
                      </a:lnTo>
                      <a:lnTo>
                        <a:pt x="485" y="412"/>
                      </a:lnTo>
                      <a:lnTo>
                        <a:pt x="570" y="399"/>
                      </a:lnTo>
                      <a:lnTo>
                        <a:pt x="652" y="377"/>
                      </a:lnTo>
                      <a:lnTo>
                        <a:pt x="724" y="347"/>
                      </a:lnTo>
                      <a:lnTo>
                        <a:pt x="784" y="306"/>
                      </a:lnTo>
                      <a:lnTo>
                        <a:pt x="829" y="291"/>
                      </a:lnTo>
                      <a:lnTo>
                        <a:pt x="831" y="2"/>
                      </a:lnTo>
                      <a:lnTo>
                        <a:pt x="786" y="9"/>
                      </a:lnTo>
                      <a:lnTo>
                        <a:pt x="726" y="29"/>
                      </a:lnTo>
                      <a:lnTo>
                        <a:pt x="654" y="55"/>
                      </a:lnTo>
                      <a:lnTo>
                        <a:pt x="585" y="70"/>
                      </a:lnTo>
                      <a:lnTo>
                        <a:pt x="515" y="78"/>
                      </a:lnTo>
                      <a:lnTo>
                        <a:pt x="468" y="82"/>
                      </a:lnTo>
                      <a:lnTo>
                        <a:pt x="428" y="84"/>
                      </a:lnTo>
                      <a:lnTo>
                        <a:pt x="358" y="84"/>
                      </a:lnTo>
                      <a:lnTo>
                        <a:pt x="314" y="81"/>
                      </a:lnTo>
                      <a:lnTo>
                        <a:pt x="274" y="76"/>
                      </a:lnTo>
                      <a:lnTo>
                        <a:pt x="229" y="73"/>
                      </a:lnTo>
                      <a:lnTo>
                        <a:pt x="190" y="66"/>
                      </a:lnTo>
                      <a:lnTo>
                        <a:pt x="140" y="57"/>
                      </a:lnTo>
                      <a:lnTo>
                        <a:pt x="96" y="44"/>
                      </a:lnTo>
                      <a:lnTo>
                        <a:pt x="49" y="24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chemeClr val="bg2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113" name="Freeform 31"/>
              <p:cNvSpPr>
                <a:spLocks/>
              </p:cNvSpPr>
              <p:nvPr/>
            </p:nvSpPr>
            <p:spPr bwMode="auto">
              <a:xfrm>
                <a:off x="5217" y="774"/>
                <a:ext cx="156" cy="118"/>
              </a:xfrm>
              <a:custGeom>
                <a:avLst/>
                <a:gdLst>
                  <a:gd name="T0" fmla="*/ 83 w 156"/>
                  <a:gd name="T1" fmla="*/ 0 h 118"/>
                  <a:gd name="T2" fmla="*/ 134 w 156"/>
                  <a:gd name="T3" fmla="*/ 19 h 118"/>
                  <a:gd name="T4" fmla="*/ 152 w 156"/>
                  <a:gd name="T5" fmla="*/ 46 h 118"/>
                  <a:gd name="T6" fmla="*/ 155 w 156"/>
                  <a:gd name="T7" fmla="*/ 70 h 118"/>
                  <a:gd name="T8" fmla="*/ 155 w 156"/>
                  <a:gd name="T9" fmla="*/ 84 h 118"/>
                  <a:gd name="T10" fmla="*/ 146 w 156"/>
                  <a:gd name="T11" fmla="*/ 100 h 118"/>
                  <a:gd name="T12" fmla="*/ 126 w 156"/>
                  <a:gd name="T13" fmla="*/ 108 h 118"/>
                  <a:gd name="T14" fmla="*/ 105 w 156"/>
                  <a:gd name="T15" fmla="*/ 114 h 118"/>
                  <a:gd name="T16" fmla="*/ 86 w 156"/>
                  <a:gd name="T17" fmla="*/ 117 h 118"/>
                  <a:gd name="T18" fmla="*/ 69 w 156"/>
                  <a:gd name="T19" fmla="*/ 117 h 118"/>
                  <a:gd name="T20" fmla="*/ 41 w 156"/>
                  <a:gd name="T21" fmla="*/ 112 h 118"/>
                  <a:gd name="T22" fmla="*/ 21 w 156"/>
                  <a:gd name="T23" fmla="*/ 107 h 118"/>
                  <a:gd name="T24" fmla="*/ 9 w 156"/>
                  <a:gd name="T25" fmla="*/ 98 h 118"/>
                  <a:gd name="T26" fmla="*/ 2 w 156"/>
                  <a:gd name="T27" fmla="*/ 90 h 118"/>
                  <a:gd name="T28" fmla="*/ 0 w 156"/>
                  <a:gd name="T29" fmla="*/ 78 h 118"/>
                  <a:gd name="T30" fmla="*/ 2 w 156"/>
                  <a:gd name="T31" fmla="*/ 60 h 118"/>
                  <a:gd name="T32" fmla="*/ 9 w 156"/>
                  <a:gd name="T33" fmla="*/ 11 h 118"/>
                  <a:gd name="T34" fmla="*/ 83 w 156"/>
                  <a:gd name="T35" fmla="*/ 0 h 11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56" h="118">
                    <a:moveTo>
                      <a:pt x="83" y="0"/>
                    </a:moveTo>
                    <a:lnTo>
                      <a:pt x="134" y="19"/>
                    </a:lnTo>
                    <a:lnTo>
                      <a:pt x="152" y="46"/>
                    </a:lnTo>
                    <a:lnTo>
                      <a:pt x="155" y="70"/>
                    </a:lnTo>
                    <a:lnTo>
                      <a:pt x="155" y="84"/>
                    </a:lnTo>
                    <a:lnTo>
                      <a:pt x="146" y="100"/>
                    </a:lnTo>
                    <a:lnTo>
                      <a:pt x="126" y="108"/>
                    </a:lnTo>
                    <a:lnTo>
                      <a:pt x="105" y="114"/>
                    </a:lnTo>
                    <a:lnTo>
                      <a:pt x="86" y="117"/>
                    </a:lnTo>
                    <a:lnTo>
                      <a:pt x="69" y="117"/>
                    </a:lnTo>
                    <a:lnTo>
                      <a:pt x="41" y="112"/>
                    </a:lnTo>
                    <a:lnTo>
                      <a:pt x="21" y="107"/>
                    </a:lnTo>
                    <a:lnTo>
                      <a:pt x="9" y="98"/>
                    </a:lnTo>
                    <a:lnTo>
                      <a:pt x="2" y="90"/>
                    </a:lnTo>
                    <a:lnTo>
                      <a:pt x="0" y="78"/>
                    </a:lnTo>
                    <a:lnTo>
                      <a:pt x="2" y="60"/>
                    </a:lnTo>
                    <a:lnTo>
                      <a:pt x="9" y="11"/>
                    </a:lnTo>
                    <a:lnTo>
                      <a:pt x="83" y="0"/>
                    </a:lnTo>
                  </a:path>
                </a:pathLst>
              </a:custGeom>
              <a:solidFill>
                <a:schemeClr val="bg2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4" name="Freeform 32"/>
              <p:cNvSpPr>
                <a:spLocks/>
              </p:cNvSpPr>
              <p:nvPr/>
            </p:nvSpPr>
            <p:spPr bwMode="auto">
              <a:xfrm>
                <a:off x="5213" y="787"/>
                <a:ext cx="88" cy="74"/>
              </a:xfrm>
              <a:custGeom>
                <a:avLst/>
                <a:gdLst>
                  <a:gd name="T0" fmla="*/ 0 w 88"/>
                  <a:gd name="T1" fmla="*/ 68 h 74"/>
                  <a:gd name="T2" fmla="*/ 11 w 88"/>
                  <a:gd name="T3" fmla="*/ 0 h 74"/>
                  <a:gd name="T4" fmla="*/ 54 w 88"/>
                  <a:gd name="T5" fmla="*/ 5 h 74"/>
                  <a:gd name="T6" fmla="*/ 87 w 88"/>
                  <a:gd name="T7" fmla="*/ 9 h 74"/>
                  <a:gd name="T8" fmla="*/ 78 w 88"/>
                  <a:gd name="T9" fmla="*/ 73 h 74"/>
                  <a:gd name="T10" fmla="*/ 75 w 88"/>
                  <a:gd name="T11" fmla="*/ 58 h 74"/>
                  <a:gd name="T12" fmla="*/ 65 w 88"/>
                  <a:gd name="T13" fmla="*/ 47 h 74"/>
                  <a:gd name="T14" fmla="*/ 47 w 88"/>
                  <a:gd name="T15" fmla="*/ 44 h 74"/>
                  <a:gd name="T16" fmla="*/ 27 w 88"/>
                  <a:gd name="T17" fmla="*/ 45 h 74"/>
                  <a:gd name="T18" fmla="*/ 11 w 88"/>
                  <a:gd name="T19" fmla="*/ 52 h 74"/>
                  <a:gd name="T20" fmla="*/ 0 w 88"/>
                  <a:gd name="T21" fmla="*/ 68 h 7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88" h="74">
                    <a:moveTo>
                      <a:pt x="0" y="68"/>
                    </a:moveTo>
                    <a:lnTo>
                      <a:pt x="11" y="0"/>
                    </a:lnTo>
                    <a:lnTo>
                      <a:pt x="54" y="5"/>
                    </a:lnTo>
                    <a:lnTo>
                      <a:pt x="87" y="9"/>
                    </a:lnTo>
                    <a:lnTo>
                      <a:pt x="78" y="73"/>
                    </a:lnTo>
                    <a:lnTo>
                      <a:pt x="75" y="58"/>
                    </a:lnTo>
                    <a:lnTo>
                      <a:pt x="65" y="47"/>
                    </a:lnTo>
                    <a:lnTo>
                      <a:pt x="47" y="44"/>
                    </a:lnTo>
                    <a:lnTo>
                      <a:pt x="27" y="45"/>
                    </a:lnTo>
                    <a:lnTo>
                      <a:pt x="11" y="52"/>
                    </a:lnTo>
                    <a:lnTo>
                      <a:pt x="0" y="68"/>
                    </a:lnTo>
                  </a:path>
                </a:pathLst>
              </a:custGeom>
              <a:solidFill>
                <a:schemeClr val="bg2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5" name="Freeform 33"/>
              <p:cNvSpPr>
                <a:spLocks/>
              </p:cNvSpPr>
              <p:nvPr/>
            </p:nvSpPr>
            <p:spPr bwMode="auto">
              <a:xfrm>
                <a:off x="423" y="765"/>
                <a:ext cx="156" cy="118"/>
              </a:xfrm>
              <a:custGeom>
                <a:avLst/>
                <a:gdLst>
                  <a:gd name="T0" fmla="*/ 72 w 156"/>
                  <a:gd name="T1" fmla="*/ 0 h 118"/>
                  <a:gd name="T2" fmla="*/ 21 w 156"/>
                  <a:gd name="T3" fmla="*/ 19 h 118"/>
                  <a:gd name="T4" fmla="*/ 3 w 156"/>
                  <a:gd name="T5" fmla="*/ 46 h 118"/>
                  <a:gd name="T6" fmla="*/ 0 w 156"/>
                  <a:gd name="T7" fmla="*/ 70 h 118"/>
                  <a:gd name="T8" fmla="*/ 0 w 156"/>
                  <a:gd name="T9" fmla="*/ 84 h 118"/>
                  <a:gd name="T10" fmla="*/ 9 w 156"/>
                  <a:gd name="T11" fmla="*/ 100 h 118"/>
                  <a:gd name="T12" fmla="*/ 29 w 156"/>
                  <a:gd name="T13" fmla="*/ 108 h 118"/>
                  <a:gd name="T14" fmla="*/ 50 w 156"/>
                  <a:gd name="T15" fmla="*/ 114 h 118"/>
                  <a:gd name="T16" fmla="*/ 69 w 156"/>
                  <a:gd name="T17" fmla="*/ 117 h 118"/>
                  <a:gd name="T18" fmla="*/ 86 w 156"/>
                  <a:gd name="T19" fmla="*/ 117 h 118"/>
                  <a:gd name="T20" fmla="*/ 114 w 156"/>
                  <a:gd name="T21" fmla="*/ 112 h 118"/>
                  <a:gd name="T22" fmla="*/ 134 w 156"/>
                  <a:gd name="T23" fmla="*/ 107 h 118"/>
                  <a:gd name="T24" fmla="*/ 146 w 156"/>
                  <a:gd name="T25" fmla="*/ 98 h 118"/>
                  <a:gd name="T26" fmla="*/ 153 w 156"/>
                  <a:gd name="T27" fmla="*/ 90 h 118"/>
                  <a:gd name="T28" fmla="*/ 155 w 156"/>
                  <a:gd name="T29" fmla="*/ 78 h 118"/>
                  <a:gd name="T30" fmla="*/ 153 w 156"/>
                  <a:gd name="T31" fmla="*/ 60 h 118"/>
                  <a:gd name="T32" fmla="*/ 146 w 156"/>
                  <a:gd name="T33" fmla="*/ 11 h 118"/>
                  <a:gd name="T34" fmla="*/ 72 w 156"/>
                  <a:gd name="T35" fmla="*/ 0 h 11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56" h="118">
                    <a:moveTo>
                      <a:pt x="72" y="0"/>
                    </a:moveTo>
                    <a:lnTo>
                      <a:pt x="21" y="19"/>
                    </a:lnTo>
                    <a:lnTo>
                      <a:pt x="3" y="46"/>
                    </a:lnTo>
                    <a:lnTo>
                      <a:pt x="0" y="70"/>
                    </a:lnTo>
                    <a:lnTo>
                      <a:pt x="0" y="84"/>
                    </a:lnTo>
                    <a:lnTo>
                      <a:pt x="9" y="100"/>
                    </a:lnTo>
                    <a:lnTo>
                      <a:pt x="29" y="108"/>
                    </a:lnTo>
                    <a:lnTo>
                      <a:pt x="50" y="114"/>
                    </a:lnTo>
                    <a:lnTo>
                      <a:pt x="69" y="117"/>
                    </a:lnTo>
                    <a:lnTo>
                      <a:pt x="86" y="117"/>
                    </a:lnTo>
                    <a:lnTo>
                      <a:pt x="114" y="112"/>
                    </a:lnTo>
                    <a:lnTo>
                      <a:pt x="134" y="107"/>
                    </a:lnTo>
                    <a:lnTo>
                      <a:pt x="146" y="98"/>
                    </a:lnTo>
                    <a:lnTo>
                      <a:pt x="153" y="90"/>
                    </a:lnTo>
                    <a:lnTo>
                      <a:pt x="155" y="78"/>
                    </a:lnTo>
                    <a:lnTo>
                      <a:pt x="153" y="60"/>
                    </a:lnTo>
                    <a:lnTo>
                      <a:pt x="146" y="11"/>
                    </a:lnTo>
                    <a:lnTo>
                      <a:pt x="72" y="0"/>
                    </a:lnTo>
                  </a:path>
                </a:pathLst>
              </a:custGeom>
              <a:solidFill>
                <a:schemeClr val="bg2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6" name="Freeform 34"/>
              <p:cNvSpPr>
                <a:spLocks/>
              </p:cNvSpPr>
              <p:nvPr/>
            </p:nvSpPr>
            <p:spPr bwMode="auto">
              <a:xfrm>
                <a:off x="495" y="779"/>
                <a:ext cx="88" cy="74"/>
              </a:xfrm>
              <a:custGeom>
                <a:avLst/>
                <a:gdLst>
                  <a:gd name="T0" fmla="*/ 87 w 88"/>
                  <a:gd name="T1" fmla="*/ 67 h 74"/>
                  <a:gd name="T2" fmla="*/ 76 w 88"/>
                  <a:gd name="T3" fmla="*/ 0 h 74"/>
                  <a:gd name="T4" fmla="*/ 33 w 88"/>
                  <a:gd name="T5" fmla="*/ 5 h 74"/>
                  <a:gd name="T6" fmla="*/ 0 w 88"/>
                  <a:gd name="T7" fmla="*/ 8 h 74"/>
                  <a:gd name="T8" fmla="*/ 9 w 88"/>
                  <a:gd name="T9" fmla="*/ 73 h 74"/>
                  <a:gd name="T10" fmla="*/ 12 w 88"/>
                  <a:gd name="T11" fmla="*/ 57 h 74"/>
                  <a:gd name="T12" fmla="*/ 22 w 88"/>
                  <a:gd name="T13" fmla="*/ 47 h 74"/>
                  <a:gd name="T14" fmla="*/ 40 w 88"/>
                  <a:gd name="T15" fmla="*/ 43 h 74"/>
                  <a:gd name="T16" fmla="*/ 60 w 88"/>
                  <a:gd name="T17" fmla="*/ 44 h 74"/>
                  <a:gd name="T18" fmla="*/ 76 w 88"/>
                  <a:gd name="T19" fmla="*/ 51 h 74"/>
                  <a:gd name="T20" fmla="*/ 87 w 88"/>
                  <a:gd name="T21" fmla="*/ 67 h 7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88" h="74">
                    <a:moveTo>
                      <a:pt x="87" y="67"/>
                    </a:moveTo>
                    <a:lnTo>
                      <a:pt x="76" y="0"/>
                    </a:lnTo>
                    <a:lnTo>
                      <a:pt x="33" y="5"/>
                    </a:lnTo>
                    <a:lnTo>
                      <a:pt x="0" y="8"/>
                    </a:lnTo>
                    <a:lnTo>
                      <a:pt x="9" y="73"/>
                    </a:lnTo>
                    <a:lnTo>
                      <a:pt x="12" y="57"/>
                    </a:lnTo>
                    <a:lnTo>
                      <a:pt x="22" y="47"/>
                    </a:lnTo>
                    <a:lnTo>
                      <a:pt x="40" y="43"/>
                    </a:lnTo>
                    <a:lnTo>
                      <a:pt x="60" y="44"/>
                    </a:lnTo>
                    <a:lnTo>
                      <a:pt x="76" y="51"/>
                    </a:lnTo>
                    <a:lnTo>
                      <a:pt x="87" y="67"/>
                    </a:lnTo>
                  </a:path>
                </a:pathLst>
              </a:custGeom>
              <a:solidFill>
                <a:schemeClr val="bg2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7" name="Line 35"/>
              <p:cNvSpPr>
                <a:spLocks noChangeShapeType="1"/>
              </p:cNvSpPr>
              <p:nvPr/>
            </p:nvSpPr>
            <p:spPr bwMode="auto">
              <a:xfrm flipV="1">
                <a:off x="1968" y="350"/>
                <a:ext cx="192" cy="87"/>
              </a:xfrm>
              <a:prstGeom prst="line">
                <a:avLst/>
              </a:prstGeom>
              <a:noFill/>
              <a:ln w="12700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564" name="Freeform 36"/>
              <p:cNvSpPr>
                <a:spLocks/>
              </p:cNvSpPr>
              <p:nvPr/>
            </p:nvSpPr>
            <p:spPr bwMode="auto">
              <a:xfrm>
                <a:off x="1356" y="63"/>
                <a:ext cx="2967" cy="457"/>
              </a:xfrm>
              <a:custGeom>
                <a:avLst/>
                <a:gdLst/>
                <a:ahLst/>
                <a:cxnLst>
                  <a:cxn ang="0">
                    <a:pos x="0" y="122"/>
                  </a:cxn>
                  <a:cxn ang="0">
                    <a:pos x="207" y="78"/>
                  </a:cxn>
                  <a:cxn ang="0">
                    <a:pos x="442" y="48"/>
                  </a:cxn>
                  <a:cxn ang="0">
                    <a:pos x="640" y="32"/>
                  </a:cxn>
                  <a:cxn ang="0">
                    <a:pos x="897" y="16"/>
                  </a:cxn>
                  <a:cxn ang="0">
                    <a:pos x="1215" y="2"/>
                  </a:cxn>
                  <a:cxn ang="0">
                    <a:pos x="1392" y="0"/>
                  </a:cxn>
                  <a:cxn ang="0">
                    <a:pos x="1710" y="0"/>
                  </a:cxn>
                  <a:cxn ang="0">
                    <a:pos x="1997" y="10"/>
                  </a:cxn>
                  <a:cxn ang="0">
                    <a:pos x="2258" y="21"/>
                  </a:cxn>
                  <a:cxn ang="0">
                    <a:pos x="2493" y="38"/>
                  </a:cxn>
                  <a:cxn ang="0">
                    <a:pos x="2674" y="54"/>
                  </a:cxn>
                  <a:cxn ang="0">
                    <a:pos x="2828" y="73"/>
                  </a:cxn>
                  <a:cxn ang="0">
                    <a:pos x="2966" y="92"/>
                  </a:cxn>
                  <a:cxn ang="0">
                    <a:pos x="2966" y="456"/>
                  </a:cxn>
                  <a:cxn ang="0">
                    <a:pos x="2833" y="434"/>
                  </a:cxn>
                  <a:cxn ang="0">
                    <a:pos x="2563" y="399"/>
                  </a:cxn>
                  <a:cxn ang="0">
                    <a:pos x="2382" y="382"/>
                  </a:cxn>
                  <a:cxn ang="0">
                    <a:pos x="2134" y="366"/>
                  </a:cxn>
                  <a:cxn ang="0">
                    <a:pos x="1944" y="358"/>
                  </a:cxn>
                  <a:cxn ang="0">
                    <a:pos x="1746" y="350"/>
                  </a:cxn>
                  <a:cxn ang="0">
                    <a:pos x="1529" y="350"/>
                  </a:cxn>
                  <a:cxn ang="0">
                    <a:pos x="1295" y="350"/>
                  </a:cxn>
                  <a:cxn ang="0">
                    <a:pos x="1047" y="355"/>
                  </a:cxn>
                  <a:cxn ang="0">
                    <a:pos x="853" y="363"/>
                  </a:cxn>
                  <a:cxn ang="0">
                    <a:pos x="654" y="374"/>
                  </a:cxn>
                  <a:cxn ang="0">
                    <a:pos x="468" y="388"/>
                  </a:cxn>
                  <a:cxn ang="0">
                    <a:pos x="296" y="404"/>
                  </a:cxn>
                  <a:cxn ang="0">
                    <a:pos x="150" y="423"/>
                  </a:cxn>
                  <a:cxn ang="0">
                    <a:pos x="13" y="445"/>
                  </a:cxn>
                  <a:cxn ang="0">
                    <a:pos x="0" y="122"/>
                  </a:cxn>
                </a:cxnLst>
                <a:rect l="0" t="0" r="r" b="b"/>
                <a:pathLst>
                  <a:path w="2967" h="457">
                    <a:moveTo>
                      <a:pt x="0" y="122"/>
                    </a:moveTo>
                    <a:lnTo>
                      <a:pt x="207" y="78"/>
                    </a:lnTo>
                    <a:lnTo>
                      <a:pt x="442" y="48"/>
                    </a:lnTo>
                    <a:lnTo>
                      <a:pt x="640" y="32"/>
                    </a:lnTo>
                    <a:lnTo>
                      <a:pt x="897" y="16"/>
                    </a:lnTo>
                    <a:lnTo>
                      <a:pt x="1215" y="2"/>
                    </a:lnTo>
                    <a:lnTo>
                      <a:pt x="1392" y="0"/>
                    </a:lnTo>
                    <a:lnTo>
                      <a:pt x="1710" y="0"/>
                    </a:lnTo>
                    <a:lnTo>
                      <a:pt x="1997" y="10"/>
                    </a:lnTo>
                    <a:lnTo>
                      <a:pt x="2258" y="21"/>
                    </a:lnTo>
                    <a:lnTo>
                      <a:pt x="2493" y="38"/>
                    </a:lnTo>
                    <a:lnTo>
                      <a:pt x="2674" y="54"/>
                    </a:lnTo>
                    <a:lnTo>
                      <a:pt x="2828" y="73"/>
                    </a:lnTo>
                    <a:lnTo>
                      <a:pt x="2966" y="92"/>
                    </a:lnTo>
                    <a:lnTo>
                      <a:pt x="2966" y="456"/>
                    </a:lnTo>
                    <a:lnTo>
                      <a:pt x="2833" y="434"/>
                    </a:lnTo>
                    <a:lnTo>
                      <a:pt x="2563" y="399"/>
                    </a:lnTo>
                    <a:lnTo>
                      <a:pt x="2382" y="382"/>
                    </a:lnTo>
                    <a:lnTo>
                      <a:pt x="2134" y="366"/>
                    </a:lnTo>
                    <a:lnTo>
                      <a:pt x="1944" y="358"/>
                    </a:lnTo>
                    <a:lnTo>
                      <a:pt x="1746" y="350"/>
                    </a:lnTo>
                    <a:lnTo>
                      <a:pt x="1529" y="350"/>
                    </a:lnTo>
                    <a:lnTo>
                      <a:pt x="1295" y="350"/>
                    </a:lnTo>
                    <a:lnTo>
                      <a:pt x="1047" y="355"/>
                    </a:lnTo>
                    <a:lnTo>
                      <a:pt x="853" y="363"/>
                    </a:lnTo>
                    <a:lnTo>
                      <a:pt x="654" y="374"/>
                    </a:lnTo>
                    <a:lnTo>
                      <a:pt x="468" y="388"/>
                    </a:lnTo>
                    <a:lnTo>
                      <a:pt x="296" y="404"/>
                    </a:lnTo>
                    <a:lnTo>
                      <a:pt x="150" y="423"/>
                    </a:lnTo>
                    <a:lnTo>
                      <a:pt x="13" y="445"/>
                    </a:lnTo>
                    <a:lnTo>
                      <a:pt x="0" y="122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/>
              </a:p>
            </p:txBody>
          </p:sp>
          <p:sp>
            <p:nvSpPr>
              <p:cNvPr id="22565" name="Freeform 37"/>
              <p:cNvSpPr>
                <a:spLocks/>
              </p:cNvSpPr>
              <p:nvPr/>
            </p:nvSpPr>
            <p:spPr bwMode="auto">
              <a:xfrm>
                <a:off x="555" y="159"/>
                <a:ext cx="823" cy="431"/>
              </a:xfrm>
              <a:custGeom>
                <a:avLst/>
                <a:gdLst/>
                <a:ahLst/>
                <a:cxnLst>
                  <a:cxn ang="0">
                    <a:pos x="815" y="27"/>
                  </a:cxn>
                  <a:cxn ang="0">
                    <a:pos x="822" y="350"/>
                  </a:cxn>
                  <a:cxn ang="0">
                    <a:pos x="746" y="382"/>
                  </a:cxn>
                  <a:cxn ang="0">
                    <a:pos x="676" y="404"/>
                  </a:cxn>
                  <a:cxn ang="0">
                    <a:pos x="619" y="415"/>
                  </a:cxn>
                  <a:cxn ang="0">
                    <a:pos x="571" y="421"/>
                  </a:cxn>
                  <a:cxn ang="0">
                    <a:pos x="517" y="427"/>
                  </a:cxn>
                  <a:cxn ang="0">
                    <a:pos x="427" y="430"/>
                  </a:cxn>
                  <a:cxn ang="0">
                    <a:pos x="344" y="423"/>
                  </a:cxn>
                  <a:cxn ang="0">
                    <a:pos x="259" y="410"/>
                  </a:cxn>
                  <a:cxn ang="0">
                    <a:pos x="177" y="388"/>
                  </a:cxn>
                  <a:cxn ang="0">
                    <a:pos x="105" y="358"/>
                  </a:cxn>
                  <a:cxn ang="0">
                    <a:pos x="41" y="325"/>
                  </a:cxn>
                  <a:cxn ang="0">
                    <a:pos x="0" y="294"/>
                  </a:cxn>
                  <a:cxn ang="0">
                    <a:pos x="0" y="0"/>
                  </a:cxn>
                  <a:cxn ang="0">
                    <a:pos x="46" y="25"/>
                  </a:cxn>
                  <a:cxn ang="0">
                    <a:pos x="105" y="47"/>
                  </a:cxn>
                  <a:cxn ang="0">
                    <a:pos x="175" y="66"/>
                  </a:cxn>
                  <a:cxn ang="0">
                    <a:pos x="244" y="81"/>
                  </a:cxn>
                  <a:cxn ang="0">
                    <a:pos x="314" y="89"/>
                  </a:cxn>
                  <a:cxn ang="0">
                    <a:pos x="361" y="93"/>
                  </a:cxn>
                  <a:cxn ang="0">
                    <a:pos x="401" y="95"/>
                  </a:cxn>
                  <a:cxn ang="0">
                    <a:pos x="471" y="95"/>
                  </a:cxn>
                  <a:cxn ang="0">
                    <a:pos x="515" y="92"/>
                  </a:cxn>
                  <a:cxn ang="0">
                    <a:pos x="555" y="87"/>
                  </a:cxn>
                  <a:cxn ang="0">
                    <a:pos x="600" y="84"/>
                  </a:cxn>
                  <a:cxn ang="0">
                    <a:pos x="640" y="76"/>
                  </a:cxn>
                  <a:cxn ang="0">
                    <a:pos x="689" y="67"/>
                  </a:cxn>
                  <a:cxn ang="0">
                    <a:pos x="733" y="55"/>
                  </a:cxn>
                  <a:cxn ang="0">
                    <a:pos x="777" y="41"/>
                  </a:cxn>
                  <a:cxn ang="0">
                    <a:pos x="815" y="27"/>
                  </a:cxn>
                </a:cxnLst>
                <a:rect l="0" t="0" r="r" b="b"/>
                <a:pathLst>
                  <a:path w="823" h="431">
                    <a:moveTo>
                      <a:pt x="815" y="27"/>
                    </a:moveTo>
                    <a:lnTo>
                      <a:pt x="822" y="350"/>
                    </a:lnTo>
                    <a:lnTo>
                      <a:pt x="746" y="382"/>
                    </a:lnTo>
                    <a:lnTo>
                      <a:pt x="676" y="404"/>
                    </a:lnTo>
                    <a:lnTo>
                      <a:pt x="619" y="415"/>
                    </a:lnTo>
                    <a:lnTo>
                      <a:pt x="571" y="421"/>
                    </a:lnTo>
                    <a:lnTo>
                      <a:pt x="517" y="427"/>
                    </a:lnTo>
                    <a:lnTo>
                      <a:pt x="427" y="430"/>
                    </a:lnTo>
                    <a:lnTo>
                      <a:pt x="344" y="423"/>
                    </a:lnTo>
                    <a:lnTo>
                      <a:pt x="259" y="410"/>
                    </a:lnTo>
                    <a:lnTo>
                      <a:pt x="177" y="388"/>
                    </a:lnTo>
                    <a:lnTo>
                      <a:pt x="105" y="358"/>
                    </a:lnTo>
                    <a:lnTo>
                      <a:pt x="41" y="325"/>
                    </a:lnTo>
                    <a:lnTo>
                      <a:pt x="0" y="294"/>
                    </a:lnTo>
                    <a:lnTo>
                      <a:pt x="0" y="0"/>
                    </a:lnTo>
                    <a:lnTo>
                      <a:pt x="46" y="25"/>
                    </a:lnTo>
                    <a:lnTo>
                      <a:pt x="105" y="47"/>
                    </a:lnTo>
                    <a:lnTo>
                      <a:pt x="175" y="66"/>
                    </a:lnTo>
                    <a:lnTo>
                      <a:pt x="244" y="81"/>
                    </a:lnTo>
                    <a:lnTo>
                      <a:pt x="314" y="89"/>
                    </a:lnTo>
                    <a:lnTo>
                      <a:pt x="361" y="93"/>
                    </a:lnTo>
                    <a:lnTo>
                      <a:pt x="401" y="95"/>
                    </a:lnTo>
                    <a:lnTo>
                      <a:pt x="471" y="95"/>
                    </a:lnTo>
                    <a:lnTo>
                      <a:pt x="515" y="92"/>
                    </a:lnTo>
                    <a:lnTo>
                      <a:pt x="555" y="87"/>
                    </a:lnTo>
                    <a:lnTo>
                      <a:pt x="600" y="84"/>
                    </a:lnTo>
                    <a:lnTo>
                      <a:pt x="640" y="76"/>
                    </a:lnTo>
                    <a:lnTo>
                      <a:pt x="689" y="67"/>
                    </a:lnTo>
                    <a:lnTo>
                      <a:pt x="733" y="55"/>
                    </a:lnTo>
                    <a:lnTo>
                      <a:pt x="777" y="41"/>
                    </a:lnTo>
                    <a:lnTo>
                      <a:pt x="815" y="27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/>
              </a:p>
            </p:txBody>
          </p:sp>
          <p:sp>
            <p:nvSpPr>
              <p:cNvPr id="3120" name="Freeform 38"/>
              <p:cNvSpPr>
                <a:spLocks/>
              </p:cNvSpPr>
              <p:nvPr/>
            </p:nvSpPr>
            <p:spPr bwMode="auto">
              <a:xfrm>
                <a:off x="102" y="573"/>
                <a:ext cx="551" cy="340"/>
              </a:xfrm>
              <a:custGeom>
                <a:avLst/>
                <a:gdLst>
                  <a:gd name="T0" fmla="*/ 16 w 551"/>
                  <a:gd name="T1" fmla="*/ 53 h 340"/>
                  <a:gd name="T2" fmla="*/ 0 w 551"/>
                  <a:gd name="T3" fmla="*/ 122 h 340"/>
                  <a:gd name="T4" fmla="*/ 10 w 551"/>
                  <a:gd name="T5" fmla="*/ 146 h 340"/>
                  <a:gd name="T6" fmla="*/ 33 w 551"/>
                  <a:gd name="T7" fmla="*/ 184 h 340"/>
                  <a:gd name="T8" fmla="*/ 57 w 551"/>
                  <a:gd name="T9" fmla="*/ 217 h 340"/>
                  <a:gd name="T10" fmla="*/ 85 w 551"/>
                  <a:gd name="T11" fmla="*/ 244 h 340"/>
                  <a:gd name="T12" fmla="*/ 120 w 551"/>
                  <a:gd name="T13" fmla="*/ 271 h 340"/>
                  <a:gd name="T14" fmla="*/ 153 w 551"/>
                  <a:gd name="T15" fmla="*/ 290 h 340"/>
                  <a:gd name="T16" fmla="*/ 189 w 551"/>
                  <a:gd name="T17" fmla="*/ 309 h 340"/>
                  <a:gd name="T18" fmla="*/ 235 w 551"/>
                  <a:gd name="T19" fmla="*/ 325 h 340"/>
                  <a:gd name="T20" fmla="*/ 270 w 551"/>
                  <a:gd name="T21" fmla="*/ 333 h 340"/>
                  <a:gd name="T22" fmla="*/ 312 w 551"/>
                  <a:gd name="T23" fmla="*/ 339 h 340"/>
                  <a:gd name="T24" fmla="*/ 351 w 551"/>
                  <a:gd name="T25" fmla="*/ 339 h 340"/>
                  <a:gd name="T26" fmla="*/ 393 w 551"/>
                  <a:gd name="T27" fmla="*/ 334 h 340"/>
                  <a:gd name="T28" fmla="*/ 436 w 551"/>
                  <a:gd name="T29" fmla="*/ 322 h 340"/>
                  <a:gd name="T30" fmla="*/ 475 w 551"/>
                  <a:gd name="T31" fmla="*/ 303 h 340"/>
                  <a:gd name="T32" fmla="*/ 498 w 551"/>
                  <a:gd name="T33" fmla="*/ 287 h 340"/>
                  <a:gd name="T34" fmla="*/ 526 w 551"/>
                  <a:gd name="T35" fmla="*/ 263 h 340"/>
                  <a:gd name="T36" fmla="*/ 541 w 551"/>
                  <a:gd name="T37" fmla="*/ 243 h 340"/>
                  <a:gd name="T38" fmla="*/ 550 w 551"/>
                  <a:gd name="T39" fmla="*/ 227 h 340"/>
                  <a:gd name="T40" fmla="*/ 550 w 551"/>
                  <a:gd name="T41" fmla="*/ 209 h 340"/>
                  <a:gd name="T42" fmla="*/ 544 w 551"/>
                  <a:gd name="T43" fmla="*/ 187 h 340"/>
                  <a:gd name="T44" fmla="*/ 532 w 551"/>
                  <a:gd name="T45" fmla="*/ 171 h 340"/>
                  <a:gd name="T46" fmla="*/ 523 w 551"/>
                  <a:gd name="T47" fmla="*/ 135 h 340"/>
                  <a:gd name="T48" fmla="*/ 519 w 551"/>
                  <a:gd name="T49" fmla="*/ 116 h 340"/>
                  <a:gd name="T50" fmla="*/ 267 w 551"/>
                  <a:gd name="T51" fmla="*/ 133 h 340"/>
                  <a:gd name="T52" fmla="*/ 234 w 551"/>
                  <a:gd name="T53" fmla="*/ 126 h 340"/>
                  <a:gd name="T54" fmla="*/ 193 w 551"/>
                  <a:gd name="T55" fmla="*/ 114 h 340"/>
                  <a:gd name="T56" fmla="*/ 162 w 551"/>
                  <a:gd name="T57" fmla="*/ 97 h 340"/>
                  <a:gd name="T58" fmla="*/ 129 w 551"/>
                  <a:gd name="T59" fmla="*/ 77 h 340"/>
                  <a:gd name="T60" fmla="*/ 97 w 551"/>
                  <a:gd name="T61" fmla="*/ 48 h 340"/>
                  <a:gd name="T62" fmla="*/ 78 w 551"/>
                  <a:gd name="T63" fmla="*/ 24 h 340"/>
                  <a:gd name="T64" fmla="*/ 60 w 551"/>
                  <a:gd name="T65" fmla="*/ 0 h 340"/>
                  <a:gd name="T66" fmla="*/ 16 w 551"/>
                  <a:gd name="T67" fmla="*/ 53 h 34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551" h="340">
                    <a:moveTo>
                      <a:pt x="16" y="53"/>
                    </a:moveTo>
                    <a:lnTo>
                      <a:pt x="0" y="122"/>
                    </a:lnTo>
                    <a:lnTo>
                      <a:pt x="10" y="146"/>
                    </a:lnTo>
                    <a:lnTo>
                      <a:pt x="33" y="184"/>
                    </a:lnTo>
                    <a:lnTo>
                      <a:pt x="57" y="217"/>
                    </a:lnTo>
                    <a:lnTo>
                      <a:pt x="85" y="244"/>
                    </a:lnTo>
                    <a:lnTo>
                      <a:pt x="120" y="271"/>
                    </a:lnTo>
                    <a:lnTo>
                      <a:pt x="153" y="290"/>
                    </a:lnTo>
                    <a:lnTo>
                      <a:pt x="189" y="309"/>
                    </a:lnTo>
                    <a:lnTo>
                      <a:pt x="235" y="325"/>
                    </a:lnTo>
                    <a:lnTo>
                      <a:pt x="270" y="333"/>
                    </a:lnTo>
                    <a:lnTo>
                      <a:pt x="312" y="339"/>
                    </a:lnTo>
                    <a:lnTo>
                      <a:pt x="351" y="339"/>
                    </a:lnTo>
                    <a:lnTo>
                      <a:pt x="393" y="334"/>
                    </a:lnTo>
                    <a:lnTo>
                      <a:pt x="436" y="322"/>
                    </a:lnTo>
                    <a:lnTo>
                      <a:pt x="475" y="303"/>
                    </a:lnTo>
                    <a:lnTo>
                      <a:pt x="498" y="287"/>
                    </a:lnTo>
                    <a:lnTo>
                      <a:pt x="526" y="263"/>
                    </a:lnTo>
                    <a:lnTo>
                      <a:pt x="541" y="243"/>
                    </a:lnTo>
                    <a:lnTo>
                      <a:pt x="550" y="227"/>
                    </a:lnTo>
                    <a:lnTo>
                      <a:pt x="550" y="209"/>
                    </a:lnTo>
                    <a:lnTo>
                      <a:pt x="544" y="187"/>
                    </a:lnTo>
                    <a:lnTo>
                      <a:pt x="532" y="171"/>
                    </a:lnTo>
                    <a:lnTo>
                      <a:pt x="523" y="135"/>
                    </a:lnTo>
                    <a:lnTo>
                      <a:pt x="519" y="116"/>
                    </a:lnTo>
                    <a:lnTo>
                      <a:pt x="267" y="133"/>
                    </a:lnTo>
                    <a:lnTo>
                      <a:pt x="234" y="126"/>
                    </a:lnTo>
                    <a:lnTo>
                      <a:pt x="193" y="114"/>
                    </a:lnTo>
                    <a:lnTo>
                      <a:pt x="162" y="97"/>
                    </a:lnTo>
                    <a:lnTo>
                      <a:pt x="129" y="77"/>
                    </a:lnTo>
                    <a:lnTo>
                      <a:pt x="97" y="48"/>
                    </a:lnTo>
                    <a:lnTo>
                      <a:pt x="78" y="24"/>
                    </a:lnTo>
                    <a:lnTo>
                      <a:pt x="60" y="0"/>
                    </a:lnTo>
                    <a:lnTo>
                      <a:pt x="16" y="53"/>
                    </a:lnTo>
                  </a:path>
                </a:pathLst>
              </a:custGeom>
              <a:gradFill rotWithShape="0">
                <a:gsLst>
                  <a:gs pos="0">
                    <a:schemeClr val="hlink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67" name="Freeform 39"/>
              <p:cNvSpPr>
                <a:spLocks/>
              </p:cNvSpPr>
              <p:nvPr/>
            </p:nvSpPr>
            <p:spPr bwMode="auto">
              <a:xfrm>
                <a:off x="82" y="160"/>
                <a:ext cx="475" cy="552"/>
              </a:xfrm>
              <a:custGeom>
                <a:avLst/>
                <a:gdLst/>
                <a:ahLst/>
                <a:cxnLst>
                  <a:cxn ang="0">
                    <a:pos x="474" y="0"/>
                  </a:cxn>
                  <a:cxn ang="0">
                    <a:pos x="474" y="294"/>
                  </a:cxn>
                  <a:cxn ang="0">
                    <a:pos x="446" y="291"/>
                  </a:cxn>
                  <a:cxn ang="0">
                    <a:pos x="411" y="293"/>
                  </a:cxn>
                  <a:cxn ang="0">
                    <a:pos x="353" y="299"/>
                  </a:cxn>
                  <a:cxn ang="0">
                    <a:pos x="296" y="310"/>
                  </a:cxn>
                  <a:cxn ang="0">
                    <a:pos x="243" y="323"/>
                  </a:cxn>
                  <a:cxn ang="0">
                    <a:pos x="200" y="339"/>
                  </a:cxn>
                  <a:cxn ang="0">
                    <a:pos x="149" y="364"/>
                  </a:cxn>
                  <a:cxn ang="0">
                    <a:pos x="110" y="390"/>
                  </a:cxn>
                  <a:cxn ang="0">
                    <a:pos x="81" y="415"/>
                  </a:cxn>
                  <a:cxn ang="0">
                    <a:pos x="60" y="439"/>
                  </a:cxn>
                  <a:cxn ang="0">
                    <a:pos x="47" y="461"/>
                  </a:cxn>
                  <a:cxn ang="0">
                    <a:pos x="35" y="488"/>
                  </a:cxn>
                  <a:cxn ang="0">
                    <a:pos x="30" y="513"/>
                  </a:cxn>
                  <a:cxn ang="0">
                    <a:pos x="23" y="551"/>
                  </a:cxn>
                  <a:cxn ang="0">
                    <a:pos x="17" y="518"/>
                  </a:cxn>
                  <a:cxn ang="0">
                    <a:pos x="8" y="481"/>
                  </a:cxn>
                  <a:cxn ang="0">
                    <a:pos x="5" y="453"/>
                  </a:cxn>
                  <a:cxn ang="0">
                    <a:pos x="0" y="420"/>
                  </a:cxn>
                  <a:cxn ang="0">
                    <a:pos x="2" y="393"/>
                  </a:cxn>
                  <a:cxn ang="0">
                    <a:pos x="8" y="361"/>
                  </a:cxn>
                  <a:cxn ang="0">
                    <a:pos x="15" y="317"/>
                  </a:cxn>
                  <a:cxn ang="0">
                    <a:pos x="30" y="279"/>
                  </a:cxn>
                  <a:cxn ang="0">
                    <a:pos x="50" y="238"/>
                  </a:cxn>
                  <a:cxn ang="0">
                    <a:pos x="75" y="196"/>
                  </a:cxn>
                  <a:cxn ang="0">
                    <a:pos x="111" y="152"/>
                  </a:cxn>
                  <a:cxn ang="0">
                    <a:pos x="152" y="116"/>
                  </a:cxn>
                  <a:cxn ang="0">
                    <a:pos x="188" y="87"/>
                  </a:cxn>
                  <a:cxn ang="0">
                    <a:pos x="233" y="60"/>
                  </a:cxn>
                  <a:cxn ang="0">
                    <a:pos x="279" y="40"/>
                  </a:cxn>
                  <a:cxn ang="0">
                    <a:pos x="333" y="21"/>
                  </a:cxn>
                  <a:cxn ang="0">
                    <a:pos x="380" y="10"/>
                  </a:cxn>
                  <a:cxn ang="0">
                    <a:pos x="435" y="3"/>
                  </a:cxn>
                  <a:cxn ang="0">
                    <a:pos x="474" y="0"/>
                  </a:cxn>
                </a:cxnLst>
                <a:rect l="0" t="0" r="r" b="b"/>
                <a:pathLst>
                  <a:path w="475" h="552">
                    <a:moveTo>
                      <a:pt x="474" y="0"/>
                    </a:moveTo>
                    <a:lnTo>
                      <a:pt x="474" y="294"/>
                    </a:lnTo>
                    <a:lnTo>
                      <a:pt x="446" y="291"/>
                    </a:lnTo>
                    <a:lnTo>
                      <a:pt x="411" y="293"/>
                    </a:lnTo>
                    <a:lnTo>
                      <a:pt x="353" y="299"/>
                    </a:lnTo>
                    <a:lnTo>
                      <a:pt x="296" y="310"/>
                    </a:lnTo>
                    <a:lnTo>
                      <a:pt x="243" y="323"/>
                    </a:lnTo>
                    <a:lnTo>
                      <a:pt x="200" y="339"/>
                    </a:lnTo>
                    <a:lnTo>
                      <a:pt x="149" y="364"/>
                    </a:lnTo>
                    <a:lnTo>
                      <a:pt x="110" y="390"/>
                    </a:lnTo>
                    <a:lnTo>
                      <a:pt x="81" y="415"/>
                    </a:lnTo>
                    <a:lnTo>
                      <a:pt x="60" y="439"/>
                    </a:lnTo>
                    <a:lnTo>
                      <a:pt x="47" y="461"/>
                    </a:lnTo>
                    <a:lnTo>
                      <a:pt x="35" y="488"/>
                    </a:lnTo>
                    <a:lnTo>
                      <a:pt x="30" y="513"/>
                    </a:lnTo>
                    <a:lnTo>
                      <a:pt x="23" y="551"/>
                    </a:lnTo>
                    <a:lnTo>
                      <a:pt x="17" y="518"/>
                    </a:lnTo>
                    <a:lnTo>
                      <a:pt x="8" y="481"/>
                    </a:lnTo>
                    <a:lnTo>
                      <a:pt x="5" y="453"/>
                    </a:lnTo>
                    <a:lnTo>
                      <a:pt x="0" y="420"/>
                    </a:lnTo>
                    <a:lnTo>
                      <a:pt x="2" y="393"/>
                    </a:lnTo>
                    <a:lnTo>
                      <a:pt x="8" y="361"/>
                    </a:lnTo>
                    <a:lnTo>
                      <a:pt x="15" y="317"/>
                    </a:lnTo>
                    <a:lnTo>
                      <a:pt x="30" y="279"/>
                    </a:lnTo>
                    <a:lnTo>
                      <a:pt x="50" y="238"/>
                    </a:lnTo>
                    <a:lnTo>
                      <a:pt x="75" y="196"/>
                    </a:lnTo>
                    <a:lnTo>
                      <a:pt x="111" y="152"/>
                    </a:lnTo>
                    <a:lnTo>
                      <a:pt x="152" y="116"/>
                    </a:lnTo>
                    <a:lnTo>
                      <a:pt x="188" y="87"/>
                    </a:lnTo>
                    <a:lnTo>
                      <a:pt x="233" y="60"/>
                    </a:lnTo>
                    <a:lnTo>
                      <a:pt x="279" y="40"/>
                    </a:lnTo>
                    <a:lnTo>
                      <a:pt x="333" y="21"/>
                    </a:lnTo>
                    <a:lnTo>
                      <a:pt x="380" y="10"/>
                    </a:lnTo>
                    <a:lnTo>
                      <a:pt x="435" y="3"/>
                    </a:lnTo>
                    <a:lnTo>
                      <a:pt x="474" y="0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/>
              </a:p>
            </p:txBody>
          </p:sp>
          <p:sp>
            <p:nvSpPr>
              <p:cNvPr id="3122" name="Freeform 40"/>
              <p:cNvSpPr>
                <a:spLocks/>
              </p:cNvSpPr>
              <p:nvPr/>
            </p:nvSpPr>
            <p:spPr bwMode="auto">
              <a:xfrm>
                <a:off x="370" y="727"/>
                <a:ext cx="156" cy="118"/>
              </a:xfrm>
              <a:custGeom>
                <a:avLst/>
                <a:gdLst>
                  <a:gd name="T0" fmla="*/ 72 w 156"/>
                  <a:gd name="T1" fmla="*/ 0 h 118"/>
                  <a:gd name="T2" fmla="*/ 21 w 156"/>
                  <a:gd name="T3" fmla="*/ 19 h 118"/>
                  <a:gd name="T4" fmla="*/ 3 w 156"/>
                  <a:gd name="T5" fmla="*/ 46 h 118"/>
                  <a:gd name="T6" fmla="*/ 0 w 156"/>
                  <a:gd name="T7" fmla="*/ 70 h 118"/>
                  <a:gd name="T8" fmla="*/ 0 w 156"/>
                  <a:gd name="T9" fmla="*/ 84 h 118"/>
                  <a:gd name="T10" fmla="*/ 9 w 156"/>
                  <a:gd name="T11" fmla="*/ 100 h 118"/>
                  <a:gd name="T12" fmla="*/ 29 w 156"/>
                  <a:gd name="T13" fmla="*/ 108 h 118"/>
                  <a:gd name="T14" fmla="*/ 50 w 156"/>
                  <a:gd name="T15" fmla="*/ 114 h 118"/>
                  <a:gd name="T16" fmla="*/ 69 w 156"/>
                  <a:gd name="T17" fmla="*/ 117 h 118"/>
                  <a:gd name="T18" fmla="*/ 86 w 156"/>
                  <a:gd name="T19" fmla="*/ 117 h 118"/>
                  <a:gd name="T20" fmla="*/ 114 w 156"/>
                  <a:gd name="T21" fmla="*/ 112 h 118"/>
                  <a:gd name="T22" fmla="*/ 134 w 156"/>
                  <a:gd name="T23" fmla="*/ 107 h 118"/>
                  <a:gd name="T24" fmla="*/ 146 w 156"/>
                  <a:gd name="T25" fmla="*/ 98 h 118"/>
                  <a:gd name="T26" fmla="*/ 153 w 156"/>
                  <a:gd name="T27" fmla="*/ 90 h 118"/>
                  <a:gd name="T28" fmla="*/ 155 w 156"/>
                  <a:gd name="T29" fmla="*/ 78 h 118"/>
                  <a:gd name="T30" fmla="*/ 153 w 156"/>
                  <a:gd name="T31" fmla="*/ 60 h 118"/>
                  <a:gd name="T32" fmla="*/ 146 w 156"/>
                  <a:gd name="T33" fmla="*/ 11 h 118"/>
                  <a:gd name="T34" fmla="*/ 72 w 156"/>
                  <a:gd name="T35" fmla="*/ 0 h 11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56" h="118">
                    <a:moveTo>
                      <a:pt x="72" y="0"/>
                    </a:moveTo>
                    <a:lnTo>
                      <a:pt x="21" y="19"/>
                    </a:lnTo>
                    <a:lnTo>
                      <a:pt x="3" y="46"/>
                    </a:lnTo>
                    <a:lnTo>
                      <a:pt x="0" y="70"/>
                    </a:lnTo>
                    <a:lnTo>
                      <a:pt x="0" y="84"/>
                    </a:lnTo>
                    <a:lnTo>
                      <a:pt x="9" y="100"/>
                    </a:lnTo>
                    <a:lnTo>
                      <a:pt x="29" y="108"/>
                    </a:lnTo>
                    <a:lnTo>
                      <a:pt x="50" y="114"/>
                    </a:lnTo>
                    <a:lnTo>
                      <a:pt x="69" y="117"/>
                    </a:lnTo>
                    <a:lnTo>
                      <a:pt x="86" y="117"/>
                    </a:lnTo>
                    <a:lnTo>
                      <a:pt x="114" y="112"/>
                    </a:lnTo>
                    <a:lnTo>
                      <a:pt x="134" y="107"/>
                    </a:lnTo>
                    <a:lnTo>
                      <a:pt x="146" y="98"/>
                    </a:lnTo>
                    <a:lnTo>
                      <a:pt x="153" y="90"/>
                    </a:lnTo>
                    <a:lnTo>
                      <a:pt x="155" y="78"/>
                    </a:lnTo>
                    <a:lnTo>
                      <a:pt x="153" y="60"/>
                    </a:lnTo>
                    <a:lnTo>
                      <a:pt x="146" y="11"/>
                    </a:lnTo>
                    <a:lnTo>
                      <a:pt x="72" y="0"/>
                    </a:lnTo>
                  </a:path>
                </a:pathLst>
              </a:custGeom>
              <a:gradFill rotWithShape="0">
                <a:gsLst>
                  <a:gs pos="0">
                    <a:schemeClr val="hlink"/>
                  </a:gs>
                  <a:gs pos="100000">
                    <a:schemeClr val="folHlink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69" name="Freeform 41"/>
              <p:cNvSpPr>
                <a:spLocks/>
              </p:cNvSpPr>
              <p:nvPr/>
            </p:nvSpPr>
            <p:spPr bwMode="auto">
              <a:xfrm>
                <a:off x="442" y="741"/>
                <a:ext cx="88" cy="74"/>
              </a:xfrm>
              <a:custGeom>
                <a:avLst/>
                <a:gdLst/>
                <a:ahLst/>
                <a:cxnLst>
                  <a:cxn ang="0">
                    <a:pos x="87" y="67"/>
                  </a:cxn>
                  <a:cxn ang="0">
                    <a:pos x="76" y="0"/>
                  </a:cxn>
                  <a:cxn ang="0">
                    <a:pos x="33" y="5"/>
                  </a:cxn>
                  <a:cxn ang="0">
                    <a:pos x="0" y="8"/>
                  </a:cxn>
                  <a:cxn ang="0">
                    <a:pos x="9" y="73"/>
                  </a:cxn>
                  <a:cxn ang="0">
                    <a:pos x="12" y="57"/>
                  </a:cxn>
                  <a:cxn ang="0">
                    <a:pos x="22" y="47"/>
                  </a:cxn>
                  <a:cxn ang="0">
                    <a:pos x="40" y="43"/>
                  </a:cxn>
                  <a:cxn ang="0">
                    <a:pos x="60" y="44"/>
                  </a:cxn>
                  <a:cxn ang="0">
                    <a:pos x="76" y="51"/>
                  </a:cxn>
                  <a:cxn ang="0">
                    <a:pos x="87" y="67"/>
                  </a:cxn>
                </a:cxnLst>
                <a:rect l="0" t="0" r="r" b="b"/>
                <a:pathLst>
                  <a:path w="88" h="74">
                    <a:moveTo>
                      <a:pt x="87" y="67"/>
                    </a:moveTo>
                    <a:lnTo>
                      <a:pt x="76" y="0"/>
                    </a:lnTo>
                    <a:lnTo>
                      <a:pt x="33" y="5"/>
                    </a:lnTo>
                    <a:lnTo>
                      <a:pt x="0" y="8"/>
                    </a:lnTo>
                    <a:lnTo>
                      <a:pt x="9" y="73"/>
                    </a:lnTo>
                    <a:lnTo>
                      <a:pt x="12" y="57"/>
                    </a:lnTo>
                    <a:lnTo>
                      <a:pt x="22" y="47"/>
                    </a:lnTo>
                    <a:lnTo>
                      <a:pt x="40" y="43"/>
                    </a:lnTo>
                    <a:lnTo>
                      <a:pt x="60" y="44"/>
                    </a:lnTo>
                    <a:lnTo>
                      <a:pt x="76" y="51"/>
                    </a:lnTo>
                    <a:lnTo>
                      <a:pt x="87" y="67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/>
              </a:p>
            </p:txBody>
          </p:sp>
          <p:sp>
            <p:nvSpPr>
              <p:cNvPr id="22570" name="Freeform 42"/>
              <p:cNvSpPr>
                <a:spLocks/>
              </p:cNvSpPr>
              <p:nvPr/>
            </p:nvSpPr>
            <p:spPr bwMode="auto">
              <a:xfrm>
                <a:off x="334" y="520"/>
                <a:ext cx="319" cy="286"/>
              </a:xfrm>
              <a:custGeom>
                <a:avLst/>
                <a:gdLst/>
                <a:ahLst/>
                <a:cxnLst>
                  <a:cxn ang="0">
                    <a:pos x="317" y="275"/>
                  </a:cxn>
                  <a:cxn ang="0">
                    <a:pos x="315" y="254"/>
                  </a:cxn>
                  <a:cxn ang="0">
                    <a:pos x="306" y="235"/>
                  </a:cxn>
                  <a:cxn ang="0">
                    <a:pos x="299" y="219"/>
                  </a:cxn>
                  <a:cxn ang="0">
                    <a:pos x="294" y="194"/>
                  </a:cxn>
                  <a:cxn ang="0">
                    <a:pos x="288" y="161"/>
                  </a:cxn>
                  <a:cxn ang="0">
                    <a:pos x="284" y="126"/>
                  </a:cxn>
                  <a:cxn ang="0">
                    <a:pos x="281" y="94"/>
                  </a:cxn>
                  <a:cxn ang="0">
                    <a:pos x="279" y="67"/>
                  </a:cxn>
                  <a:cxn ang="0">
                    <a:pos x="278" y="43"/>
                  </a:cxn>
                  <a:cxn ang="0">
                    <a:pos x="270" y="29"/>
                  </a:cxn>
                  <a:cxn ang="0">
                    <a:pos x="255" y="16"/>
                  </a:cxn>
                  <a:cxn ang="0">
                    <a:pos x="240" y="9"/>
                  </a:cxn>
                  <a:cxn ang="0">
                    <a:pos x="216" y="2"/>
                  </a:cxn>
                  <a:cxn ang="0">
                    <a:pos x="189" y="0"/>
                  </a:cxn>
                  <a:cxn ang="0">
                    <a:pos x="147" y="0"/>
                  </a:cxn>
                  <a:cxn ang="0">
                    <a:pos x="110" y="2"/>
                  </a:cxn>
                  <a:cxn ang="0">
                    <a:pos x="74" y="9"/>
                  </a:cxn>
                  <a:cxn ang="0">
                    <a:pos x="41" y="21"/>
                  </a:cxn>
                  <a:cxn ang="0">
                    <a:pos x="20" y="35"/>
                  </a:cxn>
                  <a:cxn ang="0">
                    <a:pos x="8" y="47"/>
                  </a:cxn>
                  <a:cxn ang="0">
                    <a:pos x="0" y="61"/>
                  </a:cxn>
                  <a:cxn ang="0">
                    <a:pos x="2" y="75"/>
                  </a:cxn>
                  <a:cxn ang="0">
                    <a:pos x="5" y="89"/>
                  </a:cxn>
                  <a:cxn ang="0">
                    <a:pos x="15" y="104"/>
                  </a:cxn>
                  <a:cxn ang="0">
                    <a:pos x="23" y="123"/>
                  </a:cxn>
                  <a:cxn ang="0">
                    <a:pos x="27" y="149"/>
                  </a:cxn>
                  <a:cxn ang="0">
                    <a:pos x="30" y="176"/>
                  </a:cxn>
                  <a:cxn ang="0">
                    <a:pos x="35" y="200"/>
                  </a:cxn>
                  <a:cxn ang="0">
                    <a:pos x="36" y="235"/>
                  </a:cxn>
                  <a:cxn ang="0">
                    <a:pos x="38" y="265"/>
                  </a:cxn>
                  <a:cxn ang="0">
                    <a:pos x="38" y="285"/>
                  </a:cxn>
                  <a:cxn ang="0">
                    <a:pos x="48" y="260"/>
                  </a:cxn>
                  <a:cxn ang="0">
                    <a:pos x="68" y="248"/>
                  </a:cxn>
                  <a:cxn ang="0">
                    <a:pos x="86" y="241"/>
                  </a:cxn>
                  <a:cxn ang="0">
                    <a:pos x="108" y="236"/>
                  </a:cxn>
                  <a:cxn ang="0">
                    <a:pos x="143" y="229"/>
                  </a:cxn>
                  <a:cxn ang="0">
                    <a:pos x="177" y="228"/>
                  </a:cxn>
                  <a:cxn ang="0">
                    <a:pos x="197" y="228"/>
                  </a:cxn>
                  <a:cxn ang="0">
                    <a:pos x="228" y="230"/>
                  </a:cxn>
                  <a:cxn ang="0">
                    <a:pos x="264" y="237"/>
                  </a:cxn>
                  <a:cxn ang="0">
                    <a:pos x="287" y="246"/>
                  </a:cxn>
                  <a:cxn ang="0">
                    <a:pos x="302" y="255"/>
                  </a:cxn>
                  <a:cxn ang="0">
                    <a:pos x="318" y="268"/>
                  </a:cxn>
                </a:cxnLst>
                <a:rect l="0" t="0" r="r" b="b"/>
                <a:pathLst>
                  <a:path w="319" h="286">
                    <a:moveTo>
                      <a:pt x="317" y="275"/>
                    </a:moveTo>
                    <a:lnTo>
                      <a:pt x="315" y="254"/>
                    </a:lnTo>
                    <a:lnTo>
                      <a:pt x="306" y="235"/>
                    </a:lnTo>
                    <a:lnTo>
                      <a:pt x="299" y="219"/>
                    </a:lnTo>
                    <a:lnTo>
                      <a:pt x="294" y="194"/>
                    </a:lnTo>
                    <a:lnTo>
                      <a:pt x="288" y="161"/>
                    </a:lnTo>
                    <a:lnTo>
                      <a:pt x="284" y="126"/>
                    </a:lnTo>
                    <a:lnTo>
                      <a:pt x="281" y="94"/>
                    </a:lnTo>
                    <a:lnTo>
                      <a:pt x="279" y="67"/>
                    </a:lnTo>
                    <a:lnTo>
                      <a:pt x="278" y="43"/>
                    </a:lnTo>
                    <a:lnTo>
                      <a:pt x="270" y="29"/>
                    </a:lnTo>
                    <a:lnTo>
                      <a:pt x="255" y="16"/>
                    </a:lnTo>
                    <a:lnTo>
                      <a:pt x="240" y="9"/>
                    </a:lnTo>
                    <a:lnTo>
                      <a:pt x="216" y="2"/>
                    </a:lnTo>
                    <a:lnTo>
                      <a:pt x="189" y="0"/>
                    </a:lnTo>
                    <a:lnTo>
                      <a:pt x="147" y="0"/>
                    </a:lnTo>
                    <a:lnTo>
                      <a:pt x="110" y="2"/>
                    </a:lnTo>
                    <a:lnTo>
                      <a:pt x="74" y="9"/>
                    </a:lnTo>
                    <a:lnTo>
                      <a:pt x="41" y="21"/>
                    </a:lnTo>
                    <a:lnTo>
                      <a:pt x="20" y="35"/>
                    </a:lnTo>
                    <a:lnTo>
                      <a:pt x="8" y="47"/>
                    </a:lnTo>
                    <a:lnTo>
                      <a:pt x="0" y="61"/>
                    </a:lnTo>
                    <a:lnTo>
                      <a:pt x="2" y="75"/>
                    </a:lnTo>
                    <a:lnTo>
                      <a:pt x="5" y="89"/>
                    </a:lnTo>
                    <a:lnTo>
                      <a:pt x="15" y="104"/>
                    </a:lnTo>
                    <a:lnTo>
                      <a:pt x="23" y="123"/>
                    </a:lnTo>
                    <a:lnTo>
                      <a:pt x="27" y="149"/>
                    </a:lnTo>
                    <a:lnTo>
                      <a:pt x="30" y="176"/>
                    </a:lnTo>
                    <a:lnTo>
                      <a:pt x="35" y="200"/>
                    </a:lnTo>
                    <a:lnTo>
                      <a:pt x="36" y="235"/>
                    </a:lnTo>
                    <a:lnTo>
                      <a:pt x="38" y="265"/>
                    </a:lnTo>
                    <a:lnTo>
                      <a:pt x="38" y="285"/>
                    </a:lnTo>
                    <a:lnTo>
                      <a:pt x="48" y="260"/>
                    </a:lnTo>
                    <a:lnTo>
                      <a:pt x="68" y="248"/>
                    </a:lnTo>
                    <a:lnTo>
                      <a:pt x="86" y="241"/>
                    </a:lnTo>
                    <a:lnTo>
                      <a:pt x="108" y="236"/>
                    </a:lnTo>
                    <a:lnTo>
                      <a:pt x="143" y="229"/>
                    </a:lnTo>
                    <a:lnTo>
                      <a:pt x="177" y="228"/>
                    </a:lnTo>
                    <a:lnTo>
                      <a:pt x="197" y="228"/>
                    </a:lnTo>
                    <a:lnTo>
                      <a:pt x="228" y="230"/>
                    </a:lnTo>
                    <a:lnTo>
                      <a:pt x="264" y="237"/>
                    </a:lnTo>
                    <a:lnTo>
                      <a:pt x="287" y="246"/>
                    </a:lnTo>
                    <a:lnTo>
                      <a:pt x="302" y="255"/>
                    </a:lnTo>
                    <a:lnTo>
                      <a:pt x="318" y="268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1"/>
              </a:gradFill>
              <a:ln w="9525" cap="rnd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/>
              </a:p>
            </p:txBody>
          </p:sp>
          <p:sp>
            <p:nvSpPr>
              <p:cNvPr id="3125" name="Freeform 43"/>
              <p:cNvSpPr>
                <a:spLocks/>
              </p:cNvSpPr>
              <p:nvPr/>
            </p:nvSpPr>
            <p:spPr bwMode="auto">
              <a:xfrm>
                <a:off x="5049" y="578"/>
                <a:ext cx="551" cy="335"/>
              </a:xfrm>
              <a:custGeom>
                <a:avLst/>
                <a:gdLst>
                  <a:gd name="T0" fmla="*/ 534 w 551"/>
                  <a:gd name="T1" fmla="*/ 48 h 335"/>
                  <a:gd name="T2" fmla="*/ 550 w 551"/>
                  <a:gd name="T3" fmla="*/ 117 h 335"/>
                  <a:gd name="T4" fmla="*/ 540 w 551"/>
                  <a:gd name="T5" fmla="*/ 142 h 335"/>
                  <a:gd name="T6" fmla="*/ 517 w 551"/>
                  <a:gd name="T7" fmla="*/ 179 h 335"/>
                  <a:gd name="T8" fmla="*/ 493 w 551"/>
                  <a:gd name="T9" fmla="*/ 212 h 335"/>
                  <a:gd name="T10" fmla="*/ 465 w 551"/>
                  <a:gd name="T11" fmla="*/ 239 h 335"/>
                  <a:gd name="T12" fmla="*/ 430 w 551"/>
                  <a:gd name="T13" fmla="*/ 267 h 335"/>
                  <a:gd name="T14" fmla="*/ 397 w 551"/>
                  <a:gd name="T15" fmla="*/ 286 h 335"/>
                  <a:gd name="T16" fmla="*/ 361 w 551"/>
                  <a:gd name="T17" fmla="*/ 304 h 335"/>
                  <a:gd name="T18" fmla="*/ 315 w 551"/>
                  <a:gd name="T19" fmla="*/ 320 h 335"/>
                  <a:gd name="T20" fmla="*/ 280 w 551"/>
                  <a:gd name="T21" fmla="*/ 328 h 335"/>
                  <a:gd name="T22" fmla="*/ 238 w 551"/>
                  <a:gd name="T23" fmla="*/ 334 h 335"/>
                  <a:gd name="T24" fmla="*/ 199 w 551"/>
                  <a:gd name="T25" fmla="*/ 334 h 335"/>
                  <a:gd name="T26" fmla="*/ 157 w 551"/>
                  <a:gd name="T27" fmla="*/ 329 h 335"/>
                  <a:gd name="T28" fmla="*/ 114 w 551"/>
                  <a:gd name="T29" fmla="*/ 317 h 335"/>
                  <a:gd name="T30" fmla="*/ 75 w 551"/>
                  <a:gd name="T31" fmla="*/ 298 h 335"/>
                  <a:gd name="T32" fmla="*/ 52 w 551"/>
                  <a:gd name="T33" fmla="*/ 282 h 335"/>
                  <a:gd name="T34" fmla="*/ 24 w 551"/>
                  <a:gd name="T35" fmla="*/ 258 h 335"/>
                  <a:gd name="T36" fmla="*/ 9 w 551"/>
                  <a:gd name="T37" fmla="*/ 238 h 335"/>
                  <a:gd name="T38" fmla="*/ 0 w 551"/>
                  <a:gd name="T39" fmla="*/ 222 h 335"/>
                  <a:gd name="T40" fmla="*/ 0 w 551"/>
                  <a:gd name="T41" fmla="*/ 204 h 335"/>
                  <a:gd name="T42" fmla="*/ 6 w 551"/>
                  <a:gd name="T43" fmla="*/ 182 h 335"/>
                  <a:gd name="T44" fmla="*/ 18 w 551"/>
                  <a:gd name="T45" fmla="*/ 166 h 335"/>
                  <a:gd name="T46" fmla="*/ 27 w 551"/>
                  <a:gd name="T47" fmla="*/ 131 h 335"/>
                  <a:gd name="T48" fmla="*/ 31 w 551"/>
                  <a:gd name="T49" fmla="*/ 112 h 335"/>
                  <a:gd name="T50" fmla="*/ 283 w 551"/>
                  <a:gd name="T51" fmla="*/ 128 h 335"/>
                  <a:gd name="T52" fmla="*/ 316 w 551"/>
                  <a:gd name="T53" fmla="*/ 122 h 335"/>
                  <a:gd name="T54" fmla="*/ 357 w 551"/>
                  <a:gd name="T55" fmla="*/ 109 h 335"/>
                  <a:gd name="T56" fmla="*/ 388 w 551"/>
                  <a:gd name="T57" fmla="*/ 93 h 335"/>
                  <a:gd name="T58" fmla="*/ 421 w 551"/>
                  <a:gd name="T59" fmla="*/ 73 h 335"/>
                  <a:gd name="T60" fmla="*/ 453 w 551"/>
                  <a:gd name="T61" fmla="*/ 44 h 335"/>
                  <a:gd name="T62" fmla="*/ 472 w 551"/>
                  <a:gd name="T63" fmla="*/ 19 h 335"/>
                  <a:gd name="T64" fmla="*/ 486 w 551"/>
                  <a:gd name="T65" fmla="*/ 0 h 335"/>
                  <a:gd name="T66" fmla="*/ 534 w 551"/>
                  <a:gd name="T67" fmla="*/ 48 h 33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551" h="335">
                    <a:moveTo>
                      <a:pt x="534" y="48"/>
                    </a:moveTo>
                    <a:lnTo>
                      <a:pt x="550" y="117"/>
                    </a:lnTo>
                    <a:lnTo>
                      <a:pt x="540" y="142"/>
                    </a:lnTo>
                    <a:lnTo>
                      <a:pt x="517" y="179"/>
                    </a:lnTo>
                    <a:lnTo>
                      <a:pt x="493" y="212"/>
                    </a:lnTo>
                    <a:lnTo>
                      <a:pt x="465" y="239"/>
                    </a:lnTo>
                    <a:lnTo>
                      <a:pt x="430" y="267"/>
                    </a:lnTo>
                    <a:lnTo>
                      <a:pt x="397" y="286"/>
                    </a:lnTo>
                    <a:lnTo>
                      <a:pt x="361" y="304"/>
                    </a:lnTo>
                    <a:lnTo>
                      <a:pt x="315" y="320"/>
                    </a:lnTo>
                    <a:lnTo>
                      <a:pt x="280" y="328"/>
                    </a:lnTo>
                    <a:lnTo>
                      <a:pt x="238" y="334"/>
                    </a:lnTo>
                    <a:lnTo>
                      <a:pt x="199" y="334"/>
                    </a:lnTo>
                    <a:lnTo>
                      <a:pt x="157" y="329"/>
                    </a:lnTo>
                    <a:lnTo>
                      <a:pt x="114" y="317"/>
                    </a:lnTo>
                    <a:lnTo>
                      <a:pt x="75" y="298"/>
                    </a:lnTo>
                    <a:lnTo>
                      <a:pt x="52" y="282"/>
                    </a:lnTo>
                    <a:lnTo>
                      <a:pt x="24" y="258"/>
                    </a:lnTo>
                    <a:lnTo>
                      <a:pt x="9" y="238"/>
                    </a:lnTo>
                    <a:lnTo>
                      <a:pt x="0" y="222"/>
                    </a:lnTo>
                    <a:lnTo>
                      <a:pt x="0" y="204"/>
                    </a:lnTo>
                    <a:lnTo>
                      <a:pt x="6" y="182"/>
                    </a:lnTo>
                    <a:lnTo>
                      <a:pt x="18" y="166"/>
                    </a:lnTo>
                    <a:lnTo>
                      <a:pt x="27" y="131"/>
                    </a:lnTo>
                    <a:lnTo>
                      <a:pt x="31" y="112"/>
                    </a:lnTo>
                    <a:lnTo>
                      <a:pt x="283" y="128"/>
                    </a:lnTo>
                    <a:lnTo>
                      <a:pt x="316" y="122"/>
                    </a:lnTo>
                    <a:lnTo>
                      <a:pt x="357" y="109"/>
                    </a:lnTo>
                    <a:lnTo>
                      <a:pt x="388" y="93"/>
                    </a:lnTo>
                    <a:lnTo>
                      <a:pt x="421" y="73"/>
                    </a:lnTo>
                    <a:lnTo>
                      <a:pt x="453" y="44"/>
                    </a:lnTo>
                    <a:lnTo>
                      <a:pt x="472" y="19"/>
                    </a:lnTo>
                    <a:lnTo>
                      <a:pt x="486" y="0"/>
                    </a:lnTo>
                    <a:lnTo>
                      <a:pt x="534" y="48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100000">
                    <a:schemeClr val="hlink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72" name="Freeform 44"/>
              <p:cNvSpPr>
                <a:spLocks/>
              </p:cNvSpPr>
              <p:nvPr/>
            </p:nvSpPr>
            <p:spPr bwMode="auto">
              <a:xfrm>
                <a:off x="5145" y="160"/>
                <a:ext cx="475" cy="55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94"/>
                  </a:cxn>
                  <a:cxn ang="0">
                    <a:pos x="28" y="291"/>
                  </a:cxn>
                  <a:cxn ang="0">
                    <a:pos x="63" y="293"/>
                  </a:cxn>
                  <a:cxn ang="0">
                    <a:pos x="121" y="299"/>
                  </a:cxn>
                  <a:cxn ang="0">
                    <a:pos x="178" y="310"/>
                  </a:cxn>
                  <a:cxn ang="0">
                    <a:pos x="231" y="323"/>
                  </a:cxn>
                  <a:cxn ang="0">
                    <a:pos x="274" y="339"/>
                  </a:cxn>
                  <a:cxn ang="0">
                    <a:pos x="325" y="364"/>
                  </a:cxn>
                  <a:cxn ang="0">
                    <a:pos x="364" y="390"/>
                  </a:cxn>
                  <a:cxn ang="0">
                    <a:pos x="393" y="415"/>
                  </a:cxn>
                  <a:cxn ang="0">
                    <a:pos x="414" y="439"/>
                  </a:cxn>
                  <a:cxn ang="0">
                    <a:pos x="427" y="461"/>
                  </a:cxn>
                  <a:cxn ang="0">
                    <a:pos x="439" y="488"/>
                  </a:cxn>
                  <a:cxn ang="0">
                    <a:pos x="444" y="513"/>
                  </a:cxn>
                  <a:cxn ang="0">
                    <a:pos x="451" y="551"/>
                  </a:cxn>
                  <a:cxn ang="0">
                    <a:pos x="457" y="518"/>
                  </a:cxn>
                  <a:cxn ang="0">
                    <a:pos x="466" y="481"/>
                  </a:cxn>
                  <a:cxn ang="0">
                    <a:pos x="469" y="453"/>
                  </a:cxn>
                  <a:cxn ang="0">
                    <a:pos x="474" y="420"/>
                  </a:cxn>
                  <a:cxn ang="0">
                    <a:pos x="472" y="393"/>
                  </a:cxn>
                  <a:cxn ang="0">
                    <a:pos x="466" y="361"/>
                  </a:cxn>
                  <a:cxn ang="0">
                    <a:pos x="459" y="317"/>
                  </a:cxn>
                  <a:cxn ang="0">
                    <a:pos x="444" y="279"/>
                  </a:cxn>
                  <a:cxn ang="0">
                    <a:pos x="424" y="238"/>
                  </a:cxn>
                  <a:cxn ang="0">
                    <a:pos x="399" y="196"/>
                  </a:cxn>
                  <a:cxn ang="0">
                    <a:pos x="363" y="152"/>
                  </a:cxn>
                  <a:cxn ang="0">
                    <a:pos x="322" y="116"/>
                  </a:cxn>
                  <a:cxn ang="0">
                    <a:pos x="286" y="87"/>
                  </a:cxn>
                  <a:cxn ang="0">
                    <a:pos x="241" y="60"/>
                  </a:cxn>
                  <a:cxn ang="0">
                    <a:pos x="195" y="40"/>
                  </a:cxn>
                  <a:cxn ang="0">
                    <a:pos x="141" y="21"/>
                  </a:cxn>
                  <a:cxn ang="0">
                    <a:pos x="94" y="10"/>
                  </a:cxn>
                  <a:cxn ang="0">
                    <a:pos x="39" y="3"/>
                  </a:cxn>
                  <a:cxn ang="0">
                    <a:pos x="0" y="0"/>
                  </a:cxn>
                </a:cxnLst>
                <a:rect l="0" t="0" r="r" b="b"/>
                <a:pathLst>
                  <a:path w="475" h="552">
                    <a:moveTo>
                      <a:pt x="0" y="0"/>
                    </a:moveTo>
                    <a:lnTo>
                      <a:pt x="0" y="294"/>
                    </a:lnTo>
                    <a:lnTo>
                      <a:pt x="28" y="291"/>
                    </a:lnTo>
                    <a:lnTo>
                      <a:pt x="63" y="293"/>
                    </a:lnTo>
                    <a:lnTo>
                      <a:pt x="121" y="299"/>
                    </a:lnTo>
                    <a:lnTo>
                      <a:pt x="178" y="310"/>
                    </a:lnTo>
                    <a:lnTo>
                      <a:pt x="231" y="323"/>
                    </a:lnTo>
                    <a:lnTo>
                      <a:pt x="274" y="339"/>
                    </a:lnTo>
                    <a:lnTo>
                      <a:pt x="325" y="364"/>
                    </a:lnTo>
                    <a:lnTo>
                      <a:pt x="364" y="390"/>
                    </a:lnTo>
                    <a:lnTo>
                      <a:pt x="393" y="415"/>
                    </a:lnTo>
                    <a:lnTo>
                      <a:pt x="414" y="439"/>
                    </a:lnTo>
                    <a:lnTo>
                      <a:pt x="427" y="461"/>
                    </a:lnTo>
                    <a:lnTo>
                      <a:pt x="439" y="488"/>
                    </a:lnTo>
                    <a:lnTo>
                      <a:pt x="444" y="513"/>
                    </a:lnTo>
                    <a:lnTo>
                      <a:pt x="451" y="551"/>
                    </a:lnTo>
                    <a:lnTo>
                      <a:pt x="457" y="518"/>
                    </a:lnTo>
                    <a:lnTo>
                      <a:pt x="466" y="481"/>
                    </a:lnTo>
                    <a:lnTo>
                      <a:pt x="469" y="453"/>
                    </a:lnTo>
                    <a:lnTo>
                      <a:pt x="474" y="420"/>
                    </a:lnTo>
                    <a:lnTo>
                      <a:pt x="472" y="393"/>
                    </a:lnTo>
                    <a:lnTo>
                      <a:pt x="466" y="361"/>
                    </a:lnTo>
                    <a:lnTo>
                      <a:pt x="459" y="317"/>
                    </a:lnTo>
                    <a:lnTo>
                      <a:pt x="444" y="279"/>
                    </a:lnTo>
                    <a:lnTo>
                      <a:pt x="424" y="238"/>
                    </a:lnTo>
                    <a:lnTo>
                      <a:pt x="399" y="196"/>
                    </a:lnTo>
                    <a:lnTo>
                      <a:pt x="363" y="152"/>
                    </a:lnTo>
                    <a:lnTo>
                      <a:pt x="322" y="116"/>
                    </a:lnTo>
                    <a:lnTo>
                      <a:pt x="286" y="87"/>
                    </a:lnTo>
                    <a:lnTo>
                      <a:pt x="241" y="60"/>
                    </a:lnTo>
                    <a:lnTo>
                      <a:pt x="195" y="40"/>
                    </a:lnTo>
                    <a:lnTo>
                      <a:pt x="141" y="21"/>
                    </a:lnTo>
                    <a:lnTo>
                      <a:pt x="94" y="10"/>
                    </a:lnTo>
                    <a:lnTo>
                      <a:pt x="39" y="3"/>
                    </a:lnTo>
                    <a:lnTo>
                      <a:pt x="0" y="0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/>
              </a:p>
            </p:txBody>
          </p:sp>
          <p:sp>
            <p:nvSpPr>
              <p:cNvPr id="3127" name="Freeform 45"/>
              <p:cNvSpPr>
                <a:spLocks/>
              </p:cNvSpPr>
              <p:nvPr/>
            </p:nvSpPr>
            <p:spPr bwMode="auto">
              <a:xfrm>
                <a:off x="5176" y="727"/>
                <a:ext cx="156" cy="118"/>
              </a:xfrm>
              <a:custGeom>
                <a:avLst/>
                <a:gdLst>
                  <a:gd name="T0" fmla="*/ 83 w 156"/>
                  <a:gd name="T1" fmla="*/ 0 h 118"/>
                  <a:gd name="T2" fmla="*/ 134 w 156"/>
                  <a:gd name="T3" fmla="*/ 19 h 118"/>
                  <a:gd name="T4" fmla="*/ 152 w 156"/>
                  <a:gd name="T5" fmla="*/ 46 h 118"/>
                  <a:gd name="T6" fmla="*/ 155 w 156"/>
                  <a:gd name="T7" fmla="*/ 70 h 118"/>
                  <a:gd name="T8" fmla="*/ 155 w 156"/>
                  <a:gd name="T9" fmla="*/ 84 h 118"/>
                  <a:gd name="T10" fmla="*/ 146 w 156"/>
                  <a:gd name="T11" fmla="*/ 100 h 118"/>
                  <a:gd name="T12" fmla="*/ 126 w 156"/>
                  <a:gd name="T13" fmla="*/ 108 h 118"/>
                  <a:gd name="T14" fmla="*/ 105 w 156"/>
                  <a:gd name="T15" fmla="*/ 114 h 118"/>
                  <a:gd name="T16" fmla="*/ 86 w 156"/>
                  <a:gd name="T17" fmla="*/ 117 h 118"/>
                  <a:gd name="T18" fmla="*/ 69 w 156"/>
                  <a:gd name="T19" fmla="*/ 117 h 118"/>
                  <a:gd name="T20" fmla="*/ 41 w 156"/>
                  <a:gd name="T21" fmla="*/ 112 h 118"/>
                  <a:gd name="T22" fmla="*/ 21 w 156"/>
                  <a:gd name="T23" fmla="*/ 107 h 118"/>
                  <a:gd name="T24" fmla="*/ 9 w 156"/>
                  <a:gd name="T25" fmla="*/ 98 h 118"/>
                  <a:gd name="T26" fmla="*/ 2 w 156"/>
                  <a:gd name="T27" fmla="*/ 90 h 118"/>
                  <a:gd name="T28" fmla="*/ 0 w 156"/>
                  <a:gd name="T29" fmla="*/ 78 h 118"/>
                  <a:gd name="T30" fmla="*/ 2 w 156"/>
                  <a:gd name="T31" fmla="*/ 60 h 118"/>
                  <a:gd name="T32" fmla="*/ 9 w 156"/>
                  <a:gd name="T33" fmla="*/ 11 h 118"/>
                  <a:gd name="T34" fmla="*/ 83 w 156"/>
                  <a:gd name="T35" fmla="*/ 0 h 11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56" h="118">
                    <a:moveTo>
                      <a:pt x="83" y="0"/>
                    </a:moveTo>
                    <a:lnTo>
                      <a:pt x="134" y="19"/>
                    </a:lnTo>
                    <a:lnTo>
                      <a:pt x="152" y="46"/>
                    </a:lnTo>
                    <a:lnTo>
                      <a:pt x="155" y="70"/>
                    </a:lnTo>
                    <a:lnTo>
                      <a:pt x="155" y="84"/>
                    </a:lnTo>
                    <a:lnTo>
                      <a:pt x="146" y="100"/>
                    </a:lnTo>
                    <a:lnTo>
                      <a:pt x="126" y="108"/>
                    </a:lnTo>
                    <a:lnTo>
                      <a:pt x="105" y="114"/>
                    </a:lnTo>
                    <a:lnTo>
                      <a:pt x="86" y="117"/>
                    </a:lnTo>
                    <a:lnTo>
                      <a:pt x="69" y="117"/>
                    </a:lnTo>
                    <a:lnTo>
                      <a:pt x="41" y="112"/>
                    </a:lnTo>
                    <a:lnTo>
                      <a:pt x="21" y="107"/>
                    </a:lnTo>
                    <a:lnTo>
                      <a:pt x="9" y="98"/>
                    </a:lnTo>
                    <a:lnTo>
                      <a:pt x="2" y="90"/>
                    </a:lnTo>
                    <a:lnTo>
                      <a:pt x="0" y="78"/>
                    </a:lnTo>
                    <a:lnTo>
                      <a:pt x="2" y="60"/>
                    </a:lnTo>
                    <a:lnTo>
                      <a:pt x="9" y="11"/>
                    </a:lnTo>
                    <a:lnTo>
                      <a:pt x="83" y="0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100000">
                    <a:schemeClr val="hlink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74" name="Freeform 46"/>
              <p:cNvSpPr>
                <a:spLocks/>
              </p:cNvSpPr>
              <p:nvPr/>
            </p:nvSpPr>
            <p:spPr bwMode="auto">
              <a:xfrm>
                <a:off x="5172" y="740"/>
                <a:ext cx="88" cy="74"/>
              </a:xfrm>
              <a:custGeom>
                <a:avLst/>
                <a:gdLst/>
                <a:ahLst/>
                <a:cxnLst>
                  <a:cxn ang="0">
                    <a:pos x="0" y="68"/>
                  </a:cxn>
                  <a:cxn ang="0">
                    <a:pos x="11" y="0"/>
                  </a:cxn>
                  <a:cxn ang="0">
                    <a:pos x="54" y="5"/>
                  </a:cxn>
                  <a:cxn ang="0">
                    <a:pos x="87" y="9"/>
                  </a:cxn>
                  <a:cxn ang="0">
                    <a:pos x="78" y="73"/>
                  </a:cxn>
                  <a:cxn ang="0">
                    <a:pos x="75" y="58"/>
                  </a:cxn>
                  <a:cxn ang="0">
                    <a:pos x="65" y="47"/>
                  </a:cxn>
                  <a:cxn ang="0">
                    <a:pos x="47" y="44"/>
                  </a:cxn>
                  <a:cxn ang="0">
                    <a:pos x="27" y="45"/>
                  </a:cxn>
                  <a:cxn ang="0">
                    <a:pos x="11" y="52"/>
                  </a:cxn>
                  <a:cxn ang="0">
                    <a:pos x="0" y="68"/>
                  </a:cxn>
                </a:cxnLst>
                <a:rect l="0" t="0" r="r" b="b"/>
                <a:pathLst>
                  <a:path w="88" h="74">
                    <a:moveTo>
                      <a:pt x="0" y="68"/>
                    </a:moveTo>
                    <a:lnTo>
                      <a:pt x="11" y="0"/>
                    </a:lnTo>
                    <a:lnTo>
                      <a:pt x="54" y="5"/>
                    </a:lnTo>
                    <a:lnTo>
                      <a:pt x="87" y="9"/>
                    </a:lnTo>
                    <a:lnTo>
                      <a:pt x="78" y="73"/>
                    </a:lnTo>
                    <a:lnTo>
                      <a:pt x="75" y="58"/>
                    </a:lnTo>
                    <a:lnTo>
                      <a:pt x="65" y="47"/>
                    </a:lnTo>
                    <a:lnTo>
                      <a:pt x="47" y="44"/>
                    </a:lnTo>
                    <a:lnTo>
                      <a:pt x="27" y="45"/>
                    </a:lnTo>
                    <a:lnTo>
                      <a:pt x="11" y="52"/>
                    </a:lnTo>
                    <a:lnTo>
                      <a:pt x="0" y="68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/>
              </a:p>
            </p:txBody>
          </p:sp>
          <p:sp>
            <p:nvSpPr>
              <p:cNvPr id="22575" name="Freeform 47"/>
              <p:cNvSpPr>
                <a:spLocks/>
              </p:cNvSpPr>
              <p:nvPr/>
            </p:nvSpPr>
            <p:spPr bwMode="auto">
              <a:xfrm>
                <a:off x="5049" y="520"/>
                <a:ext cx="319" cy="286"/>
              </a:xfrm>
              <a:custGeom>
                <a:avLst/>
                <a:gdLst/>
                <a:ahLst/>
                <a:cxnLst>
                  <a:cxn ang="0">
                    <a:pos x="1" y="275"/>
                  </a:cxn>
                  <a:cxn ang="0">
                    <a:pos x="3" y="254"/>
                  </a:cxn>
                  <a:cxn ang="0">
                    <a:pos x="12" y="235"/>
                  </a:cxn>
                  <a:cxn ang="0">
                    <a:pos x="19" y="219"/>
                  </a:cxn>
                  <a:cxn ang="0">
                    <a:pos x="24" y="194"/>
                  </a:cxn>
                  <a:cxn ang="0">
                    <a:pos x="30" y="161"/>
                  </a:cxn>
                  <a:cxn ang="0">
                    <a:pos x="34" y="126"/>
                  </a:cxn>
                  <a:cxn ang="0">
                    <a:pos x="37" y="94"/>
                  </a:cxn>
                  <a:cxn ang="0">
                    <a:pos x="39" y="67"/>
                  </a:cxn>
                  <a:cxn ang="0">
                    <a:pos x="40" y="43"/>
                  </a:cxn>
                  <a:cxn ang="0">
                    <a:pos x="48" y="29"/>
                  </a:cxn>
                  <a:cxn ang="0">
                    <a:pos x="63" y="16"/>
                  </a:cxn>
                  <a:cxn ang="0">
                    <a:pos x="78" y="9"/>
                  </a:cxn>
                  <a:cxn ang="0">
                    <a:pos x="102" y="2"/>
                  </a:cxn>
                  <a:cxn ang="0">
                    <a:pos x="129" y="0"/>
                  </a:cxn>
                  <a:cxn ang="0">
                    <a:pos x="171" y="0"/>
                  </a:cxn>
                  <a:cxn ang="0">
                    <a:pos x="208" y="2"/>
                  </a:cxn>
                  <a:cxn ang="0">
                    <a:pos x="244" y="9"/>
                  </a:cxn>
                  <a:cxn ang="0">
                    <a:pos x="277" y="21"/>
                  </a:cxn>
                  <a:cxn ang="0">
                    <a:pos x="298" y="35"/>
                  </a:cxn>
                  <a:cxn ang="0">
                    <a:pos x="310" y="47"/>
                  </a:cxn>
                  <a:cxn ang="0">
                    <a:pos x="318" y="61"/>
                  </a:cxn>
                  <a:cxn ang="0">
                    <a:pos x="316" y="75"/>
                  </a:cxn>
                  <a:cxn ang="0">
                    <a:pos x="313" y="89"/>
                  </a:cxn>
                  <a:cxn ang="0">
                    <a:pos x="303" y="104"/>
                  </a:cxn>
                  <a:cxn ang="0">
                    <a:pos x="295" y="123"/>
                  </a:cxn>
                  <a:cxn ang="0">
                    <a:pos x="291" y="149"/>
                  </a:cxn>
                  <a:cxn ang="0">
                    <a:pos x="288" y="176"/>
                  </a:cxn>
                  <a:cxn ang="0">
                    <a:pos x="283" y="200"/>
                  </a:cxn>
                  <a:cxn ang="0">
                    <a:pos x="282" y="235"/>
                  </a:cxn>
                  <a:cxn ang="0">
                    <a:pos x="280" y="265"/>
                  </a:cxn>
                  <a:cxn ang="0">
                    <a:pos x="280" y="285"/>
                  </a:cxn>
                  <a:cxn ang="0">
                    <a:pos x="270" y="260"/>
                  </a:cxn>
                  <a:cxn ang="0">
                    <a:pos x="250" y="248"/>
                  </a:cxn>
                  <a:cxn ang="0">
                    <a:pos x="232" y="241"/>
                  </a:cxn>
                  <a:cxn ang="0">
                    <a:pos x="210" y="236"/>
                  </a:cxn>
                  <a:cxn ang="0">
                    <a:pos x="175" y="229"/>
                  </a:cxn>
                  <a:cxn ang="0">
                    <a:pos x="141" y="228"/>
                  </a:cxn>
                  <a:cxn ang="0">
                    <a:pos x="121" y="228"/>
                  </a:cxn>
                  <a:cxn ang="0">
                    <a:pos x="90" y="230"/>
                  </a:cxn>
                  <a:cxn ang="0">
                    <a:pos x="54" y="237"/>
                  </a:cxn>
                  <a:cxn ang="0">
                    <a:pos x="31" y="246"/>
                  </a:cxn>
                  <a:cxn ang="0">
                    <a:pos x="16" y="255"/>
                  </a:cxn>
                  <a:cxn ang="0">
                    <a:pos x="0" y="268"/>
                  </a:cxn>
                </a:cxnLst>
                <a:rect l="0" t="0" r="r" b="b"/>
                <a:pathLst>
                  <a:path w="319" h="286">
                    <a:moveTo>
                      <a:pt x="1" y="275"/>
                    </a:moveTo>
                    <a:lnTo>
                      <a:pt x="3" y="254"/>
                    </a:lnTo>
                    <a:lnTo>
                      <a:pt x="12" y="235"/>
                    </a:lnTo>
                    <a:lnTo>
                      <a:pt x="19" y="219"/>
                    </a:lnTo>
                    <a:lnTo>
                      <a:pt x="24" y="194"/>
                    </a:lnTo>
                    <a:lnTo>
                      <a:pt x="30" y="161"/>
                    </a:lnTo>
                    <a:lnTo>
                      <a:pt x="34" y="126"/>
                    </a:lnTo>
                    <a:lnTo>
                      <a:pt x="37" y="94"/>
                    </a:lnTo>
                    <a:lnTo>
                      <a:pt x="39" y="67"/>
                    </a:lnTo>
                    <a:lnTo>
                      <a:pt x="40" y="43"/>
                    </a:lnTo>
                    <a:lnTo>
                      <a:pt x="48" y="29"/>
                    </a:lnTo>
                    <a:lnTo>
                      <a:pt x="63" y="16"/>
                    </a:lnTo>
                    <a:lnTo>
                      <a:pt x="78" y="9"/>
                    </a:lnTo>
                    <a:lnTo>
                      <a:pt x="102" y="2"/>
                    </a:lnTo>
                    <a:lnTo>
                      <a:pt x="129" y="0"/>
                    </a:lnTo>
                    <a:lnTo>
                      <a:pt x="171" y="0"/>
                    </a:lnTo>
                    <a:lnTo>
                      <a:pt x="208" y="2"/>
                    </a:lnTo>
                    <a:lnTo>
                      <a:pt x="244" y="9"/>
                    </a:lnTo>
                    <a:lnTo>
                      <a:pt x="277" y="21"/>
                    </a:lnTo>
                    <a:lnTo>
                      <a:pt x="298" y="35"/>
                    </a:lnTo>
                    <a:lnTo>
                      <a:pt x="310" y="47"/>
                    </a:lnTo>
                    <a:lnTo>
                      <a:pt x="318" y="61"/>
                    </a:lnTo>
                    <a:lnTo>
                      <a:pt x="316" y="75"/>
                    </a:lnTo>
                    <a:lnTo>
                      <a:pt x="313" y="89"/>
                    </a:lnTo>
                    <a:lnTo>
                      <a:pt x="303" y="104"/>
                    </a:lnTo>
                    <a:lnTo>
                      <a:pt x="295" y="123"/>
                    </a:lnTo>
                    <a:lnTo>
                      <a:pt x="291" y="149"/>
                    </a:lnTo>
                    <a:lnTo>
                      <a:pt x="288" y="176"/>
                    </a:lnTo>
                    <a:lnTo>
                      <a:pt x="283" y="200"/>
                    </a:lnTo>
                    <a:lnTo>
                      <a:pt x="282" y="235"/>
                    </a:lnTo>
                    <a:lnTo>
                      <a:pt x="280" y="265"/>
                    </a:lnTo>
                    <a:lnTo>
                      <a:pt x="280" y="285"/>
                    </a:lnTo>
                    <a:lnTo>
                      <a:pt x="270" y="260"/>
                    </a:lnTo>
                    <a:lnTo>
                      <a:pt x="250" y="248"/>
                    </a:lnTo>
                    <a:lnTo>
                      <a:pt x="232" y="241"/>
                    </a:lnTo>
                    <a:lnTo>
                      <a:pt x="210" y="236"/>
                    </a:lnTo>
                    <a:lnTo>
                      <a:pt x="175" y="229"/>
                    </a:lnTo>
                    <a:lnTo>
                      <a:pt x="141" y="228"/>
                    </a:lnTo>
                    <a:lnTo>
                      <a:pt x="121" y="228"/>
                    </a:lnTo>
                    <a:lnTo>
                      <a:pt x="90" y="230"/>
                    </a:lnTo>
                    <a:lnTo>
                      <a:pt x="54" y="237"/>
                    </a:lnTo>
                    <a:lnTo>
                      <a:pt x="31" y="246"/>
                    </a:lnTo>
                    <a:lnTo>
                      <a:pt x="16" y="255"/>
                    </a:lnTo>
                    <a:lnTo>
                      <a:pt x="0" y="268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1"/>
              </a:gradFill>
              <a:ln w="9525" cap="rnd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/>
              </a:p>
            </p:txBody>
          </p:sp>
          <p:sp>
            <p:nvSpPr>
              <p:cNvPr id="22576" name="Freeform 48"/>
              <p:cNvSpPr>
                <a:spLocks/>
              </p:cNvSpPr>
              <p:nvPr/>
            </p:nvSpPr>
            <p:spPr bwMode="auto">
              <a:xfrm>
                <a:off x="4319" y="160"/>
                <a:ext cx="832" cy="4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56"/>
                  </a:cxn>
                  <a:cxn ang="0">
                    <a:pos x="84" y="374"/>
                  </a:cxn>
                  <a:cxn ang="0">
                    <a:pos x="153" y="393"/>
                  </a:cxn>
                  <a:cxn ang="0">
                    <a:pos x="210" y="404"/>
                  </a:cxn>
                  <a:cxn ang="0">
                    <a:pos x="258" y="410"/>
                  </a:cxn>
                  <a:cxn ang="0">
                    <a:pos x="312" y="416"/>
                  </a:cxn>
                  <a:cxn ang="0">
                    <a:pos x="402" y="419"/>
                  </a:cxn>
                  <a:cxn ang="0">
                    <a:pos x="485" y="412"/>
                  </a:cxn>
                  <a:cxn ang="0">
                    <a:pos x="570" y="399"/>
                  </a:cxn>
                  <a:cxn ang="0">
                    <a:pos x="652" y="377"/>
                  </a:cxn>
                  <a:cxn ang="0">
                    <a:pos x="724" y="347"/>
                  </a:cxn>
                  <a:cxn ang="0">
                    <a:pos x="784" y="306"/>
                  </a:cxn>
                  <a:cxn ang="0">
                    <a:pos x="829" y="291"/>
                  </a:cxn>
                  <a:cxn ang="0">
                    <a:pos x="831" y="2"/>
                  </a:cxn>
                  <a:cxn ang="0">
                    <a:pos x="786" y="9"/>
                  </a:cxn>
                  <a:cxn ang="0">
                    <a:pos x="726" y="29"/>
                  </a:cxn>
                  <a:cxn ang="0">
                    <a:pos x="654" y="55"/>
                  </a:cxn>
                  <a:cxn ang="0">
                    <a:pos x="585" y="70"/>
                  </a:cxn>
                  <a:cxn ang="0">
                    <a:pos x="515" y="78"/>
                  </a:cxn>
                  <a:cxn ang="0">
                    <a:pos x="468" y="82"/>
                  </a:cxn>
                  <a:cxn ang="0">
                    <a:pos x="428" y="84"/>
                  </a:cxn>
                  <a:cxn ang="0">
                    <a:pos x="358" y="84"/>
                  </a:cxn>
                  <a:cxn ang="0">
                    <a:pos x="314" y="81"/>
                  </a:cxn>
                  <a:cxn ang="0">
                    <a:pos x="274" y="76"/>
                  </a:cxn>
                  <a:cxn ang="0">
                    <a:pos x="229" y="73"/>
                  </a:cxn>
                  <a:cxn ang="0">
                    <a:pos x="190" y="66"/>
                  </a:cxn>
                  <a:cxn ang="0">
                    <a:pos x="140" y="57"/>
                  </a:cxn>
                  <a:cxn ang="0">
                    <a:pos x="96" y="44"/>
                  </a:cxn>
                  <a:cxn ang="0">
                    <a:pos x="49" y="24"/>
                  </a:cxn>
                  <a:cxn ang="0">
                    <a:pos x="0" y="0"/>
                  </a:cxn>
                </a:cxnLst>
                <a:rect l="0" t="0" r="r" b="b"/>
                <a:pathLst>
                  <a:path w="832" h="420">
                    <a:moveTo>
                      <a:pt x="0" y="0"/>
                    </a:moveTo>
                    <a:lnTo>
                      <a:pt x="0" y="356"/>
                    </a:lnTo>
                    <a:lnTo>
                      <a:pt x="84" y="374"/>
                    </a:lnTo>
                    <a:lnTo>
                      <a:pt x="153" y="393"/>
                    </a:lnTo>
                    <a:lnTo>
                      <a:pt x="210" y="404"/>
                    </a:lnTo>
                    <a:lnTo>
                      <a:pt x="258" y="410"/>
                    </a:lnTo>
                    <a:lnTo>
                      <a:pt x="312" y="416"/>
                    </a:lnTo>
                    <a:lnTo>
                      <a:pt x="402" y="419"/>
                    </a:lnTo>
                    <a:lnTo>
                      <a:pt x="485" y="412"/>
                    </a:lnTo>
                    <a:lnTo>
                      <a:pt x="570" y="399"/>
                    </a:lnTo>
                    <a:lnTo>
                      <a:pt x="652" y="377"/>
                    </a:lnTo>
                    <a:lnTo>
                      <a:pt x="724" y="347"/>
                    </a:lnTo>
                    <a:lnTo>
                      <a:pt x="784" y="306"/>
                    </a:lnTo>
                    <a:lnTo>
                      <a:pt x="829" y="291"/>
                    </a:lnTo>
                    <a:lnTo>
                      <a:pt x="831" y="2"/>
                    </a:lnTo>
                    <a:lnTo>
                      <a:pt x="786" y="9"/>
                    </a:lnTo>
                    <a:lnTo>
                      <a:pt x="726" y="29"/>
                    </a:lnTo>
                    <a:lnTo>
                      <a:pt x="654" y="55"/>
                    </a:lnTo>
                    <a:lnTo>
                      <a:pt x="585" y="70"/>
                    </a:lnTo>
                    <a:lnTo>
                      <a:pt x="515" y="78"/>
                    </a:lnTo>
                    <a:lnTo>
                      <a:pt x="468" y="82"/>
                    </a:lnTo>
                    <a:lnTo>
                      <a:pt x="428" y="84"/>
                    </a:lnTo>
                    <a:lnTo>
                      <a:pt x="358" y="84"/>
                    </a:lnTo>
                    <a:lnTo>
                      <a:pt x="314" y="81"/>
                    </a:lnTo>
                    <a:lnTo>
                      <a:pt x="274" y="76"/>
                    </a:lnTo>
                    <a:lnTo>
                      <a:pt x="229" y="73"/>
                    </a:lnTo>
                    <a:lnTo>
                      <a:pt x="190" y="66"/>
                    </a:lnTo>
                    <a:lnTo>
                      <a:pt x="140" y="57"/>
                    </a:lnTo>
                    <a:lnTo>
                      <a:pt x="96" y="44"/>
                    </a:lnTo>
                    <a:lnTo>
                      <a:pt x="49" y="24"/>
                    </a:lnTo>
                    <a:lnTo>
                      <a:pt x="0" y="0"/>
                    </a:lnTo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1"/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/>
              </a:p>
            </p:txBody>
          </p:sp>
        </p:grpSp>
      </p:grpSp>
      <p:sp>
        <p:nvSpPr>
          <p:cNvPr id="3075" name="GraphShape" hidden="1"/>
          <p:cNvSpPr>
            <a:spLocks noChangeArrowheads="1"/>
          </p:cNvSpPr>
          <p:nvPr userDrawn="1"/>
        </p:nvSpPr>
        <p:spPr bwMode="auto">
          <a:xfrm>
            <a:off x="127000" y="254000"/>
            <a:ext cx="1270000" cy="1270000"/>
          </a:xfrm>
          <a:prstGeom prst="rect">
            <a:avLst/>
          </a:prstGeom>
          <a:solidFill>
            <a:schemeClr val="accent1"/>
          </a:solidFill>
          <a:ln w="12700" cap="sq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eaLnBrk="0" hangingPunct="0"/>
            <a:r>
              <a:rPr lang="en-US"/>
              <a:t>iRespond Graph</a:t>
            </a:r>
          </a:p>
        </p:txBody>
      </p:sp>
      <p:grpSp>
        <p:nvGrpSpPr>
          <p:cNvPr id="3076" name="CorrectBarGroup"/>
          <p:cNvGrpSpPr>
            <a:grpSpLocks/>
          </p:cNvGrpSpPr>
          <p:nvPr userDrawn="1"/>
        </p:nvGrpSpPr>
        <p:grpSpPr bwMode="auto">
          <a:xfrm>
            <a:off x="1270000" y="3175000"/>
            <a:ext cx="2667000" cy="2540000"/>
            <a:chOff x="1270000" y="3175000"/>
            <a:chExt cx="2667000" cy="2540000"/>
          </a:xfrm>
        </p:grpSpPr>
        <p:sp>
          <p:nvSpPr>
            <p:cNvPr id="3105" name="CorrectBar0"/>
            <p:cNvSpPr>
              <a:spLocks noChangeArrowheads="1"/>
            </p:cNvSpPr>
            <p:nvPr userDrawn="1"/>
          </p:nvSpPr>
          <p:spPr bwMode="auto">
            <a:xfrm>
              <a:off x="1270000" y="3175000"/>
              <a:ext cx="1079500" cy="2540000"/>
            </a:xfrm>
            <a:prstGeom prst="rect">
              <a:avLst/>
            </a:prstGeom>
            <a:solidFill>
              <a:srgbClr val="22FF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sq" algn="ctr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106" name="CorrectBar1"/>
            <p:cNvSpPr>
              <a:spLocks noChangeArrowheads="1"/>
            </p:cNvSpPr>
            <p:nvPr userDrawn="1"/>
          </p:nvSpPr>
          <p:spPr bwMode="auto">
            <a:xfrm>
              <a:off x="2857500" y="4445000"/>
              <a:ext cx="1079500" cy="1270000"/>
            </a:xfrm>
            <a:prstGeom prst="rect">
              <a:avLst/>
            </a:prstGeom>
            <a:solidFill>
              <a:srgbClr val="22FF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sq" algn="ctr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grpSp>
        <p:nvGrpSpPr>
          <p:cNvPr id="3077" name="PercentLabelGroup"/>
          <p:cNvGrpSpPr>
            <a:grpSpLocks/>
          </p:cNvGrpSpPr>
          <p:nvPr userDrawn="1"/>
        </p:nvGrpSpPr>
        <p:grpSpPr bwMode="auto">
          <a:xfrm>
            <a:off x="1270000" y="1270000"/>
            <a:ext cx="7429500" cy="317500"/>
            <a:chOff x="1270000" y="1270000"/>
            <a:chExt cx="7429500" cy="317500"/>
          </a:xfrm>
        </p:grpSpPr>
        <p:sp>
          <p:nvSpPr>
            <p:cNvPr id="3100" name="PercentLabel0"/>
            <p:cNvSpPr>
              <a:spLocks noChangeArrowheads="1"/>
            </p:cNvSpPr>
            <p:nvPr userDrawn="1"/>
          </p:nvSpPr>
          <p:spPr bwMode="auto">
            <a:xfrm>
              <a:off x="1270000" y="1270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sq" algn="ctr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/>
            <a:lstStyle/>
            <a:p>
              <a:pPr algn="ctr" eaLnBrk="0" hangingPunct="0"/>
              <a:r>
                <a:rPr lang="en-US" sz="2800">
                  <a:solidFill>
                    <a:srgbClr val="F8F8F8"/>
                  </a:solidFill>
                </a:rPr>
                <a:t>67%</a:t>
              </a:r>
            </a:p>
          </p:txBody>
        </p:sp>
        <p:sp>
          <p:nvSpPr>
            <p:cNvPr id="3101" name="PercentLabel1"/>
            <p:cNvSpPr>
              <a:spLocks noChangeArrowheads="1"/>
            </p:cNvSpPr>
            <p:nvPr userDrawn="1"/>
          </p:nvSpPr>
          <p:spPr bwMode="auto">
            <a:xfrm>
              <a:off x="2857500" y="1270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sq" algn="ctr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/>
            <a:lstStyle/>
            <a:p>
              <a:pPr algn="ctr" eaLnBrk="0" hangingPunct="0"/>
              <a:r>
                <a:rPr lang="en-US" sz="2800">
                  <a:solidFill>
                    <a:srgbClr val="F8F8F8"/>
                  </a:solidFill>
                </a:rPr>
                <a:t>33%</a:t>
              </a:r>
            </a:p>
          </p:txBody>
        </p:sp>
        <p:sp>
          <p:nvSpPr>
            <p:cNvPr id="3102" name="PercentLabel2"/>
            <p:cNvSpPr>
              <a:spLocks noChangeArrowheads="1"/>
            </p:cNvSpPr>
            <p:nvPr userDrawn="1"/>
          </p:nvSpPr>
          <p:spPr bwMode="auto">
            <a:xfrm>
              <a:off x="4445000" y="1270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sq" algn="ctr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/>
            <a:lstStyle/>
            <a:p>
              <a:pPr algn="ctr" eaLnBrk="0" hangingPunct="0"/>
              <a:r>
                <a:rPr lang="en-US" sz="2800">
                  <a:solidFill>
                    <a:srgbClr val="F8F8F8"/>
                  </a:solidFill>
                </a:rPr>
                <a:t>100%</a:t>
              </a:r>
            </a:p>
          </p:txBody>
        </p:sp>
        <p:sp>
          <p:nvSpPr>
            <p:cNvPr id="3103" name="PercentLabel3"/>
            <p:cNvSpPr>
              <a:spLocks noChangeArrowheads="1"/>
            </p:cNvSpPr>
            <p:nvPr userDrawn="1"/>
          </p:nvSpPr>
          <p:spPr bwMode="auto">
            <a:xfrm>
              <a:off x="6032500" y="1270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sq" algn="ctr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/>
            <a:lstStyle/>
            <a:p>
              <a:pPr algn="ctr" eaLnBrk="0" hangingPunct="0"/>
              <a:r>
                <a:rPr lang="en-US" sz="2800">
                  <a:solidFill>
                    <a:srgbClr val="F8F8F8"/>
                  </a:solidFill>
                </a:rPr>
                <a:t>100%</a:t>
              </a:r>
            </a:p>
          </p:txBody>
        </p:sp>
        <p:sp>
          <p:nvSpPr>
            <p:cNvPr id="3104" name="PercentLabel4"/>
            <p:cNvSpPr>
              <a:spLocks noChangeArrowheads="1"/>
            </p:cNvSpPr>
            <p:nvPr userDrawn="1"/>
          </p:nvSpPr>
          <p:spPr bwMode="auto">
            <a:xfrm>
              <a:off x="7620000" y="1270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sq" algn="ctr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/>
            <a:lstStyle/>
            <a:p>
              <a:pPr algn="ctr" eaLnBrk="0" hangingPunct="0"/>
              <a:r>
                <a:rPr lang="en-US" sz="2800">
                  <a:solidFill>
                    <a:srgbClr val="F8F8F8"/>
                  </a:solidFill>
                </a:rPr>
                <a:t>67%</a:t>
              </a:r>
            </a:p>
          </p:txBody>
        </p:sp>
      </p:grpSp>
      <p:grpSp>
        <p:nvGrpSpPr>
          <p:cNvPr id="3078" name="IncorrectBarGroup"/>
          <p:cNvGrpSpPr>
            <a:grpSpLocks/>
          </p:cNvGrpSpPr>
          <p:nvPr userDrawn="1"/>
        </p:nvGrpSpPr>
        <p:grpSpPr bwMode="auto">
          <a:xfrm>
            <a:off x="4445000" y="1905000"/>
            <a:ext cx="4254500" cy="3810000"/>
            <a:chOff x="4445000" y="1905000"/>
            <a:chExt cx="4254500" cy="3810000"/>
          </a:xfrm>
        </p:grpSpPr>
        <p:sp>
          <p:nvSpPr>
            <p:cNvPr id="3097" name="IncorrectBar2"/>
            <p:cNvSpPr>
              <a:spLocks noChangeArrowheads="1"/>
            </p:cNvSpPr>
            <p:nvPr userDrawn="1"/>
          </p:nvSpPr>
          <p:spPr bwMode="auto">
            <a:xfrm>
              <a:off x="4445000" y="1905000"/>
              <a:ext cx="1079500" cy="3810000"/>
            </a:xfrm>
            <a:prstGeom prst="rect">
              <a:avLst/>
            </a:prstGeom>
            <a:solidFill>
              <a:srgbClr val="FF22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sq" algn="ctr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098" name="IncorrectBar3"/>
            <p:cNvSpPr>
              <a:spLocks noChangeArrowheads="1"/>
            </p:cNvSpPr>
            <p:nvPr userDrawn="1"/>
          </p:nvSpPr>
          <p:spPr bwMode="auto">
            <a:xfrm>
              <a:off x="6032500" y="1905000"/>
              <a:ext cx="1079500" cy="3810000"/>
            </a:xfrm>
            <a:prstGeom prst="rect">
              <a:avLst/>
            </a:prstGeom>
            <a:solidFill>
              <a:srgbClr val="FF22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sq" algn="ctr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099" name="IncorrectBar4"/>
            <p:cNvSpPr>
              <a:spLocks noChangeArrowheads="1"/>
            </p:cNvSpPr>
            <p:nvPr userDrawn="1"/>
          </p:nvSpPr>
          <p:spPr bwMode="auto">
            <a:xfrm>
              <a:off x="7620000" y="3175000"/>
              <a:ext cx="1079500" cy="2540000"/>
            </a:xfrm>
            <a:prstGeom prst="rect">
              <a:avLst/>
            </a:prstGeom>
            <a:solidFill>
              <a:srgbClr val="FF22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sq" algn="ctr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grpSp>
        <p:nvGrpSpPr>
          <p:cNvPr id="3079" name="XLabelGroup"/>
          <p:cNvGrpSpPr>
            <a:grpSpLocks/>
          </p:cNvGrpSpPr>
          <p:nvPr userDrawn="1"/>
        </p:nvGrpSpPr>
        <p:grpSpPr bwMode="auto">
          <a:xfrm>
            <a:off x="1270000" y="5842000"/>
            <a:ext cx="7429500" cy="317500"/>
            <a:chOff x="1270000" y="5842000"/>
            <a:chExt cx="7429500" cy="317500"/>
          </a:xfrm>
        </p:grpSpPr>
        <p:sp>
          <p:nvSpPr>
            <p:cNvPr id="3092" name="XValueLabel0"/>
            <p:cNvSpPr>
              <a:spLocks noChangeArrowheads="1"/>
            </p:cNvSpPr>
            <p:nvPr userDrawn="1"/>
          </p:nvSpPr>
          <p:spPr bwMode="auto">
            <a:xfrm>
              <a:off x="1270000" y="5842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sq" algn="ctr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/>
            <a:lstStyle/>
            <a:p>
              <a:pPr algn="ctr" eaLnBrk="0" hangingPunct="0"/>
              <a:r>
                <a:rPr lang="en-US" sz="2800">
                  <a:solidFill>
                    <a:srgbClr val="F8F8F8"/>
                  </a:solidFill>
                </a:rPr>
                <a:t>A*</a:t>
              </a:r>
            </a:p>
          </p:txBody>
        </p:sp>
        <p:sp>
          <p:nvSpPr>
            <p:cNvPr id="3093" name="XValueLabel1"/>
            <p:cNvSpPr>
              <a:spLocks noChangeArrowheads="1"/>
            </p:cNvSpPr>
            <p:nvPr userDrawn="1"/>
          </p:nvSpPr>
          <p:spPr bwMode="auto">
            <a:xfrm>
              <a:off x="2857500" y="5842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sq" algn="ctr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/>
            <a:lstStyle/>
            <a:p>
              <a:pPr algn="ctr" eaLnBrk="0" hangingPunct="0"/>
              <a:r>
                <a:rPr lang="en-US" sz="2800">
                  <a:solidFill>
                    <a:srgbClr val="F8F8F8"/>
                  </a:solidFill>
                </a:rPr>
                <a:t>B*</a:t>
              </a:r>
            </a:p>
          </p:txBody>
        </p:sp>
        <p:sp>
          <p:nvSpPr>
            <p:cNvPr id="3094" name="XValueLabel2"/>
            <p:cNvSpPr>
              <a:spLocks noChangeArrowheads="1"/>
            </p:cNvSpPr>
            <p:nvPr userDrawn="1"/>
          </p:nvSpPr>
          <p:spPr bwMode="auto">
            <a:xfrm>
              <a:off x="4445000" y="5842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sq" algn="ctr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/>
            <a:lstStyle/>
            <a:p>
              <a:pPr algn="ctr" eaLnBrk="0" hangingPunct="0"/>
              <a:r>
                <a:rPr lang="en-US" sz="2800">
                  <a:solidFill>
                    <a:srgbClr val="F8F8F8"/>
                  </a:solidFill>
                </a:rPr>
                <a:t>C</a:t>
              </a:r>
            </a:p>
          </p:txBody>
        </p:sp>
        <p:sp>
          <p:nvSpPr>
            <p:cNvPr id="3095" name="XValueLabel3"/>
            <p:cNvSpPr>
              <a:spLocks noChangeArrowheads="1"/>
            </p:cNvSpPr>
            <p:nvPr userDrawn="1"/>
          </p:nvSpPr>
          <p:spPr bwMode="auto">
            <a:xfrm>
              <a:off x="6032500" y="5842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sq" algn="ctr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/>
            <a:lstStyle/>
            <a:p>
              <a:pPr algn="ctr" eaLnBrk="0" hangingPunct="0"/>
              <a:r>
                <a:rPr lang="en-US" sz="2800">
                  <a:solidFill>
                    <a:srgbClr val="F8F8F8"/>
                  </a:solidFill>
                </a:rPr>
                <a:t>D</a:t>
              </a:r>
            </a:p>
          </p:txBody>
        </p:sp>
        <p:sp>
          <p:nvSpPr>
            <p:cNvPr id="3096" name="XValueLabel4"/>
            <p:cNvSpPr>
              <a:spLocks noChangeArrowheads="1"/>
            </p:cNvSpPr>
            <p:nvPr userDrawn="1"/>
          </p:nvSpPr>
          <p:spPr bwMode="auto">
            <a:xfrm>
              <a:off x="7620000" y="5842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sq" algn="ctr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/>
            <a:lstStyle/>
            <a:p>
              <a:pPr algn="ctr" eaLnBrk="0" hangingPunct="0"/>
              <a:r>
                <a:rPr lang="en-US" sz="2800">
                  <a:solidFill>
                    <a:srgbClr val="F8F8F8"/>
                  </a:solidFill>
                </a:rPr>
                <a:t>E</a:t>
              </a:r>
            </a:p>
          </p:txBody>
        </p:sp>
      </p:grpSp>
      <p:grpSp>
        <p:nvGrpSpPr>
          <p:cNvPr id="3080" name="AxisLineGroup"/>
          <p:cNvGrpSpPr>
            <a:grpSpLocks/>
          </p:cNvGrpSpPr>
          <p:nvPr userDrawn="1"/>
        </p:nvGrpSpPr>
        <p:grpSpPr bwMode="auto">
          <a:xfrm>
            <a:off x="889000" y="1587500"/>
            <a:ext cx="8001000" cy="4127500"/>
            <a:chOff x="889000" y="1587500"/>
            <a:chExt cx="8001000" cy="4127500"/>
          </a:xfrm>
        </p:grpSpPr>
        <p:cxnSp>
          <p:nvCxnSpPr>
            <p:cNvPr id="3086" name="XAxisLine"/>
            <p:cNvCxnSpPr>
              <a:cxnSpLocks noChangeShapeType="1"/>
            </p:cNvCxnSpPr>
            <p:nvPr userDrawn="1"/>
          </p:nvCxnSpPr>
          <p:spPr bwMode="auto">
            <a:xfrm>
              <a:off x="889000" y="5715000"/>
              <a:ext cx="8001000" cy="0"/>
            </a:xfrm>
            <a:prstGeom prst="line">
              <a:avLst/>
            </a:prstGeom>
            <a:noFill/>
            <a:ln w="25400" cap="sq" algn="ctr">
              <a:solidFill>
                <a:srgbClr val="F8F8F8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87" name="YAxisLine"/>
            <p:cNvCxnSpPr>
              <a:cxnSpLocks noChangeShapeType="1"/>
            </p:cNvCxnSpPr>
            <p:nvPr userDrawn="1"/>
          </p:nvCxnSpPr>
          <p:spPr bwMode="auto">
            <a:xfrm>
              <a:off x="1016000" y="1587500"/>
              <a:ext cx="0" cy="4127500"/>
            </a:xfrm>
            <a:prstGeom prst="line">
              <a:avLst/>
            </a:prstGeom>
            <a:noFill/>
            <a:ln w="25400" cap="sq" algn="ctr">
              <a:solidFill>
                <a:srgbClr val="F8F8F8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88" name="YAxisTick0"/>
            <p:cNvCxnSpPr>
              <a:cxnSpLocks noChangeShapeType="1"/>
            </p:cNvCxnSpPr>
            <p:nvPr userDrawn="1"/>
          </p:nvCxnSpPr>
          <p:spPr bwMode="auto">
            <a:xfrm>
              <a:off x="889000" y="5715000"/>
              <a:ext cx="254000" cy="0"/>
            </a:xfrm>
            <a:prstGeom prst="line">
              <a:avLst/>
            </a:prstGeom>
            <a:noFill/>
            <a:ln w="25400" cap="sq" algn="ctr">
              <a:solidFill>
                <a:srgbClr val="F8F8F8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89" name="YAxisTick1"/>
            <p:cNvCxnSpPr>
              <a:cxnSpLocks noChangeShapeType="1"/>
            </p:cNvCxnSpPr>
            <p:nvPr userDrawn="1"/>
          </p:nvCxnSpPr>
          <p:spPr bwMode="auto">
            <a:xfrm>
              <a:off x="889000" y="4445000"/>
              <a:ext cx="254000" cy="0"/>
            </a:xfrm>
            <a:prstGeom prst="line">
              <a:avLst/>
            </a:prstGeom>
            <a:noFill/>
            <a:ln w="25400" cap="sq" algn="ctr">
              <a:solidFill>
                <a:srgbClr val="F8F8F8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90" name="YAxisTick2"/>
            <p:cNvCxnSpPr>
              <a:cxnSpLocks noChangeShapeType="1"/>
            </p:cNvCxnSpPr>
            <p:nvPr userDrawn="1"/>
          </p:nvCxnSpPr>
          <p:spPr bwMode="auto">
            <a:xfrm>
              <a:off x="889000" y="3175000"/>
              <a:ext cx="254000" cy="0"/>
            </a:xfrm>
            <a:prstGeom prst="line">
              <a:avLst/>
            </a:prstGeom>
            <a:noFill/>
            <a:ln w="25400" cap="sq" algn="ctr">
              <a:solidFill>
                <a:srgbClr val="F8F8F8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91" name="YAxisTick3"/>
            <p:cNvCxnSpPr>
              <a:cxnSpLocks noChangeShapeType="1"/>
            </p:cNvCxnSpPr>
            <p:nvPr userDrawn="1"/>
          </p:nvCxnSpPr>
          <p:spPr bwMode="auto">
            <a:xfrm>
              <a:off x="889000" y="1905000"/>
              <a:ext cx="254000" cy="0"/>
            </a:xfrm>
            <a:prstGeom prst="line">
              <a:avLst/>
            </a:prstGeom>
            <a:noFill/>
            <a:ln w="25400" cap="sq" algn="ctr">
              <a:solidFill>
                <a:srgbClr val="F8F8F8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081" name="YLabelGroup"/>
          <p:cNvGrpSpPr>
            <a:grpSpLocks/>
          </p:cNvGrpSpPr>
          <p:nvPr userDrawn="1"/>
        </p:nvGrpSpPr>
        <p:grpSpPr bwMode="auto">
          <a:xfrm>
            <a:off x="254000" y="1841500"/>
            <a:ext cx="762000" cy="3937000"/>
            <a:chOff x="254000" y="1841500"/>
            <a:chExt cx="762000" cy="3937000"/>
          </a:xfrm>
        </p:grpSpPr>
        <p:sp>
          <p:nvSpPr>
            <p:cNvPr id="3082" name="YValueLabel0"/>
            <p:cNvSpPr>
              <a:spLocks noChangeArrowheads="1"/>
            </p:cNvSpPr>
            <p:nvPr userDrawn="1"/>
          </p:nvSpPr>
          <p:spPr bwMode="auto">
            <a:xfrm>
              <a:off x="254000" y="5651500"/>
              <a:ext cx="762000" cy="1270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sq" algn="ctr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algn="ctr" eaLnBrk="0" hangingPunct="0"/>
              <a:r>
                <a:rPr lang="en-US" sz="2000">
                  <a:solidFill>
                    <a:srgbClr val="F8F8F8"/>
                  </a:solidFill>
                </a:rPr>
                <a:t>0</a:t>
              </a:r>
            </a:p>
          </p:txBody>
        </p:sp>
        <p:sp>
          <p:nvSpPr>
            <p:cNvPr id="3083" name="YValueLabel1"/>
            <p:cNvSpPr>
              <a:spLocks noChangeArrowheads="1"/>
            </p:cNvSpPr>
            <p:nvPr userDrawn="1"/>
          </p:nvSpPr>
          <p:spPr bwMode="auto">
            <a:xfrm>
              <a:off x="254000" y="4381500"/>
              <a:ext cx="762000" cy="1270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sq" algn="ctr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algn="ctr" eaLnBrk="0" hangingPunct="0"/>
              <a:r>
                <a:rPr lang="en-US" sz="2000">
                  <a:solidFill>
                    <a:srgbClr val="F8F8F8"/>
                  </a:solidFill>
                </a:rPr>
                <a:t>1</a:t>
              </a:r>
            </a:p>
          </p:txBody>
        </p:sp>
        <p:sp>
          <p:nvSpPr>
            <p:cNvPr id="3084" name="YValueLabel2"/>
            <p:cNvSpPr>
              <a:spLocks noChangeArrowheads="1"/>
            </p:cNvSpPr>
            <p:nvPr userDrawn="1"/>
          </p:nvSpPr>
          <p:spPr bwMode="auto">
            <a:xfrm>
              <a:off x="254000" y="3111500"/>
              <a:ext cx="762000" cy="1270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sq" algn="ctr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algn="ctr" eaLnBrk="0" hangingPunct="0"/>
              <a:r>
                <a:rPr lang="en-US" sz="2000">
                  <a:solidFill>
                    <a:srgbClr val="F8F8F8"/>
                  </a:solidFill>
                </a:rPr>
                <a:t>2</a:t>
              </a:r>
            </a:p>
          </p:txBody>
        </p:sp>
        <p:sp>
          <p:nvSpPr>
            <p:cNvPr id="3085" name="YValueLabel3"/>
            <p:cNvSpPr>
              <a:spLocks noChangeArrowheads="1"/>
            </p:cNvSpPr>
            <p:nvPr userDrawn="1"/>
          </p:nvSpPr>
          <p:spPr bwMode="auto">
            <a:xfrm>
              <a:off x="254000" y="1841500"/>
              <a:ext cx="762000" cy="1270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sq" algn="ctr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algn="ctr" eaLnBrk="0" hangingPunct="0"/>
              <a:r>
                <a:rPr lang="en-US" sz="2000">
                  <a:solidFill>
                    <a:srgbClr val="F8F8F8"/>
                  </a:solidFill>
                </a:rPr>
                <a:t>3</a:t>
              </a:r>
            </a:p>
          </p:txBody>
        </p:sp>
      </p:grpSp>
      <p:sp>
        <p:nvSpPr>
          <p:cNvPr id="2" name="QuestionShape"/>
          <p:cNvSpPr/>
          <p:nvPr userDrawn="1"/>
        </p:nvSpPr>
        <p:spPr bwMode="auto">
          <a:xfrm>
            <a:off x="127000" y="127000"/>
            <a:ext cx="8890000" cy="2857500"/>
          </a:xfrm>
          <a:prstGeom prst="rect">
            <a:avLst/>
          </a:prstGeom>
          <a:solidFill>
            <a:schemeClr val="accent1">
              <a:alpha val="0"/>
            </a:schemeClr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91240B29-F687-4F45-9708-019B960494DF}">
              <a14:hiddenLine xmlns:a14="http://schemas.microsoft.com/office/drawing/2010/main" w="12700" cap="sq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0" i="0" u="none" strike="noStrike" cap="none" normalizeH="0" baseline="0" smtClean="0">
                <a:ln>
                  <a:noFill/>
                </a:ln>
                <a:solidFill>
                  <a:srgbClr val="F8F8F8"/>
                </a:solidFill>
                <a:effectLst/>
                <a:latin typeface="Times New Roman" pitchFamily="18" charset="0"/>
              </a:rPr>
              <a:t>iRespond Question Master</a:t>
            </a:r>
          </a:p>
        </p:txBody>
      </p:sp>
      <p:sp>
        <p:nvSpPr>
          <p:cNvPr id="3" name="AShape"/>
          <p:cNvSpPr/>
          <p:nvPr userDrawn="1"/>
        </p:nvSpPr>
        <p:spPr bwMode="auto">
          <a:xfrm>
            <a:off x="127000" y="3111500"/>
            <a:ext cx="8890000" cy="711200"/>
          </a:xfrm>
          <a:prstGeom prst="rect">
            <a:avLst/>
          </a:prstGeom>
          <a:solidFill>
            <a:schemeClr val="accent1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91240B29-F687-4F45-9708-019B960494DF}">
              <a14:hiddenLine xmlns:a14="http://schemas.microsoft.com/office/drawing/2010/main" w="12700" cap="sq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A.) Response A</a:t>
            </a:r>
          </a:p>
        </p:txBody>
      </p:sp>
      <p:sp>
        <p:nvSpPr>
          <p:cNvPr id="4" name="BShape"/>
          <p:cNvSpPr/>
          <p:nvPr userDrawn="1"/>
        </p:nvSpPr>
        <p:spPr bwMode="auto">
          <a:xfrm>
            <a:off x="127000" y="3835400"/>
            <a:ext cx="8890000" cy="711200"/>
          </a:xfrm>
          <a:prstGeom prst="rect">
            <a:avLst/>
          </a:prstGeom>
          <a:solidFill>
            <a:schemeClr val="accent1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91240B29-F687-4F45-9708-019B960494DF}">
              <a14:hiddenLine xmlns:a14="http://schemas.microsoft.com/office/drawing/2010/main" w="12700" cap="sq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B.) Response B</a:t>
            </a:r>
          </a:p>
        </p:txBody>
      </p:sp>
      <p:sp>
        <p:nvSpPr>
          <p:cNvPr id="5" name="CShape"/>
          <p:cNvSpPr/>
          <p:nvPr userDrawn="1"/>
        </p:nvSpPr>
        <p:spPr bwMode="auto">
          <a:xfrm>
            <a:off x="127000" y="4559300"/>
            <a:ext cx="8890000" cy="711200"/>
          </a:xfrm>
          <a:prstGeom prst="rect">
            <a:avLst/>
          </a:prstGeom>
          <a:solidFill>
            <a:schemeClr val="accent1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91240B29-F687-4F45-9708-019B960494DF}">
              <a14:hiddenLine xmlns:a14="http://schemas.microsoft.com/office/drawing/2010/main" w="12700" cap="sq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C.) Response C</a:t>
            </a:r>
          </a:p>
        </p:txBody>
      </p:sp>
      <p:sp>
        <p:nvSpPr>
          <p:cNvPr id="6" name="DShape"/>
          <p:cNvSpPr/>
          <p:nvPr userDrawn="1"/>
        </p:nvSpPr>
        <p:spPr bwMode="auto">
          <a:xfrm>
            <a:off x="127000" y="5283200"/>
            <a:ext cx="8890000" cy="711200"/>
          </a:xfrm>
          <a:prstGeom prst="rect">
            <a:avLst/>
          </a:prstGeom>
          <a:solidFill>
            <a:schemeClr val="accent1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91240B29-F687-4F45-9708-019B960494DF}">
              <a14:hiddenLine xmlns:a14="http://schemas.microsoft.com/office/drawing/2010/main" w="12700" cap="sq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D.) Response D</a:t>
            </a:r>
          </a:p>
        </p:txBody>
      </p:sp>
      <p:sp>
        <p:nvSpPr>
          <p:cNvPr id="7" name="EShape"/>
          <p:cNvSpPr/>
          <p:nvPr userDrawn="1"/>
        </p:nvSpPr>
        <p:spPr bwMode="auto">
          <a:xfrm>
            <a:off x="127000" y="6007100"/>
            <a:ext cx="8890000" cy="711200"/>
          </a:xfrm>
          <a:prstGeom prst="rect">
            <a:avLst/>
          </a:prstGeom>
          <a:solidFill>
            <a:schemeClr val="accent1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91240B29-F687-4F45-9708-019B960494DF}">
              <a14:hiddenLine xmlns:a14="http://schemas.microsoft.com/office/drawing/2010/main" w="12700" cap="sq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E.) Response E</a:t>
            </a:r>
          </a:p>
        </p:txBody>
      </p:sp>
      <p:sp>
        <p:nvSpPr>
          <p:cNvPr id="8" name="Percent"/>
          <p:cNvSpPr/>
          <p:nvPr userDrawn="1"/>
        </p:nvSpPr>
        <p:spPr bwMode="auto">
          <a:xfrm>
            <a:off x="6350000" y="254000"/>
            <a:ext cx="2540000" cy="508000"/>
          </a:xfrm>
          <a:prstGeom prst="rect">
            <a:avLst/>
          </a:prstGeom>
          <a:solidFill>
            <a:schemeClr val="accent1">
              <a:alpha val="0"/>
            </a:schemeClr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91240B29-F687-4F45-9708-019B960494DF}">
              <a14:hiddenLine xmlns:a14="http://schemas.microsoft.com/office/drawing/2010/main" w="12700" cap="sq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rgbClr val="F8F8F8"/>
                </a:solidFill>
                <a:effectLst/>
                <a:latin typeface="Times New Roman" pitchFamily="18" charset="0"/>
              </a:rPr>
              <a:t>Percent Complete 100%</a:t>
            </a:r>
          </a:p>
        </p:txBody>
      </p:sp>
      <p:sp>
        <p:nvSpPr>
          <p:cNvPr id="9" name="Timer"/>
          <p:cNvSpPr/>
          <p:nvPr userDrawn="1"/>
        </p:nvSpPr>
        <p:spPr bwMode="auto">
          <a:xfrm>
            <a:off x="254000" y="254000"/>
            <a:ext cx="2540000" cy="508000"/>
          </a:xfrm>
          <a:prstGeom prst="rect">
            <a:avLst/>
          </a:prstGeom>
          <a:solidFill>
            <a:schemeClr val="accent1">
              <a:alpha val="0"/>
            </a:schemeClr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91240B29-F687-4F45-9708-019B960494DF}">
              <a14:hiddenLine xmlns:a14="http://schemas.microsoft.com/office/drawing/2010/main" w="12700" cap="sq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rgbClr val="F8F8F8"/>
                </a:solidFill>
                <a:effectLst/>
                <a:latin typeface="Times New Roman" pitchFamily="18" charset="0"/>
              </a:rPr>
              <a:t>00:30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3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3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png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0.png"/><Relationship Id="rId4" Type="http://schemas.openxmlformats.org/officeDocument/2006/relationships/oleObject" Target="../embeddings/oleObject2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2514600"/>
            <a:ext cx="6400800" cy="1752600"/>
          </a:xfrm>
        </p:spPr>
        <p:txBody>
          <a:bodyPr/>
          <a:lstStyle/>
          <a:p>
            <a:pPr>
              <a:defRPr/>
            </a:pPr>
            <a:r>
              <a:rPr lang="en-US" sz="7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Light</a:t>
            </a:r>
            <a:endParaRPr lang="en-US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050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7024744" cy="1143000"/>
          </a:xfrm>
        </p:spPr>
        <p:txBody>
          <a:bodyPr/>
          <a:lstStyle/>
          <a:p>
            <a:r>
              <a:rPr lang="en-US" dirty="0" smtClean="0"/>
              <a:t>Electromagnetic Waves</a:t>
            </a:r>
          </a:p>
        </p:txBody>
      </p:sp>
      <p:sp>
        <p:nvSpPr>
          <p:cNvPr id="91139" name="Rectangle 2051"/>
          <p:cNvSpPr>
            <a:spLocks noGrp="1" noChangeArrowheads="1"/>
          </p:cNvSpPr>
          <p:nvPr>
            <p:ph idx="1"/>
          </p:nvPr>
        </p:nvSpPr>
        <p:spPr>
          <a:xfrm>
            <a:off x="609600" y="1752600"/>
            <a:ext cx="7924800" cy="46482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Are composed of…</a:t>
            </a:r>
          </a:p>
          <a:p>
            <a:pPr lvl="1"/>
            <a:r>
              <a:rPr lang="en-US" sz="2800" dirty="0" smtClean="0"/>
              <a:t>Photons- massless bundles of energy which have an associated frequency</a:t>
            </a:r>
          </a:p>
          <a:p>
            <a:r>
              <a:rPr lang="en-US" sz="3200" dirty="0" smtClean="0"/>
              <a:t>Are also known as…</a:t>
            </a:r>
          </a:p>
          <a:p>
            <a:pPr lvl="1"/>
            <a:r>
              <a:rPr lang="en-US" sz="2800" dirty="0" smtClean="0"/>
              <a:t>Light</a:t>
            </a:r>
          </a:p>
          <a:p>
            <a:pPr lvl="1"/>
            <a:r>
              <a:rPr lang="en-US" sz="2800" dirty="0" smtClean="0"/>
              <a:t>Radiation</a:t>
            </a:r>
          </a:p>
          <a:p>
            <a:r>
              <a:rPr lang="en-US" sz="3200" dirty="0" smtClean="0"/>
              <a:t>Light has a wave-particle duality…it has properties of both.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9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91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91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91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91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11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9" grpId="0" build="p" bldLvl="5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1248" name="Object 0"/>
          <p:cNvGraphicFramePr>
            <a:graphicFrameLocks noChangeAspect="1"/>
          </p:cNvGraphicFramePr>
          <p:nvPr/>
        </p:nvGraphicFramePr>
        <p:xfrm>
          <a:off x="1905000" y="5486400"/>
          <a:ext cx="5081588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07" name="Image" r:id="rId4" imgW="5082951" imgH="635145" progId="">
                  <p:embed/>
                </p:oleObj>
              </mc:Choice>
              <mc:Fallback>
                <p:oleObj name="Image" r:id="rId4" imgW="5082951" imgH="635145" progId="">
                  <p:embed/>
                  <p:pic>
                    <p:nvPicPr>
                      <p:cNvPr id="0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5486400"/>
                        <a:ext cx="5081588" cy="63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565" name="Text Box 5"/>
          <p:cNvSpPr txBox="1">
            <a:spLocks noChangeArrowheads="1"/>
          </p:cNvSpPr>
          <p:nvPr/>
        </p:nvSpPr>
        <p:spPr bwMode="auto">
          <a:xfrm>
            <a:off x="2819400" y="6096000"/>
            <a:ext cx="38306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i="1"/>
              <a:t>Bright line emission spectrum</a:t>
            </a:r>
          </a:p>
        </p:txBody>
      </p:sp>
      <p:sp>
        <p:nvSpPr>
          <p:cNvPr id="66566" name="Rectangle 6"/>
          <p:cNvSpPr>
            <a:spLocks noGrp="1" noChangeArrowheads="1"/>
          </p:cNvSpPr>
          <p:nvPr>
            <p:ph type="title"/>
          </p:nvPr>
        </p:nvSpPr>
        <p:spPr>
          <a:xfrm>
            <a:off x="762000" y="381000"/>
            <a:ext cx="7024744" cy="1143000"/>
          </a:xfrm>
        </p:spPr>
        <p:txBody>
          <a:bodyPr/>
          <a:lstStyle/>
          <a:p>
            <a:r>
              <a:rPr lang="en-US" dirty="0" smtClean="0"/>
              <a:t>Emission Spectra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524000"/>
            <a:ext cx="7239000" cy="3810000"/>
          </a:xfrm>
        </p:spPr>
        <p:txBody>
          <a:bodyPr>
            <a:normAutofit/>
          </a:bodyPr>
          <a:lstStyle/>
          <a:p>
            <a:pPr indent="-342900" eaLnBrk="0" hangingPunct="0">
              <a:buFont typeface="Courier New" pitchFamily="49" charset="0"/>
              <a:buChar char="o"/>
            </a:pPr>
            <a:r>
              <a:rPr lang="en-US" sz="3200" dirty="0"/>
              <a:t>Different </a:t>
            </a:r>
            <a:r>
              <a:rPr lang="en-US" sz="3200" dirty="0" smtClean="0"/>
              <a:t>electron transitions </a:t>
            </a:r>
            <a:r>
              <a:rPr lang="en-US" sz="3200" dirty="0"/>
              <a:t>from high </a:t>
            </a:r>
            <a:r>
              <a:rPr lang="en-US" sz="3200" dirty="0" smtClean="0"/>
              <a:t>energy levels </a:t>
            </a:r>
            <a:r>
              <a:rPr lang="en-US" sz="3200" dirty="0"/>
              <a:t>to low </a:t>
            </a:r>
            <a:r>
              <a:rPr lang="en-US" sz="3200" dirty="0" smtClean="0"/>
              <a:t>energy levels </a:t>
            </a:r>
            <a:r>
              <a:rPr lang="en-US" sz="3200" dirty="0"/>
              <a:t>result in different frequencies of electromagnetic radiation (light if we can see it)</a:t>
            </a:r>
          </a:p>
          <a:p>
            <a:pPr indent="-342900" eaLnBrk="0" hangingPunct="0">
              <a:buFont typeface="Courier New" pitchFamily="49" charset="0"/>
              <a:buChar char="o"/>
            </a:pPr>
            <a:r>
              <a:rPr lang="en-US" sz="3200" dirty="0"/>
              <a:t>Hot or electrified gases produce a bright line </a:t>
            </a:r>
            <a:r>
              <a:rPr lang="en-US" sz="3200" u="sng" dirty="0"/>
              <a:t>emission spectrum</a:t>
            </a:r>
            <a:r>
              <a:rPr lang="en-US" sz="3200" dirty="0"/>
              <a:t>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181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66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5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535" y="381000"/>
            <a:ext cx="3655228" cy="2741421"/>
          </a:xfrm>
          <a:prstGeom prst="rect">
            <a:avLst/>
          </a:prstGeom>
        </p:spPr>
      </p:pic>
      <p:sp>
        <p:nvSpPr>
          <p:cNvPr id="3" name="Rectangle 6"/>
          <p:cNvSpPr txBox="1">
            <a:spLocks noChangeArrowheads="1"/>
          </p:cNvSpPr>
          <p:nvPr/>
        </p:nvSpPr>
        <p:spPr>
          <a:xfrm>
            <a:off x="762000" y="381000"/>
            <a:ext cx="7024744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Try it…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00" y="1143000"/>
            <a:ext cx="4876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28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9" name="Picture 3" descr="hydro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44500"/>
            <a:ext cx="7778750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0" name="Picture 4" descr="heli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828800"/>
            <a:ext cx="77787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1" name="Picture 5" descr="oxyg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4872073"/>
            <a:ext cx="77787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2" name="Picture 6" descr="carb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0" y="3302000"/>
            <a:ext cx="77787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3" name="Text Box 7"/>
          <p:cNvSpPr txBox="1">
            <a:spLocks noChangeArrowheads="1"/>
          </p:cNvSpPr>
          <p:nvPr/>
        </p:nvSpPr>
        <p:spPr bwMode="auto">
          <a:xfrm>
            <a:off x="4021138" y="1447800"/>
            <a:ext cx="1096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Helium</a:t>
            </a:r>
          </a:p>
        </p:txBody>
      </p:sp>
      <p:sp>
        <p:nvSpPr>
          <p:cNvPr id="86024" name="Text Box 8"/>
          <p:cNvSpPr txBox="1">
            <a:spLocks noChangeArrowheads="1"/>
          </p:cNvSpPr>
          <p:nvPr/>
        </p:nvSpPr>
        <p:spPr bwMode="auto">
          <a:xfrm>
            <a:off x="3879850" y="0"/>
            <a:ext cx="1403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Hydrogen</a:t>
            </a:r>
          </a:p>
        </p:txBody>
      </p:sp>
      <p:sp>
        <p:nvSpPr>
          <p:cNvPr id="86025" name="Text Box 9"/>
          <p:cNvSpPr txBox="1">
            <a:spLocks noChangeArrowheads="1"/>
          </p:cNvSpPr>
          <p:nvPr/>
        </p:nvSpPr>
        <p:spPr bwMode="auto">
          <a:xfrm>
            <a:off x="3983924" y="4410408"/>
            <a:ext cx="11592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Oxygen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6026" name="Text Box 10"/>
          <p:cNvSpPr txBox="1">
            <a:spLocks noChangeArrowheads="1"/>
          </p:cNvSpPr>
          <p:nvPr/>
        </p:nvSpPr>
        <p:spPr bwMode="auto">
          <a:xfrm>
            <a:off x="4036343" y="2840335"/>
            <a:ext cx="10903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Carbon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6027" name="Text Box 11"/>
          <p:cNvSpPr txBox="1">
            <a:spLocks noChangeArrowheads="1"/>
          </p:cNvSpPr>
          <p:nvPr/>
        </p:nvSpPr>
        <p:spPr bwMode="auto">
          <a:xfrm>
            <a:off x="1371600" y="5943600"/>
            <a:ext cx="6505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/>
              <a:t>Every element can be “fingerprinted” by its spectra.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6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86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86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86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1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86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86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86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86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86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3" grpId="0" autoUpdateAnimBg="0"/>
      <p:bldP spid="86024" grpId="0" autoUpdateAnimBg="0"/>
      <p:bldP spid="86025" grpId="0" autoUpdateAnimBg="0"/>
      <p:bldP spid="86026" grpId="0" autoUpdateAnimBg="0"/>
      <p:bldP spid="86027" grpId="0" build="p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7" y="1905000"/>
            <a:ext cx="8277225" cy="429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44020" y="685800"/>
            <a:ext cx="77724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The Electromagnetic Spectrum</a:t>
            </a:r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906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The Electromagnetic Spectrum</a:t>
            </a:r>
            <a:endParaRPr lang="en-US" smtClean="0"/>
          </a:p>
        </p:txBody>
      </p:sp>
      <p:sp>
        <p:nvSpPr>
          <p:cNvPr id="180227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2209800"/>
            <a:ext cx="8229600" cy="4114800"/>
          </a:xfrm>
        </p:spPr>
        <p:txBody>
          <a:bodyPr/>
          <a:lstStyle/>
          <a:p>
            <a:endParaRPr lang="en-US" b="1" i="1" dirty="0" smtClean="0"/>
          </a:p>
          <a:p>
            <a:r>
              <a:rPr lang="en-US" b="1" i="1" u="sng" dirty="0" smtClean="0"/>
              <a:t>Radio Waves</a:t>
            </a:r>
            <a:r>
              <a:rPr lang="en-US" b="1" i="1" dirty="0" smtClean="0"/>
              <a:t> – radio, radar, TV signals </a:t>
            </a:r>
          </a:p>
          <a:p>
            <a:endParaRPr lang="en-US" b="1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80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227" grpId="0" build="p" bldLvl="5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The Electromagnetic Spectrum</a:t>
            </a:r>
            <a:endParaRPr lang="en-US" dirty="0" smtClean="0"/>
          </a:p>
        </p:txBody>
      </p:sp>
      <p:sp>
        <p:nvSpPr>
          <p:cNvPr id="173059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2209800"/>
            <a:ext cx="8229600" cy="4114800"/>
          </a:xfrm>
        </p:spPr>
        <p:txBody>
          <a:bodyPr/>
          <a:lstStyle/>
          <a:p>
            <a:r>
              <a:rPr lang="en-US" b="1" i="1" u="sng" dirty="0" smtClean="0"/>
              <a:t>Radio Waves</a:t>
            </a:r>
            <a:r>
              <a:rPr lang="en-US" b="1" i="1" dirty="0" smtClean="0"/>
              <a:t> - </a:t>
            </a:r>
            <a:r>
              <a:rPr lang="en-US" b="1" i="1" dirty="0"/>
              <a:t>radio, radar, TV signals </a:t>
            </a:r>
            <a:endParaRPr lang="en-US" b="1" i="1" dirty="0" smtClean="0"/>
          </a:p>
          <a:p>
            <a:r>
              <a:rPr lang="en-US" b="1" i="1" u="sng" dirty="0" smtClean="0"/>
              <a:t>Microwaves</a:t>
            </a:r>
            <a:r>
              <a:rPr lang="en-US" b="1" i="1" dirty="0" smtClean="0"/>
              <a:t> - used to cook, cell phone </a:t>
            </a:r>
          </a:p>
          <a:p>
            <a:endParaRPr lang="en-US" b="1" i="1" dirty="0" smtClean="0"/>
          </a:p>
          <a:p>
            <a:endParaRPr lang="en-US" b="1" i="1" dirty="0" smtClean="0"/>
          </a:p>
          <a:p>
            <a:endParaRPr lang="en-US" b="1" i="1" dirty="0" smtClean="0"/>
          </a:p>
        </p:txBody>
      </p:sp>
    </p:spTree>
    <p:extLst>
      <p:ext uri="{BB962C8B-B14F-4D97-AF65-F5344CB8AC3E}">
        <p14:creationId xmlns:p14="http://schemas.microsoft.com/office/powerpoint/2010/main" val="55684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73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73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59" grpId="0" build="p" bldLvl="5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85800"/>
            <a:ext cx="5257800" cy="3684443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733800"/>
            <a:ext cx="3248025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48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The Electromagnetic Spectrum</a:t>
            </a:r>
            <a:endParaRPr lang="en-US" dirty="0" smtClean="0"/>
          </a:p>
        </p:txBody>
      </p:sp>
      <p:sp>
        <p:nvSpPr>
          <p:cNvPr id="173059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2209800"/>
            <a:ext cx="8229600" cy="4114800"/>
          </a:xfrm>
        </p:spPr>
        <p:txBody>
          <a:bodyPr/>
          <a:lstStyle/>
          <a:p>
            <a:r>
              <a:rPr lang="en-US" b="1" i="1" u="sng" dirty="0" smtClean="0"/>
              <a:t>Radio Waves</a:t>
            </a:r>
            <a:r>
              <a:rPr lang="en-US" b="1" i="1" dirty="0" smtClean="0"/>
              <a:t> - </a:t>
            </a:r>
            <a:r>
              <a:rPr lang="en-US" b="1" i="1" dirty="0"/>
              <a:t>radio, radar, TV signals </a:t>
            </a:r>
            <a:endParaRPr lang="en-US" b="1" i="1" dirty="0" smtClean="0"/>
          </a:p>
          <a:p>
            <a:r>
              <a:rPr lang="en-US" b="1" i="1" u="sng" dirty="0" smtClean="0"/>
              <a:t>Microwaves</a:t>
            </a:r>
            <a:r>
              <a:rPr lang="en-US" b="1" i="1" dirty="0" smtClean="0"/>
              <a:t> - used to cook, cell phone </a:t>
            </a:r>
          </a:p>
          <a:p>
            <a:r>
              <a:rPr lang="en-US" b="1" i="1" u="sng" dirty="0" smtClean="0"/>
              <a:t> Infrared</a:t>
            </a:r>
            <a:r>
              <a:rPr lang="en-US" b="1" i="1" dirty="0" smtClean="0"/>
              <a:t> - “heat waves”, remote control</a:t>
            </a:r>
          </a:p>
          <a:p>
            <a:endParaRPr lang="en-US" b="1" i="1" dirty="0" smtClean="0"/>
          </a:p>
          <a:p>
            <a:endParaRPr lang="en-US" b="1" i="1" dirty="0" smtClean="0"/>
          </a:p>
          <a:p>
            <a:endParaRPr lang="en-US" b="1" i="1" dirty="0" smtClean="0"/>
          </a:p>
        </p:txBody>
      </p:sp>
    </p:spTree>
    <p:extLst>
      <p:ext uri="{BB962C8B-B14F-4D97-AF65-F5344CB8AC3E}">
        <p14:creationId xmlns:p14="http://schemas.microsoft.com/office/powerpoint/2010/main" val="55684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73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73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73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59" grpId="0" build="p" bldLvl="5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524" y="4419600"/>
            <a:ext cx="2962275" cy="22392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838200"/>
            <a:ext cx="4622800" cy="2794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04799"/>
            <a:ext cx="3505200" cy="30558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914400" y="609600"/>
            <a:ext cx="7024744" cy="11430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Waves…</a:t>
            </a:r>
          </a:p>
        </p:txBody>
      </p:sp>
      <p:sp>
        <p:nvSpPr>
          <p:cNvPr id="143363" name="Rectangle 1027"/>
          <p:cNvSpPr>
            <a:spLocks noGrp="1" noChangeArrowheads="1"/>
          </p:cNvSpPr>
          <p:nvPr>
            <p:ph idx="1"/>
          </p:nvPr>
        </p:nvSpPr>
        <p:spPr>
          <a:xfrm>
            <a:off x="457200" y="2323652"/>
            <a:ext cx="8229600" cy="3543748"/>
          </a:xfrm>
        </p:spPr>
        <p:txBody>
          <a:bodyPr>
            <a:noAutofit/>
          </a:bodyPr>
          <a:lstStyle/>
          <a:p>
            <a:r>
              <a:rPr lang="en-US" sz="3200" dirty="0" smtClean="0"/>
              <a:t>Recall that mechanical waves require a medium to transport energy</a:t>
            </a:r>
          </a:p>
          <a:p>
            <a:r>
              <a:rPr lang="en-US" sz="3200" dirty="0" smtClean="0"/>
              <a:t>Longitudinal the medium moves parallel to the direction of the energy </a:t>
            </a:r>
          </a:p>
          <a:p>
            <a:r>
              <a:rPr lang="en-US" sz="3200" dirty="0" smtClean="0"/>
              <a:t>Transverse the medium moves perpendicular to the direction of the energy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3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3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3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3" grpId="0" build="p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ir remote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990600"/>
            <a:ext cx="8201609" cy="4613275"/>
          </a:xfrm>
        </p:spPr>
      </p:pic>
    </p:spTree>
    <p:extLst>
      <p:ext uri="{BB962C8B-B14F-4D97-AF65-F5344CB8AC3E}">
        <p14:creationId xmlns:p14="http://schemas.microsoft.com/office/powerpoint/2010/main" val="2144320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The Electromagnetic Spectrum</a:t>
            </a:r>
            <a:endParaRPr lang="en-US" dirty="0" smtClean="0"/>
          </a:p>
        </p:txBody>
      </p:sp>
      <p:sp>
        <p:nvSpPr>
          <p:cNvPr id="173059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2209800"/>
            <a:ext cx="8229600" cy="4114800"/>
          </a:xfrm>
        </p:spPr>
        <p:txBody>
          <a:bodyPr/>
          <a:lstStyle/>
          <a:p>
            <a:r>
              <a:rPr lang="en-US" b="1" i="1" u="sng" dirty="0" smtClean="0"/>
              <a:t>Radio Waves</a:t>
            </a:r>
            <a:r>
              <a:rPr lang="en-US" b="1" i="1" dirty="0" smtClean="0"/>
              <a:t> - </a:t>
            </a:r>
            <a:r>
              <a:rPr lang="en-US" b="1" i="1" dirty="0"/>
              <a:t>radio, radar, TV signals </a:t>
            </a:r>
            <a:endParaRPr lang="en-US" b="1" i="1" dirty="0" smtClean="0"/>
          </a:p>
          <a:p>
            <a:r>
              <a:rPr lang="en-US" b="1" i="1" u="sng" dirty="0" smtClean="0"/>
              <a:t>Microwaves</a:t>
            </a:r>
            <a:r>
              <a:rPr lang="en-US" b="1" i="1" dirty="0" smtClean="0"/>
              <a:t> - used to cook, cell phone </a:t>
            </a:r>
          </a:p>
          <a:p>
            <a:r>
              <a:rPr lang="en-US" b="1" i="1" u="sng" dirty="0" smtClean="0"/>
              <a:t> Infrared</a:t>
            </a:r>
            <a:r>
              <a:rPr lang="en-US" b="1" i="1" dirty="0" smtClean="0"/>
              <a:t> - “heat waves”, </a:t>
            </a:r>
            <a:r>
              <a:rPr lang="en-US" b="1" i="1" dirty="0"/>
              <a:t>remote control</a:t>
            </a:r>
            <a:endParaRPr lang="en-US" b="1" i="1" dirty="0" smtClean="0"/>
          </a:p>
          <a:p>
            <a:r>
              <a:rPr lang="en-US" b="1" i="1" u="sng" dirty="0" smtClean="0"/>
              <a:t>Visible Light</a:t>
            </a:r>
            <a:r>
              <a:rPr lang="en-US" b="1" i="1" dirty="0" smtClean="0"/>
              <a:t> - detected by your eyes</a:t>
            </a:r>
          </a:p>
          <a:p>
            <a:endParaRPr lang="en-US" b="1" i="1" dirty="0" smtClean="0"/>
          </a:p>
          <a:p>
            <a:endParaRPr lang="en-US" b="1" i="1" dirty="0" smtClean="0"/>
          </a:p>
          <a:p>
            <a:endParaRPr lang="en-US" b="1" i="1" dirty="0" smtClean="0"/>
          </a:p>
        </p:txBody>
      </p:sp>
    </p:spTree>
    <p:extLst>
      <p:ext uri="{BB962C8B-B14F-4D97-AF65-F5344CB8AC3E}">
        <p14:creationId xmlns:p14="http://schemas.microsoft.com/office/powerpoint/2010/main" val="3683057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73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73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73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173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59" grpId="0" build="p" bldLvl="5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0"/>
            <a:ext cx="7024744" cy="1143000"/>
          </a:xfrm>
        </p:spPr>
        <p:txBody>
          <a:bodyPr>
            <a:normAutofit/>
          </a:bodyPr>
          <a:lstStyle/>
          <a:p>
            <a:r>
              <a:rPr lang="en-US" sz="53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The Visible </a:t>
            </a:r>
            <a:r>
              <a:rPr lang="en-US" sz="53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Spectrum</a:t>
            </a:r>
            <a:endParaRPr lang="en-US" dirty="0"/>
          </a:p>
        </p:txBody>
      </p:sp>
      <p:sp>
        <p:nvSpPr>
          <p:cNvPr id="175106" name="Rectangle 2"/>
          <p:cNvSpPr>
            <a:spLocks noGrp="1" noChangeArrowheads="1"/>
          </p:cNvSpPr>
          <p:nvPr>
            <p:ph idx="1"/>
          </p:nvPr>
        </p:nvSpPr>
        <p:spPr>
          <a:xfrm>
            <a:off x="1143000" y="3962400"/>
            <a:ext cx="6781800" cy="2133600"/>
          </a:xfrm>
        </p:spPr>
        <p:txBody>
          <a:bodyPr>
            <a:normAutofit lnSpcReduction="10000"/>
          </a:bodyPr>
          <a:lstStyle/>
          <a:p>
            <a:pPr algn="l">
              <a:buFontTx/>
              <a:buChar char="•"/>
              <a:defRPr/>
            </a:pPr>
            <a:endParaRPr lang="en-US" dirty="0" smtClean="0"/>
          </a:p>
          <a:p>
            <a:pPr algn="l">
              <a:buFont typeface="Courier New" pitchFamily="49" charset="0"/>
              <a:buChar char="o"/>
              <a:defRPr/>
            </a:pPr>
            <a:r>
              <a:rPr lang="en-US" sz="2800" dirty="0" smtClean="0"/>
              <a:t>The range of electromagnetic waves extending in wavelength from about 400 to 700 </a:t>
            </a:r>
            <a:r>
              <a:rPr lang="en-US" sz="2800" dirty="0" err="1" smtClean="0"/>
              <a:t>namometers</a:t>
            </a:r>
            <a:r>
              <a:rPr lang="en-US" sz="2800" dirty="0" smtClean="0"/>
              <a:t> (10</a:t>
            </a:r>
            <a:r>
              <a:rPr lang="en-US" sz="2800" baseline="30000" dirty="0" smtClean="0"/>
              <a:t>-9 </a:t>
            </a:r>
            <a:r>
              <a:rPr lang="en-US" sz="2800" dirty="0" smtClean="0"/>
              <a:t>m)…light.</a:t>
            </a:r>
          </a:p>
        </p:txBody>
      </p:sp>
      <p:graphicFrame>
        <p:nvGraphicFramePr>
          <p:cNvPr id="4505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3576532"/>
              </p:ext>
            </p:extLst>
          </p:nvPr>
        </p:nvGraphicFramePr>
        <p:xfrm>
          <a:off x="533400" y="2362200"/>
          <a:ext cx="8229600" cy="15009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21" name="Image" r:id="rId4" imgW="5082951" imgH="927311" progId="">
                  <p:embed/>
                </p:oleObj>
              </mc:Choice>
              <mc:Fallback>
                <p:oleObj name="Image" r:id="rId4" imgW="5082951" imgH="927311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2362200"/>
                        <a:ext cx="8229600" cy="15009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75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06" grpId="0" build="p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The Electromagnetic Spectrum</a:t>
            </a:r>
            <a:endParaRPr lang="en-US" dirty="0" smtClean="0"/>
          </a:p>
        </p:txBody>
      </p:sp>
      <p:sp>
        <p:nvSpPr>
          <p:cNvPr id="173059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2209800"/>
            <a:ext cx="8229600" cy="4114800"/>
          </a:xfrm>
        </p:spPr>
        <p:txBody>
          <a:bodyPr/>
          <a:lstStyle/>
          <a:p>
            <a:r>
              <a:rPr lang="en-US" b="1" i="1" u="sng" dirty="0" smtClean="0"/>
              <a:t>Radio Waves</a:t>
            </a:r>
            <a:r>
              <a:rPr lang="en-US" b="1" i="1" dirty="0" smtClean="0"/>
              <a:t> - </a:t>
            </a:r>
            <a:r>
              <a:rPr lang="en-US" b="1" i="1" dirty="0"/>
              <a:t>radio, radar, TV signals </a:t>
            </a:r>
            <a:endParaRPr lang="en-US" b="1" i="1" dirty="0" smtClean="0"/>
          </a:p>
          <a:p>
            <a:r>
              <a:rPr lang="en-US" b="1" i="1" u="sng" dirty="0" smtClean="0"/>
              <a:t>Microwaves</a:t>
            </a:r>
            <a:r>
              <a:rPr lang="en-US" b="1" i="1" dirty="0" smtClean="0"/>
              <a:t> - used to cook, cell phone </a:t>
            </a:r>
          </a:p>
          <a:p>
            <a:r>
              <a:rPr lang="en-US" b="1" i="1" u="sng" dirty="0" smtClean="0"/>
              <a:t>Infrared</a:t>
            </a:r>
            <a:r>
              <a:rPr lang="en-US" b="1" i="1" dirty="0" smtClean="0"/>
              <a:t> </a:t>
            </a:r>
            <a:r>
              <a:rPr lang="en-US" b="1" i="1" dirty="0"/>
              <a:t>- “heat waves”, remote </a:t>
            </a:r>
            <a:r>
              <a:rPr lang="en-US" b="1" i="1" dirty="0" smtClean="0"/>
              <a:t>control</a:t>
            </a:r>
          </a:p>
          <a:p>
            <a:r>
              <a:rPr lang="en-US" b="1" i="1" u="sng" dirty="0" smtClean="0"/>
              <a:t>Visible Light</a:t>
            </a:r>
            <a:r>
              <a:rPr lang="en-US" b="1" i="1" dirty="0" smtClean="0"/>
              <a:t> - detected by your eyes</a:t>
            </a:r>
          </a:p>
          <a:p>
            <a:r>
              <a:rPr lang="en-US" b="1" i="1" u="sng" dirty="0" smtClean="0"/>
              <a:t>Ultraviolet</a:t>
            </a:r>
            <a:r>
              <a:rPr lang="en-US" b="1" i="1" dirty="0" smtClean="0"/>
              <a:t> - causes sunburns, kills germs</a:t>
            </a:r>
          </a:p>
          <a:p>
            <a:endParaRPr lang="en-US" b="1" i="1" dirty="0" smtClean="0"/>
          </a:p>
          <a:p>
            <a:endParaRPr lang="en-US" b="1" i="1" dirty="0" smtClean="0"/>
          </a:p>
          <a:p>
            <a:endParaRPr lang="en-US" b="1" i="1" dirty="0" smtClean="0"/>
          </a:p>
        </p:txBody>
      </p:sp>
    </p:spTree>
    <p:extLst>
      <p:ext uri="{BB962C8B-B14F-4D97-AF65-F5344CB8AC3E}">
        <p14:creationId xmlns:p14="http://schemas.microsoft.com/office/powerpoint/2010/main" val="55684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73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73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73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173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173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59" grpId="0" uiExpand="1" build="p" bldLvl="5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The Electromagnetic Spectrum</a:t>
            </a:r>
            <a:endParaRPr lang="en-US" dirty="0" smtClean="0"/>
          </a:p>
        </p:txBody>
      </p:sp>
      <p:sp>
        <p:nvSpPr>
          <p:cNvPr id="173059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2209800"/>
            <a:ext cx="8229600" cy="4114800"/>
          </a:xfrm>
        </p:spPr>
        <p:txBody>
          <a:bodyPr/>
          <a:lstStyle/>
          <a:p>
            <a:r>
              <a:rPr lang="en-US" b="1" i="1" u="sng" dirty="0" smtClean="0"/>
              <a:t>Radio Waves</a:t>
            </a:r>
            <a:r>
              <a:rPr lang="en-US" b="1" i="1" dirty="0" smtClean="0"/>
              <a:t> - </a:t>
            </a:r>
            <a:r>
              <a:rPr lang="en-US" b="1" i="1" dirty="0"/>
              <a:t>radio, radar, TV signals </a:t>
            </a:r>
            <a:endParaRPr lang="en-US" b="1" i="1" dirty="0" smtClean="0"/>
          </a:p>
          <a:p>
            <a:r>
              <a:rPr lang="en-US" b="1" i="1" u="sng" dirty="0" smtClean="0"/>
              <a:t>Microwaves</a:t>
            </a:r>
            <a:r>
              <a:rPr lang="en-US" b="1" i="1" dirty="0" smtClean="0"/>
              <a:t> - used to cook, cell phone </a:t>
            </a:r>
          </a:p>
          <a:p>
            <a:r>
              <a:rPr lang="en-US" b="1" i="1" u="sng" dirty="0" smtClean="0"/>
              <a:t>Infrared</a:t>
            </a:r>
            <a:r>
              <a:rPr lang="en-US" b="1" i="1" dirty="0" smtClean="0"/>
              <a:t> </a:t>
            </a:r>
            <a:r>
              <a:rPr lang="en-US" b="1" i="1" dirty="0"/>
              <a:t>- “heat waves”, remote control</a:t>
            </a:r>
            <a:endParaRPr lang="en-US" b="1" i="1" dirty="0" smtClean="0"/>
          </a:p>
          <a:p>
            <a:r>
              <a:rPr lang="en-US" b="1" i="1" u="sng" dirty="0" smtClean="0"/>
              <a:t>Visible Light</a:t>
            </a:r>
            <a:r>
              <a:rPr lang="en-US" b="1" i="1" dirty="0" smtClean="0"/>
              <a:t> - detected by your eyes</a:t>
            </a:r>
          </a:p>
          <a:p>
            <a:r>
              <a:rPr lang="en-US" b="1" i="1" u="sng" dirty="0" smtClean="0"/>
              <a:t>Ultraviolet</a:t>
            </a:r>
            <a:r>
              <a:rPr lang="en-US" b="1" i="1" dirty="0" smtClean="0"/>
              <a:t> - causes sunburns, kills germs</a:t>
            </a:r>
          </a:p>
          <a:p>
            <a:r>
              <a:rPr lang="en-US" b="1" i="1" u="sng" dirty="0" smtClean="0"/>
              <a:t>X-rays</a:t>
            </a:r>
            <a:r>
              <a:rPr lang="en-US" b="1" i="1" dirty="0" smtClean="0"/>
              <a:t> - penetrates tissue</a:t>
            </a:r>
          </a:p>
          <a:p>
            <a:endParaRPr lang="en-US" b="1" i="1" dirty="0" smtClean="0"/>
          </a:p>
          <a:p>
            <a:endParaRPr lang="en-US" b="1" i="1" dirty="0" smtClean="0"/>
          </a:p>
          <a:p>
            <a:endParaRPr lang="en-US" b="1" i="1" dirty="0" smtClean="0"/>
          </a:p>
        </p:txBody>
      </p:sp>
    </p:spTree>
    <p:extLst>
      <p:ext uri="{BB962C8B-B14F-4D97-AF65-F5344CB8AC3E}">
        <p14:creationId xmlns:p14="http://schemas.microsoft.com/office/powerpoint/2010/main" val="312409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73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73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73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173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173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173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59" grpId="0" build="p" bldLvl="5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</p:txBody>
      </p:sp>
      <p:pic>
        <p:nvPicPr>
          <p:cNvPr id="48132" name="Picture 4" descr="foot1a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47800"/>
            <a:ext cx="372139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838200"/>
            <a:ext cx="3581400" cy="4845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The Electromagnetic Spectrum</a:t>
            </a:r>
            <a:endParaRPr lang="en-US" dirty="0" smtClean="0"/>
          </a:p>
        </p:txBody>
      </p:sp>
      <p:sp>
        <p:nvSpPr>
          <p:cNvPr id="173059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2209800"/>
            <a:ext cx="8229600" cy="4114800"/>
          </a:xfrm>
        </p:spPr>
        <p:txBody>
          <a:bodyPr/>
          <a:lstStyle/>
          <a:p>
            <a:r>
              <a:rPr lang="en-US" b="1" i="1" u="sng" dirty="0" smtClean="0"/>
              <a:t>Radio Waves</a:t>
            </a:r>
            <a:r>
              <a:rPr lang="en-US" b="1" i="1" dirty="0" smtClean="0"/>
              <a:t> - </a:t>
            </a:r>
            <a:r>
              <a:rPr lang="en-US" b="1" i="1" dirty="0"/>
              <a:t>radio, radar, TV signals </a:t>
            </a:r>
            <a:endParaRPr lang="en-US" b="1" i="1" dirty="0" smtClean="0"/>
          </a:p>
          <a:p>
            <a:r>
              <a:rPr lang="en-US" b="1" i="1" u="sng" dirty="0" smtClean="0"/>
              <a:t>Microwaves</a:t>
            </a:r>
            <a:r>
              <a:rPr lang="en-US" b="1" i="1" dirty="0" smtClean="0"/>
              <a:t> - used to cook, cell phone </a:t>
            </a:r>
          </a:p>
          <a:p>
            <a:r>
              <a:rPr lang="en-US" b="1" i="1" u="sng" dirty="0" smtClean="0"/>
              <a:t>Infrared</a:t>
            </a:r>
            <a:r>
              <a:rPr lang="en-US" b="1" i="1" dirty="0" smtClean="0"/>
              <a:t> </a:t>
            </a:r>
            <a:r>
              <a:rPr lang="en-US" b="1" i="1" dirty="0"/>
              <a:t>- “heat waves”, remote control</a:t>
            </a:r>
            <a:endParaRPr lang="en-US" b="1" i="1" dirty="0" smtClean="0"/>
          </a:p>
          <a:p>
            <a:r>
              <a:rPr lang="en-US" b="1" i="1" u="sng" dirty="0" smtClean="0"/>
              <a:t>Visible Light</a:t>
            </a:r>
            <a:r>
              <a:rPr lang="en-US" b="1" i="1" dirty="0" smtClean="0"/>
              <a:t> - detected by your eyes</a:t>
            </a:r>
          </a:p>
          <a:p>
            <a:r>
              <a:rPr lang="en-US" b="1" i="1" u="sng" dirty="0" smtClean="0"/>
              <a:t>Ultraviolet</a:t>
            </a:r>
            <a:r>
              <a:rPr lang="en-US" b="1" i="1" dirty="0" smtClean="0"/>
              <a:t> - causes sunburns, kills germs</a:t>
            </a:r>
          </a:p>
          <a:p>
            <a:r>
              <a:rPr lang="en-US" b="1" i="1" u="sng" dirty="0" smtClean="0"/>
              <a:t>X-rays</a:t>
            </a:r>
            <a:r>
              <a:rPr lang="en-US" b="1" i="1" dirty="0" smtClean="0"/>
              <a:t> - penetrates tissue</a:t>
            </a:r>
          </a:p>
          <a:p>
            <a:r>
              <a:rPr lang="en-US" b="1" i="1" u="sng" dirty="0" smtClean="0"/>
              <a:t>Gamma Rays</a:t>
            </a:r>
            <a:r>
              <a:rPr lang="en-US" b="1" i="1" dirty="0" smtClean="0"/>
              <a:t> - most energetic, cosmic rays, nuclear radiation, transition of nuclear particles</a:t>
            </a:r>
          </a:p>
          <a:p>
            <a:endParaRPr lang="en-US" b="1" i="1" dirty="0" smtClean="0"/>
          </a:p>
          <a:p>
            <a:endParaRPr lang="en-US" b="1" i="1" dirty="0" smtClean="0"/>
          </a:p>
          <a:p>
            <a:endParaRPr lang="en-US" b="1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73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73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73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173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173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173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173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59" grpId="0" build="p" bldLvl="5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Emag</a:t>
            </a:r>
            <a:endParaRPr lang="en-US" dirty="0"/>
          </a:p>
        </p:txBody>
      </p:sp>
      <p:pic>
        <p:nvPicPr>
          <p:cNvPr id="4" name="The Electromagnetic Spectrum Song - by Emerson &amp; Wong Yan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7620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695053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6096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54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Transparent Materials</a:t>
            </a:r>
            <a:endParaRPr lang="en-US" sz="3600" dirty="0" smtClean="0"/>
          </a:p>
        </p:txBody>
      </p:sp>
      <p:sp>
        <p:nvSpPr>
          <p:cNvPr id="102403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600200"/>
            <a:ext cx="7772400" cy="5181600"/>
          </a:xfrm>
        </p:spPr>
        <p:txBody>
          <a:bodyPr>
            <a:normAutofit fontScale="92500"/>
          </a:bodyPr>
          <a:lstStyle/>
          <a:p>
            <a:r>
              <a:rPr lang="en-US" sz="4000" b="1" u="sng" dirty="0" smtClean="0"/>
              <a:t>Transparent</a:t>
            </a:r>
            <a:r>
              <a:rPr lang="en-US" sz="4000" b="1" dirty="0" smtClean="0"/>
              <a:t> - materials through which light can pass in straight lines</a:t>
            </a:r>
          </a:p>
          <a:p>
            <a:r>
              <a:rPr lang="en-US" sz="4000" b="1" dirty="0" smtClean="0"/>
              <a:t>Usually described as clear, such as window glass or water.</a:t>
            </a:r>
          </a:p>
          <a:p>
            <a:r>
              <a:rPr lang="en-US" sz="4000" b="1" dirty="0" smtClean="0"/>
              <a:t>Also applies to a colored filter which only allows a certain color through, but clearly.</a:t>
            </a:r>
            <a:endParaRPr lang="en-US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02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3" grpId="0" build="p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906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66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Opaque Materials</a:t>
            </a:r>
            <a:endParaRPr lang="en-US" smtClean="0"/>
          </a:p>
        </p:txBody>
      </p:sp>
      <p:sp>
        <p:nvSpPr>
          <p:cNvPr id="103427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2209800"/>
            <a:ext cx="7772400" cy="2514600"/>
          </a:xfrm>
        </p:spPr>
        <p:txBody>
          <a:bodyPr>
            <a:normAutofit fontScale="92500"/>
          </a:bodyPr>
          <a:lstStyle/>
          <a:p>
            <a:r>
              <a:rPr lang="en-US" sz="4000" b="1" u="sng" dirty="0" smtClean="0"/>
              <a:t>Opaque</a:t>
            </a:r>
            <a:r>
              <a:rPr lang="en-US" sz="4000" b="1" dirty="0" smtClean="0"/>
              <a:t> - materials that absorb or reflect most all light.</a:t>
            </a:r>
          </a:p>
          <a:p>
            <a:r>
              <a:rPr lang="en-US" sz="4000" b="1" dirty="0" smtClean="0"/>
              <a:t>You cannot see though it at all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3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03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7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990600" y="533400"/>
            <a:ext cx="7024744" cy="11430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Waves…</a:t>
            </a:r>
          </a:p>
        </p:txBody>
      </p:sp>
      <p:sp>
        <p:nvSpPr>
          <p:cNvPr id="144387" name="Rectangle 1027"/>
          <p:cNvSpPr>
            <a:spLocks noGrp="1" noChangeArrowheads="1"/>
          </p:cNvSpPr>
          <p:nvPr>
            <p:ph idx="1"/>
          </p:nvPr>
        </p:nvSpPr>
        <p:spPr>
          <a:xfrm>
            <a:off x="609600" y="1676400"/>
            <a:ext cx="8001000" cy="4648200"/>
          </a:xfrm>
        </p:spPr>
        <p:txBody>
          <a:bodyPr>
            <a:normAutofit fontScale="85000" lnSpcReduction="20000"/>
          </a:bodyPr>
          <a:lstStyle/>
          <a:p>
            <a:endParaRPr lang="en-US" dirty="0" smtClean="0"/>
          </a:p>
          <a:p>
            <a:r>
              <a:rPr lang="en-US" sz="4100" dirty="0" smtClean="0"/>
              <a:t>Electromagnetic waves are waves which require no medium to transport the disturbance, but can travel through a medium </a:t>
            </a:r>
          </a:p>
          <a:p>
            <a:r>
              <a:rPr lang="en-US" sz="4100" dirty="0" smtClean="0"/>
              <a:t>Electromagnetic waves are transverse and are composed of a vibrating electric field perpendicular to a vibrating magnetic field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4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387" grpId="0" build="p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6096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54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Translucent Materials</a:t>
            </a:r>
            <a:endParaRPr lang="en-US" sz="3600" dirty="0" smtClean="0"/>
          </a:p>
        </p:txBody>
      </p:sp>
      <p:sp>
        <p:nvSpPr>
          <p:cNvPr id="102403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600200"/>
            <a:ext cx="7772400" cy="5181600"/>
          </a:xfrm>
        </p:spPr>
        <p:txBody>
          <a:bodyPr>
            <a:normAutofit fontScale="92500" lnSpcReduction="10000"/>
          </a:bodyPr>
          <a:lstStyle/>
          <a:p>
            <a:r>
              <a:rPr lang="en-US" sz="4000" b="1" u="sng" dirty="0" smtClean="0"/>
              <a:t>Translucent</a:t>
            </a:r>
            <a:r>
              <a:rPr lang="en-US" sz="4000" b="1" dirty="0" smtClean="0"/>
              <a:t> - materials through which light can pass, but not in straight lines resulting in objects looking blurry. </a:t>
            </a:r>
          </a:p>
          <a:p>
            <a:r>
              <a:rPr lang="en-US" sz="4000" b="1" dirty="0" smtClean="0"/>
              <a:t>Often the light source is indistinguishable, you just see light.</a:t>
            </a:r>
            <a:r>
              <a:rPr lang="en-US" sz="4000" b="1" dirty="0"/>
              <a:t> </a:t>
            </a:r>
            <a:endParaRPr lang="en-US" sz="4000" b="1" dirty="0" smtClean="0"/>
          </a:p>
          <a:p>
            <a:r>
              <a:rPr lang="en-US" sz="4000" b="1" dirty="0" smtClean="0"/>
              <a:t>A </a:t>
            </a:r>
            <a:r>
              <a:rPr lang="en-US" sz="4000" b="1" dirty="0"/>
              <a:t>leaf, paper, skin, frosted glass.</a:t>
            </a:r>
          </a:p>
          <a:p>
            <a:endParaRPr lang="en-US" sz="4000" b="1" dirty="0" smtClean="0"/>
          </a:p>
        </p:txBody>
      </p:sp>
    </p:spTree>
    <p:extLst>
      <p:ext uri="{BB962C8B-B14F-4D97-AF65-F5344CB8AC3E}">
        <p14:creationId xmlns:p14="http://schemas.microsoft.com/office/powerpoint/2010/main" val="3580027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02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3" grpId="0" build="p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457200"/>
            <a:ext cx="7696200" cy="1143000"/>
          </a:xfrm>
        </p:spPr>
        <p:txBody>
          <a:bodyPr>
            <a:normAutofit fontScale="90000"/>
          </a:bodyPr>
          <a:lstStyle/>
          <a:p>
            <a:r>
              <a:rPr lang="en-US" sz="6000" b="1" dirty="0" smtClean="0"/>
              <a:t>Light speed changes?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2057400"/>
            <a:ext cx="7772400" cy="4876800"/>
          </a:xfrm>
        </p:spPr>
        <p:txBody>
          <a:bodyPr/>
          <a:lstStyle/>
          <a:p>
            <a:r>
              <a:rPr lang="en-US" sz="3200" dirty="0" smtClean="0"/>
              <a:t>As light passes through various matter, it is absorbed and re-emitted</a:t>
            </a:r>
          </a:p>
          <a:p>
            <a:r>
              <a:rPr lang="en-US" sz="3200" dirty="0" smtClean="0"/>
              <a:t>This results in a slower observed speed through the matter than in empty space </a:t>
            </a:r>
          </a:p>
          <a:p>
            <a:r>
              <a:rPr lang="en-US" sz="3200" dirty="0" smtClean="0"/>
              <a:t>If the matter is transparent, then the same type of light absorbed by the matter is re-emitted by the matter.</a:t>
            </a:r>
          </a:p>
          <a:p>
            <a:pPr lvl="1">
              <a:buFontTx/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4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04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04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1" grpId="0" build="p" bldLvl="5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1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2133600"/>
            <a:ext cx="7772400" cy="4114800"/>
          </a:xfrm>
        </p:spPr>
        <p:txBody>
          <a:bodyPr/>
          <a:lstStyle/>
          <a:p>
            <a:r>
              <a:rPr lang="en-US" sz="3200" dirty="0"/>
              <a:t>Since different frequency means different energy, different amounts of time are required to absorb and re-emit so the measurable speed of light in a material is frequency dependent. </a:t>
            </a:r>
          </a:p>
          <a:p>
            <a:r>
              <a:rPr lang="en-US" sz="3200" dirty="0" smtClean="0"/>
              <a:t>Light </a:t>
            </a:r>
            <a:r>
              <a:rPr lang="en-US" sz="3200" dirty="0"/>
              <a:t>still travels at 3 x 10</a:t>
            </a:r>
            <a:r>
              <a:rPr lang="en-US" sz="3200" baseline="30000" dirty="0"/>
              <a:t>8</a:t>
            </a:r>
            <a:r>
              <a:rPr lang="en-US" sz="3200" dirty="0"/>
              <a:t> m/s between molecules</a:t>
            </a:r>
          </a:p>
          <a:p>
            <a:pPr>
              <a:buFontTx/>
              <a:buNone/>
            </a:pPr>
            <a:endParaRPr lang="en-US" dirty="0" smtClean="0"/>
          </a:p>
          <a:p>
            <a:pPr lvl="1">
              <a:buFontTx/>
              <a:buNone/>
            </a:pPr>
            <a:endParaRPr lang="en-US" dirty="0" smtClean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990600" y="457200"/>
            <a:ext cx="7696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6000" b="1" dirty="0" smtClean="0"/>
              <a:t>Light speed changes?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4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04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1" grpId="0" build="p" bldLvl="5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1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905000"/>
            <a:ext cx="7772400" cy="43434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Opaque matter: instead of re-emitting the same light, whole molecules resonate and the energy is usually converted to heat energy due to simple collisions. </a:t>
            </a:r>
            <a:endParaRPr lang="en-US" sz="3200" dirty="0" smtClean="0"/>
          </a:p>
          <a:p>
            <a:r>
              <a:rPr lang="en-US" sz="3200" dirty="0" smtClean="0"/>
              <a:t>Some </a:t>
            </a:r>
            <a:r>
              <a:rPr lang="en-US" sz="3200" dirty="0" smtClean="0"/>
              <a:t>light may be reflected as </a:t>
            </a:r>
            <a:r>
              <a:rPr lang="en-US" sz="3200" dirty="0" smtClean="0"/>
              <a:t>well. The frequencies reflected determine the color we see.</a:t>
            </a:r>
            <a:endParaRPr lang="en-US" sz="3200" dirty="0" smtClean="0"/>
          </a:p>
          <a:p>
            <a:pPr>
              <a:buFontTx/>
              <a:buNone/>
            </a:pPr>
            <a:endParaRPr lang="en-US" dirty="0" smtClean="0"/>
          </a:p>
          <a:p>
            <a:pPr lvl="1">
              <a:buFontTx/>
              <a:buNone/>
            </a:pPr>
            <a:endParaRPr lang="en-US" dirty="0" smtClean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457200"/>
            <a:ext cx="7696200" cy="1143000"/>
          </a:xfrm>
        </p:spPr>
        <p:txBody>
          <a:bodyPr>
            <a:normAutofit fontScale="90000"/>
          </a:bodyPr>
          <a:lstStyle/>
          <a:p>
            <a:r>
              <a:rPr lang="en-US" sz="6000" b="1" dirty="0" smtClean="0"/>
              <a:t>Light speed changes?</a:t>
            </a:r>
          </a:p>
        </p:txBody>
      </p:sp>
    </p:spTree>
    <p:extLst>
      <p:ext uri="{BB962C8B-B14F-4D97-AF65-F5344CB8AC3E}">
        <p14:creationId xmlns:p14="http://schemas.microsoft.com/office/powerpoint/2010/main" val="295689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4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04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1" grpId="0" build="p" bldLvl="5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1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905000"/>
            <a:ext cx="7772400" cy="4343400"/>
          </a:xfrm>
        </p:spPr>
        <p:txBody>
          <a:bodyPr>
            <a:normAutofit/>
          </a:bodyPr>
          <a:lstStyle/>
          <a:p>
            <a:r>
              <a:rPr lang="en-US" sz="3200" smtClean="0"/>
              <a:t>A </a:t>
            </a:r>
            <a:r>
              <a:rPr lang="en-US" sz="3200" dirty="0" smtClean="0"/>
              <a:t>shiny opaque object (usually metallic) is shiny/reflective due to free electrons on the surface absorbing and emitting light from the surface outward. </a:t>
            </a:r>
          </a:p>
          <a:p>
            <a:pPr>
              <a:buFontTx/>
              <a:buNone/>
            </a:pPr>
            <a:endParaRPr lang="en-US" dirty="0" smtClean="0"/>
          </a:p>
          <a:p>
            <a:pPr lvl="1">
              <a:buFontTx/>
              <a:buNone/>
            </a:pPr>
            <a:endParaRPr lang="en-US" dirty="0" smtClean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457200"/>
            <a:ext cx="7696200" cy="1143000"/>
          </a:xfrm>
        </p:spPr>
        <p:txBody>
          <a:bodyPr>
            <a:normAutofit fontScale="90000"/>
          </a:bodyPr>
          <a:lstStyle/>
          <a:p>
            <a:r>
              <a:rPr lang="en-US" sz="6000" b="1" dirty="0" smtClean="0"/>
              <a:t>Light speed changes?</a:t>
            </a:r>
          </a:p>
        </p:txBody>
      </p:sp>
    </p:spTree>
    <p:extLst>
      <p:ext uri="{BB962C8B-B14F-4D97-AF65-F5344CB8AC3E}">
        <p14:creationId xmlns:p14="http://schemas.microsoft.com/office/powerpoint/2010/main" val="672069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4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1" grpId="0" build="p" bldLvl="5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b="1" dirty="0" smtClean="0"/>
              <a:t>Transparency of the spectrum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2057400"/>
            <a:ext cx="7772400" cy="4114800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 smtClean="0"/>
              <a:t>Transparency depends on the specific frequency of the waves…</a:t>
            </a:r>
          </a:p>
          <a:p>
            <a:r>
              <a:rPr lang="en-US" sz="3600" dirty="0" smtClean="0"/>
              <a:t>Glass is transparent to visible but is opaque to UV and infrared.</a:t>
            </a:r>
            <a:endParaRPr lang="en-US" sz="3600" dirty="0"/>
          </a:p>
          <a:p>
            <a:r>
              <a:rPr lang="en-US" sz="3600" dirty="0" smtClean="0"/>
              <a:t>Are clouds transparent to visible light?</a:t>
            </a:r>
          </a:p>
          <a:p>
            <a:r>
              <a:rPr lang="en-US" sz="3600" dirty="0" smtClean="0"/>
              <a:t>Clouds are transparent to ultraviolet light (~95%)</a:t>
            </a:r>
            <a:endParaRPr lang="en-US" sz="3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4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04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04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1044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1" grpId="0" build="p" bldLvl="5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685800"/>
            <a:ext cx="7772400" cy="1143000"/>
          </a:xfrm>
        </p:spPr>
        <p:txBody>
          <a:bodyPr/>
          <a:lstStyle/>
          <a:p>
            <a:r>
              <a:rPr lang="en-US" b="1" dirty="0" smtClean="0"/>
              <a:t>Transparency of the spectrum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7772400" cy="4114800"/>
          </a:xfrm>
        </p:spPr>
        <p:txBody>
          <a:bodyPr>
            <a:normAutofit fontScale="92500"/>
          </a:bodyPr>
          <a:lstStyle/>
          <a:p>
            <a:r>
              <a:rPr lang="en-US" sz="3600" dirty="0" smtClean="0"/>
              <a:t>Transparency depends on the specific frequency of the waves…</a:t>
            </a:r>
          </a:p>
          <a:p>
            <a:r>
              <a:rPr lang="en-US" sz="3600" dirty="0" smtClean="0"/>
              <a:t>Your skin and bones are opaque to…</a:t>
            </a:r>
          </a:p>
          <a:p>
            <a:pPr lvl="1"/>
            <a:r>
              <a:rPr lang="en-US" sz="3600" dirty="0" smtClean="0"/>
              <a:t>But are transparent to…</a:t>
            </a:r>
          </a:p>
          <a:p>
            <a:r>
              <a:rPr lang="en-US" sz="3600" dirty="0" smtClean="0"/>
              <a:t>Walls are opaque to…</a:t>
            </a:r>
          </a:p>
          <a:p>
            <a:pPr lvl="1"/>
            <a:r>
              <a:rPr lang="en-US" sz="3600" dirty="0" smtClean="0"/>
              <a:t>But transparent to…</a:t>
            </a:r>
          </a:p>
        </p:txBody>
      </p:sp>
    </p:spTree>
    <p:extLst>
      <p:ext uri="{BB962C8B-B14F-4D97-AF65-F5344CB8AC3E}">
        <p14:creationId xmlns:p14="http://schemas.microsoft.com/office/powerpoint/2010/main" val="3381089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4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04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04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1044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1044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1" grpId="0" build="p" bldLvl="5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7772400" cy="1143000"/>
          </a:xfrm>
        </p:spPr>
        <p:txBody>
          <a:bodyPr/>
          <a:lstStyle/>
          <a:p>
            <a:r>
              <a:rPr lang="en-US" dirty="0" smtClean="0"/>
              <a:t>Refraction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600200"/>
            <a:ext cx="7772400" cy="4800600"/>
          </a:xfrm>
        </p:spPr>
        <p:txBody>
          <a:bodyPr>
            <a:normAutofit fontScale="92500" lnSpcReduction="20000"/>
          </a:bodyPr>
          <a:lstStyle/>
          <a:p>
            <a:r>
              <a:rPr lang="en-US" sz="3200" dirty="0" smtClean="0"/>
              <a:t>When light travels from one medium to another at an angle (not head on) the change in speed causes it to bend or REFRACT.</a:t>
            </a:r>
          </a:p>
          <a:p>
            <a:r>
              <a:rPr lang="en-US" sz="3200" dirty="0" smtClean="0"/>
              <a:t>The different colors of visible light differ in frequency, as a result they travel at different speeds in transparent materials.</a:t>
            </a:r>
          </a:p>
          <a:p>
            <a:r>
              <a:rPr lang="en-US" sz="3200" dirty="0" smtClean="0"/>
              <a:t>Red travels fastest and violet travels slowest. This is the cause of a rainbow as white light passes through glass or water.</a:t>
            </a:r>
          </a:p>
          <a:p>
            <a:pPr>
              <a:buFontTx/>
              <a:buNone/>
            </a:pPr>
            <a:endParaRPr lang="en-US" dirty="0" smtClean="0"/>
          </a:p>
          <a:p>
            <a:pPr>
              <a:buFontTx/>
              <a:buNone/>
            </a:pPr>
            <a:endParaRPr lang="en-US" dirty="0" smtClean="0"/>
          </a:p>
          <a:p>
            <a:pPr lvl="1">
              <a:buFontTx/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4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04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04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1" grpId="0" build="p" bldLvl="5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Rainbows</a:t>
            </a:r>
          </a:p>
        </p:txBody>
      </p:sp>
      <p:pic>
        <p:nvPicPr>
          <p:cNvPr id="1822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57400"/>
            <a:ext cx="7517942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8134"/>
            <a:ext cx="7772400" cy="1143000"/>
          </a:xfrm>
        </p:spPr>
        <p:txBody>
          <a:bodyPr/>
          <a:lstStyle/>
          <a:p>
            <a:r>
              <a:rPr lang="en-US" dirty="0" smtClean="0"/>
              <a:t>Rainbows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600200"/>
            <a:ext cx="7772400" cy="4114800"/>
          </a:xfrm>
        </p:spPr>
        <p:txBody>
          <a:bodyPr/>
          <a:lstStyle/>
          <a:p>
            <a:pPr>
              <a:buFontTx/>
              <a:buNone/>
            </a:pPr>
            <a:r>
              <a:rPr lang="en-US" dirty="0" smtClean="0"/>
              <a:t> </a:t>
            </a:r>
          </a:p>
          <a:p>
            <a:pPr>
              <a:buFontTx/>
              <a:buNone/>
            </a:pPr>
            <a:endParaRPr lang="en-US" dirty="0" smtClean="0"/>
          </a:p>
          <a:p>
            <a:pPr lvl="1">
              <a:buFontTx/>
              <a:buNone/>
            </a:pPr>
            <a:endParaRPr lang="en-US" dirty="0" smtClean="0"/>
          </a:p>
        </p:txBody>
      </p:sp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451134"/>
            <a:ext cx="6705600" cy="5322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2915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m wave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685800"/>
            <a:ext cx="7518400" cy="56388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304800"/>
            <a:ext cx="4343400" cy="1143000"/>
          </a:xfrm>
        </p:spPr>
        <p:txBody>
          <a:bodyPr/>
          <a:lstStyle/>
          <a:p>
            <a:r>
              <a:rPr lang="en-US" dirty="0" smtClean="0"/>
              <a:t>Polarization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600200"/>
            <a:ext cx="4343400" cy="4876800"/>
          </a:xfrm>
        </p:spPr>
        <p:txBody>
          <a:bodyPr>
            <a:normAutofit/>
          </a:bodyPr>
          <a:lstStyle/>
          <a:p>
            <a:r>
              <a:rPr lang="en-US" dirty="0" smtClean="0"/>
              <a:t>Light produced by the sun or a light bulb has light vibrating in all planes. </a:t>
            </a:r>
          </a:p>
          <a:p>
            <a:r>
              <a:rPr lang="en-US" dirty="0" smtClean="0"/>
              <a:t>A polarized filter only allows the light through that vibrates in one plane…vertical, horizontal, diagonal…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buFontTx/>
              <a:buNone/>
            </a:pPr>
            <a:r>
              <a:rPr lang="en-US" dirty="0" smtClean="0"/>
              <a:t> </a:t>
            </a:r>
          </a:p>
          <a:p>
            <a:pPr>
              <a:buFontTx/>
              <a:buNone/>
            </a:pPr>
            <a:endParaRPr lang="en-US" dirty="0" smtClean="0"/>
          </a:p>
          <a:p>
            <a:pPr lvl="1">
              <a:buFontTx/>
              <a:buNone/>
            </a:pPr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990600"/>
            <a:ext cx="3415862" cy="57150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 bwMode="auto">
          <a:xfrm flipV="1">
            <a:off x="4182140" y="1922721"/>
            <a:ext cx="838200" cy="228600"/>
          </a:xfrm>
          <a:prstGeom prst="straightConnector1">
            <a:avLst/>
          </a:prstGeom>
          <a:solidFill>
            <a:schemeClr val="accent1"/>
          </a:solidFill>
          <a:ln w="57150" cap="sq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grpSp>
        <p:nvGrpSpPr>
          <p:cNvPr id="7" name="Group 6"/>
          <p:cNvGrpSpPr/>
          <p:nvPr/>
        </p:nvGrpSpPr>
        <p:grpSpPr>
          <a:xfrm>
            <a:off x="3946451" y="3500770"/>
            <a:ext cx="1022498" cy="2371060"/>
            <a:chOff x="4305300" y="3572540"/>
            <a:chExt cx="1022498" cy="2371060"/>
          </a:xfrm>
        </p:grpSpPr>
        <p:cxnSp>
          <p:nvCxnSpPr>
            <p:cNvPr id="9" name="Straight Arrow Connector 8"/>
            <p:cNvCxnSpPr/>
            <p:nvPr/>
          </p:nvCxnSpPr>
          <p:spPr bwMode="auto">
            <a:xfrm flipV="1">
              <a:off x="4305300" y="4572000"/>
              <a:ext cx="838200" cy="228600"/>
            </a:xfrm>
            <a:prstGeom prst="straightConnector1">
              <a:avLst/>
            </a:prstGeom>
            <a:solidFill>
              <a:schemeClr val="accent1"/>
            </a:solidFill>
            <a:ln w="5715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10" name="Straight Arrow Connector 9"/>
            <p:cNvCxnSpPr/>
            <p:nvPr/>
          </p:nvCxnSpPr>
          <p:spPr bwMode="auto">
            <a:xfrm flipV="1">
              <a:off x="4489598" y="3572540"/>
              <a:ext cx="838200" cy="228600"/>
            </a:xfrm>
            <a:prstGeom prst="straightConnector1">
              <a:avLst/>
            </a:prstGeom>
            <a:solidFill>
              <a:schemeClr val="accent1"/>
            </a:solidFill>
            <a:ln w="5715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11" name="Straight Arrow Connector 10"/>
            <p:cNvCxnSpPr/>
            <p:nvPr/>
          </p:nvCxnSpPr>
          <p:spPr bwMode="auto">
            <a:xfrm flipV="1">
              <a:off x="4457700" y="5715000"/>
              <a:ext cx="838200" cy="228600"/>
            </a:xfrm>
            <a:prstGeom prst="straightConnector1">
              <a:avLst/>
            </a:prstGeom>
            <a:solidFill>
              <a:schemeClr val="accent1"/>
            </a:solidFill>
            <a:ln w="5715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4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4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1" grpId="0" build="p" bldLvl="5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4343400" cy="1143000"/>
          </a:xfrm>
        </p:spPr>
        <p:txBody>
          <a:bodyPr/>
          <a:lstStyle/>
          <a:p>
            <a:r>
              <a:rPr lang="en-US" dirty="0" smtClean="0"/>
              <a:t>Polarization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600200"/>
            <a:ext cx="4343400" cy="5036064"/>
          </a:xfrm>
        </p:spPr>
        <p:txBody>
          <a:bodyPr>
            <a:normAutofit/>
          </a:bodyPr>
          <a:lstStyle/>
          <a:p>
            <a:r>
              <a:rPr lang="en-US" dirty="0" smtClean="0"/>
              <a:t>Light reflecting off of non-metallic surfaces is naturally polarized parallel to the surface. </a:t>
            </a:r>
          </a:p>
          <a:p>
            <a:r>
              <a:rPr lang="en-US" dirty="0" smtClean="0"/>
              <a:t>This horizontally polarized light, cannot pass through a vertically polarized filter…sunglasses… they remove the glare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buFontTx/>
              <a:buNone/>
            </a:pPr>
            <a:r>
              <a:rPr lang="en-US" dirty="0" smtClean="0"/>
              <a:t> </a:t>
            </a:r>
          </a:p>
          <a:p>
            <a:pPr>
              <a:buFontTx/>
              <a:buNone/>
            </a:pPr>
            <a:endParaRPr lang="en-US" dirty="0" smtClean="0"/>
          </a:p>
          <a:p>
            <a:pPr lvl="1">
              <a:buFontTx/>
              <a:buNone/>
            </a:pPr>
            <a:endParaRPr lang="en-US" dirty="0" smtClean="0"/>
          </a:p>
        </p:txBody>
      </p:sp>
      <p:pic>
        <p:nvPicPr>
          <p:cNvPr id="12288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524000"/>
            <a:ext cx="29622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88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199" y="4038600"/>
            <a:ext cx="3114675" cy="2597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7923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2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4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2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7772400" cy="1143000"/>
          </a:xfrm>
        </p:spPr>
        <p:txBody>
          <a:bodyPr/>
          <a:lstStyle/>
          <a:p>
            <a:r>
              <a:rPr lang="en-US" dirty="0" smtClean="0"/>
              <a:t>Polarization and 3-D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600200"/>
            <a:ext cx="7772400" cy="5257800"/>
          </a:xfrm>
        </p:spPr>
        <p:txBody>
          <a:bodyPr/>
          <a:lstStyle/>
          <a:p>
            <a:r>
              <a:rPr lang="en-US" sz="2800" dirty="0" smtClean="0"/>
              <a:t>A typical 3-D camera is actually two cameras…each lens is spaced to simulate the spacing between typical human eyes</a:t>
            </a:r>
          </a:p>
          <a:p>
            <a:r>
              <a:rPr lang="en-US" sz="2800" dirty="0" smtClean="0"/>
              <a:t>The film is then projected, from both perspectives, with opposite circular polarizers in front of each perspective.</a:t>
            </a:r>
          </a:p>
          <a:p>
            <a:r>
              <a:rPr lang="en-US" sz="2800" dirty="0" smtClean="0"/>
              <a:t>The 3-D glasses have opposite circular polarized filters, each allowing one perspective through while blocking the other…just like you see normally.</a:t>
            </a:r>
          </a:p>
          <a:p>
            <a:pPr>
              <a:buFontTx/>
              <a:buNone/>
            </a:pPr>
            <a:endParaRPr lang="en-US" dirty="0" smtClean="0"/>
          </a:p>
          <a:p>
            <a:pPr lvl="1">
              <a:buFontTx/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47068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4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4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039" y="2324100"/>
            <a:ext cx="4526935" cy="3508375"/>
          </a:xfrm>
        </p:spPr>
      </p:pic>
    </p:spTree>
    <p:extLst>
      <p:ext uri="{BB962C8B-B14F-4D97-AF65-F5344CB8AC3E}">
        <p14:creationId xmlns:p14="http://schemas.microsoft.com/office/powerpoint/2010/main" val="41666916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4191000"/>
            <a:ext cx="8458200" cy="25908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The speed of light is the </a:t>
            </a:r>
            <a:r>
              <a:rPr lang="en-US" sz="3600" u="sng" dirty="0" smtClean="0"/>
              <a:t>same</a:t>
            </a:r>
            <a:r>
              <a:rPr lang="en-US" sz="3600" dirty="0" smtClean="0"/>
              <a:t> for all electromagnetic radiation</a:t>
            </a:r>
            <a:r>
              <a:rPr lang="en-US" sz="3600" dirty="0" smtClean="0">
                <a:sym typeface="Symbol" pitchFamily="18" charset="2"/>
              </a:rPr>
              <a:t>.</a:t>
            </a:r>
            <a:r>
              <a:rPr lang="en-US" sz="3600" dirty="0" smtClean="0"/>
              <a:t> </a:t>
            </a:r>
          </a:p>
          <a:p>
            <a:r>
              <a:rPr lang="en-US" sz="3600" dirty="0" smtClean="0"/>
              <a:t>You need to remember      	300,000,000 m/s</a:t>
            </a:r>
          </a:p>
          <a:p>
            <a:endParaRPr lang="en-US" b="1" dirty="0" smtClean="0"/>
          </a:p>
          <a:p>
            <a:endParaRPr lang="en-US" b="1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119188"/>
            <a:ext cx="2057400" cy="287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143000"/>
            <a:ext cx="2286000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500"/>
                                        <p:tgtEl>
                                          <p:spTgt spid="94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1" grpId="0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60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Electron cloud</a:t>
            </a:r>
            <a:endParaRPr lang="en-US" dirty="0" smtClean="0"/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 fontScale="92500" lnSpcReduction="10000"/>
          </a:bodyPr>
          <a:lstStyle/>
          <a:p>
            <a:r>
              <a:rPr lang="en-US" sz="3900" b="1" dirty="0" smtClean="0"/>
              <a:t>Electrons are located in energy levels within the electron cloud of an atom.</a:t>
            </a:r>
          </a:p>
          <a:p>
            <a:r>
              <a:rPr lang="en-US" sz="3900" b="1" dirty="0" smtClean="0"/>
              <a:t>These energy levels represent specific quantities of energy that the electron must have within a particular atom.</a:t>
            </a:r>
          </a:p>
          <a:p>
            <a:r>
              <a:rPr lang="en-US" sz="3900" b="1" dirty="0" smtClean="0"/>
              <a:t>Electrons cannot exist at any other energies in that particular atom.</a:t>
            </a:r>
            <a:endParaRPr lang="en-US" sz="3900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7" grpId="0" uiExpand="1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768202" y="152400"/>
            <a:ext cx="7024744" cy="11430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Excitation</a:t>
            </a:r>
          </a:p>
        </p:txBody>
      </p:sp>
      <p:sp>
        <p:nvSpPr>
          <p:cNvPr id="32771" name="Oval 1027"/>
          <p:cNvSpPr>
            <a:spLocks noChangeArrowheads="1"/>
          </p:cNvSpPr>
          <p:nvPr/>
        </p:nvSpPr>
        <p:spPr bwMode="auto">
          <a:xfrm>
            <a:off x="4495800" y="4343400"/>
            <a:ext cx="762000" cy="838200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32772" name="Oval 1028"/>
          <p:cNvSpPr>
            <a:spLocks noChangeArrowheads="1"/>
          </p:cNvSpPr>
          <p:nvPr/>
        </p:nvSpPr>
        <p:spPr bwMode="auto">
          <a:xfrm>
            <a:off x="3581400" y="3505200"/>
            <a:ext cx="2514600" cy="2590800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3317" name="Oval 1029"/>
          <p:cNvSpPr>
            <a:spLocks noChangeArrowheads="1"/>
          </p:cNvSpPr>
          <p:nvPr/>
        </p:nvSpPr>
        <p:spPr bwMode="auto">
          <a:xfrm>
            <a:off x="4876800" y="4267200"/>
            <a:ext cx="152400" cy="152400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3318" name="Line 1030"/>
          <p:cNvSpPr>
            <a:spLocks noChangeShapeType="1"/>
          </p:cNvSpPr>
          <p:nvPr/>
        </p:nvSpPr>
        <p:spPr bwMode="auto">
          <a:xfrm flipV="1">
            <a:off x="4953000" y="3581400"/>
            <a:ext cx="228600" cy="762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6" name="Text Box 1032"/>
          <p:cNvSpPr txBox="1">
            <a:spLocks noChangeArrowheads="1"/>
          </p:cNvSpPr>
          <p:nvPr/>
        </p:nvSpPr>
        <p:spPr bwMode="auto">
          <a:xfrm>
            <a:off x="1010979" y="1295400"/>
            <a:ext cx="73914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dirty="0" smtClean="0"/>
              <a:t>An electron </a:t>
            </a:r>
            <a:r>
              <a:rPr lang="en-US" sz="3600" dirty="0"/>
              <a:t>absorbs some energy which causes it to “jump” to a higher energy level. This is called excitation.</a:t>
            </a:r>
          </a:p>
        </p:txBody>
      </p:sp>
      <p:sp>
        <p:nvSpPr>
          <p:cNvPr id="2" name="Text Box 1033"/>
          <p:cNvSpPr txBox="1">
            <a:spLocks noChangeArrowheads="1"/>
          </p:cNvSpPr>
          <p:nvPr/>
        </p:nvSpPr>
        <p:spPr bwMode="auto">
          <a:xfrm>
            <a:off x="5257800" y="4267200"/>
            <a:ext cx="762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/>
              <a:t>E1</a:t>
            </a:r>
          </a:p>
        </p:txBody>
      </p:sp>
      <p:sp>
        <p:nvSpPr>
          <p:cNvPr id="32777" name="Text Box 1034"/>
          <p:cNvSpPr txBox="1">
            <a:spLocks noChangeArrowheads="1"/>
          </p:cNvSpPr>
          <p:nvPr/>
        </p:nvSpPr>
        <p:spPr bwMode="auto">
          <a:xfrm>
            <a:off x="5257800" y="2971800"/>
            <a:ext cx="1066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/>
              <a:t>E2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981200" y="3810000"/>
            <a:ext cx="2590800" cy="641350"/>
            <a:chOff x="1981200" y="3810000"/>
            <a:chExt cx="2590800" cy="641350"/>
          </a:xfrm>
        </p:grpSpPr>
        <p:sp>
          <p:nvSpPr>
            <p:cNvPr id="13323" name="Line 1035"/>
            <p:cNvSpPr>
              <a:spLocks noChangeShapeType="1"/>
            </p:cNvSpPr>
            <p:nvPr/>
          </p:nvSpPr>
          <p:spPr bwMode="auto">
            <a:xfrm>
              <a:off x="2209800" y="4419600"/>
              <a:ext cx="2362200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4" name="Text Box 1036"/>
            <p:cNvSpPr txBox="1">
              <a:spLocks noChangeArrowheads="1"/>
            </p:cNvSpPr>
            <p:nvPr/>
          </p:nvSpPr>
          <p:spPr bwMode="auto">
            <a:xfrm>
              <a:off x="1981200" y="3810000"/>
              <a:ext cx="1981200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 b="1" dirty="0"/>
                <a:t>Energy</a:t>
              </a:r>
            </a:p>
          </p:txBody>
        </p:sp>
      </p:grpSp>
      <p:sp>
        <p:nvSpPr>
          <p:cNvPr id="32780" name="Oval 1037"/>
          <p:cNvSpPr>
            <a:spLocks noChangeArrowheads="1"/>
          </p:cNvSpPr>
          <p:nvPr/>
        </p:nvSpPr>
        <p:spPr bwMode="auto">
          <a:xfrm>
            <a:off x="4724400" y="4572000"/>
            <a:ext cx="304800" cy="3048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32781" name="AutoShape 1038"/>
          <p:cNvSpPr>
            <a:spLocks/>
          </p:cNvSpPr>
          <p:nvPr/>
        </p:nvSpPr>
        <p:spPr bwMode="auto">
          <a:xfrm>
            <a:off x="990600" y="5410200"/>
            <a:ext cx="2286000" cy="685800"/>
          </a:xfrm>
          <a:prstGeom prst="borderCallout2">
            <a:avLst>
              <a:gd name="adj1" fmla="val 16667"/>
              <a:gd name="adj2" fmla="val 103333"/>
              <a:gd name="adj3" fmla="val 16667"/>
              <a:gd name="adj4" fmla="val 136042"/>
              <a:gd name="adj5" fmla="val -92593"/>
              <a:gd name="adj6" fmla="val 170000"/>
            </a:avLst>
          </a:prstGeom>
          <a:noFill/>
          <a:ln w="5080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r>
              <a:rPr lang="en-US" sz="3200" b="1"/>
              <a:t>Nucleus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"/>
                                            </p:cond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025 -0.1111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7" grpId="0" animBg="1"/>
      <p:bldP spid="13318" grpId="0" animBg="1"/>
      <p:bldP spid="3277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050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685800"/>
          </a:xfrm>
        </p:spPr>
        <p:txBody>
          <a:bodyPr>
            <a:normAutofit fontScale="90000"/>
          </a:bodyPr>
          <a:lstStyle/>
          <a:p>
            <a:r>
              <a:rPr lang="en-US" b="1" u="sng" smtClean="0"/>
              <a:t>de-excitation</a:t>
            </a:r>
          </a:p>
        </p:txBody>
      </p:sp>
      <p:sp>
        <p:nvSpPr>
          <p:cNvPr id="33795" name="Oval 2051"/>
          <p:cNvSpPr>
            <a:spLocks noChangeArrowheads="1"/>
          </p:cNvSpPr>
          <p:nvPr/>
        </p:nvSpPr>
        <p:spPr bwMode="auto">
          <a:xfrm>
            <a:off x="1219200" y="3810000"/>
            <a:ext cx="762000" cy="838200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33796" name="Oval 2052"/>
          <p:cNvSpPr>
            <a:spLocks noChangeArrowheads="1"/>
          </p:cNvSpPr>
          <p:nvPr/>
        </p:nvSpPr>
        <p:spPr bwMode="auto">
          <a:xfrm>
            <a:off x="304800" y="2971800"/>
            <a:ext cx="2514600" cy="2590800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33798" name="Oval 2054"/>
          <p:cNvSpPr>
            <a:spLocks noChangeArrowheads="1"/>
          </p:cNvSpPr>
          <p:nvPr/>
        </p:nvSpPr>
        <p:spPr bwMode="auto">
          <a:xfrm>
            <a:off x="1828800" y="29606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22887" name="Line 2055"/>
          <p:cNvSpPr>
            <a:spLocks noChangeShapeType="1"/>
          </p:cNvSpPr>
          <p:nvPr/>
        </p:nvSpPr>
        <p:spPr bwMode="auto">
          <a:xfrm flipV="1">
            <a:off x="1676400" y="3048000"/>
            <a:ext cx="228600" cy="685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9" name="Text Box 2056"/>
          <p:cNvSpPr txBox="1">
            <a:spLocks noChangeArrowheads="1"/>
          </p:cNvSpPr>
          <p:nvPr/>
        </p:nvSpPr>
        <p:spPr bwMode="auto">
          <a:xfrm>
            <a:off x="2514600" y="2971800"/>
            <a:ext cx="1066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/>
              <a:t>E2</a:t>
            </a:r>
          </a:p>
        </p:txBody>
      </p:sp>
      <p:sp>
        <p:nvSpPr>
          <p:cNvPr id="33800" name="Text Box 2057"/>
          <p:cNvSpPr txBox="1">
            <a:spLocks noChangeArrowheads="1"/>
          </p:cNvSpPr>
          <p:nvPr/>
        </p:nvSpPr>
        <p:spPr bwMode="auto">
          <a:xfrm>
            <a:off x="2057400" y="4038600"/>
            <a:ext cx="762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/>
              <a:t>E1</a:t>
            </a:r>
          </a:p>
        </p:txBody>
      </p:sp>
      <p:sp>
        <p:nvSpPr>
          <p:cNvPr id="122890" name="Line 2058"/>
          <p:cNvSpPr>
            <a:spLocks noChangeShapeType="1"/>
          </p:cNvSpPr>
          <p:nvPr/>
        </p:nvSpPr>
        <p:spPr bwMode="auto">
          <a:xfrm>
            <a:off x="2362200" y="3810000"/>
            <a:ext cx="3124200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92" name="Freeform 2060"/>
          <p:cNvSpPr>
            <a:spLocks/>
          </p:cNvSpPr>
          <p:nvPr/>
        </p:nvSpPr>
        <p:spPr bwMode="auto">
          <a:xfrm>
            <a:off x="2362200" y="3581400"/>
            <a:ext cx="2946400" cy="438150"/>
          </a:xfrm>
          <a:custGeom>
            <a:avLst/>
            <a:gdLst>
              <a:gd name="T0" fmla="*/ 0 w 1856"/>
              <a:gd name="T1" fmla="*/ 2147483647 h 276"/>
              <a:gd name="T2" fmla="*/ 2147483647 w 1856"/>
              <a:gd name="T3" fmla="*/ 2147483647 h 276"/>
              <a:gd name="T4" fmla="*/ 2147483647 w 1856"/>
              <a:gd name="T5" fmla="*/ 2147483647 h 276"/>
              <a:gd name="T6" fmla="*/ 2147483647 w 1856"/>
              <a:gd name="T7" fmla="*/ 2147483647 h 276"/>
              <a:gd name="T8" fmla="*/ 2147483647 w 1856"/>
              <a:gd name="T9" fmla="*/ 2147483647 h 276"/>
              <a:gd name="T10" fmla="*/ 2147483647 w 1856"/>
              <a:gd name="T11" fmla="*/ 2147483647 h 276"/>
              <a:gd name="T12" fmla="*/ 2147483647 w 1856"/>
              <a:gd name="T13" fmla="*/ 2147483647 h 276"/>
              <a:gd name="T14" fmla="*/ 2147483647 w 1856"/>
              <a:gd name="T15" fmla="*/ 0 h 276"/>
              <a:gd name="T16" fmla="*/ 2147483647 w 1856"/>
              <a:gd name="T17" fmla="*/ 2147483647 h 276"/>
              <a:gd name="T18" fmla="*/ 2147483647 w 1856"/>
              <a:gd name="T19" fmla="*/ 2147483647 h 276"/>
              <a:gd name="T20" fmla="*/ 2147483647 w 1856"/>
              <a:gd name="T21" fmla="*/ 2147483647 h 276"/>
              <a:gd name="T22" fmla="*/ 2147483647 w 1856"/>
              <a:gd name="T23" fmla="*/ 2147483647 h 276"/>
              <a:gd name="T24" fmla="*/ 2147483647 w 1856"/>
              <a:gd name="T25" fmla="*/ 2147483647 h 276"/>
              <a:gd name="T26" fmla="*/ 2147483647 w 1856"/>
              <a:gd name="T27" fmla="*/ 2147483647 h 276"/>
              <a:gd name="T28" fmla="*/ 2147483647 w 1856"/>
              <a:gd name="T29" fmla="*/ 2147483647 h 276"/>
              <a:gd name="T30" fmla="*/ 2147483647 w 1856"/>
              <a:gd name="T31" fmla="*/ 2147483647 h 276"/>
              <a:gd name="T32" fmla="*/ 2147483647 w 1856"/>
              <a:gd name="T33" fmla="*/ 2147483647 h 276"/>
              <a:gd name="T34" fmla="*/ 2147483647 w 1856"/>
              <a:gd name="T35" fmla="*/ 2147483647 h 276"/>
              <a:gd name="T36" fmla="*/ 2147483647 w 1856"/>
              <a:gd name="T37" fmla="*/ 2147483647 h 276"/>
              <a:gd name="T38" fmla="*/ 2147483647 w 1856"/>
              <a:gd name="T39" fmla="*/ 2147483647 h 276"/>
              <a:gd name="T40" fmla="*/ 2147483647 w 1856"/>
              <a:gd name="T41" fmla="*/ 2147483647 h 276"/>
              <a:gd name="T42" fmla="*/ 2147483647 w 1856"/>
              <a:gd name="T43" fmla="*/ 2147483647 h 276"/>
              <a:gd name="T44" fmla="*/ 2147483647 w 1856"/>
              <a:gd name="T45" fmla="*/ 2147483647 h 276"/>
              <a:gd name="T46" fmla="*/ 2147483647 w 1856"/>
              <a:gd name="T47" fmla="*/ 2147483647 h 276"/>
              <a:gd name="T48" fmla="*/ 2147483647 w 1856"/>
              <a:gd name="T49" fmla="*/ 2147483647 h 276"/>
              <a:gd name="T50" fmla="*/ 2147483647 w 1856"/>
              <a:gd name="T51" fmla="*/ 2147483647 h 276"/>
              <a:gd name="T52" fmla="*/ 2147483647 w 1856"/>
              <a:gd name="T53" fmla="*/ 2147483647 h 276"/>
              <a:gd name="T54" fmla="*/ 2147483647 w 1856"/>
              <a:gd name="T55" fmla="*/ 2147483647 h 276"/>
              <a:gd name="T56" fmla="*/ 2147483647 w 1856"/>
              <a:gd name="T57" fmla="*/ 2147483647 h 276"/>
              <a:gd name="T58" fmla="*/ 2147483647 w 1856"/>
              <a:gd name="T59" fmla="*/ 2147483647 h 27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1856"/>
              <a:gd name="T91" fmla="*/ 0 h 276"/>
              <a:gd name="T92" fmla="*/ 1856 w 1856"/>
              <a:gd name="T93" fmla="*/ 276 h 27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1856" h="276">
                <a:moveTo>
                  <a:pt x="0" y="112"/>
                </a:moveTo>
                <a:cubicBezTo>
                  <a:pt x="16" y="123"/>
                  <a:pt x="36" y="129"/>
                  <a:pt x="48" y="144"/>
                </a:cubicBezTo>
                <a:cubicBezTo>
                  <a:pt x="100" y="208"/>
                  <a:pt x="21" y="180"/>
                  <a:pt x="96" y="240"/>
                </a:cubicBezTo>
                <a:cubicBezTo>
                  <a:pt x="109" y="251"/>
                  <a:pt x="128" y="251"/>
                  <a:pt x="144" y="256"/>
                </a:cubicBezTo>
                <a:cubicBezTo>
                  <a:pt x="208" y="240"/>
                  <a:pt x="212" y="254"/>
                  <a:pt x="240" y="192"/>
                </a:cubicBezTo>
                <a:cubicBezTo>
                  <a:pt x="254" y="161"/>
                  <a:pt x="261" y="128"/>
                  <a:pt x="272" y="96"/>
                </a:cubicBezTo>
                <a:cubicBezTo>
                  <a:pt x="277" y="80"/>
                  <a:pt x="274" y="57"/>
                  <a:pt x="288" y="48"/>
                </a:cubicBezTo>
                <a:cubicBezTo>
                  <a:pt x="350" y="7"/>
                  <a:pt x="318" y="22"/>
                  <a:pt x="384" y="0"/>
                </a:cubicBezTo>
                <a:cubicBezTo>
                  <a:pt x="405" y="5"/>
                  <a:pt x="431" y="2"/>
                  <a:pt x="448" y="16"/>
                </a:cubicBezTo>
                <a:cubicBezTo>
                  <a:pt x="461" y="27"/>
                  <a:pt x="455" y="50"/>
                  <a:pt x="464" y="64"/>
                </a:cubicBezTo>
                <a:cubicBezTo>
                  <a:pt x="477" y="83"/>
                  <a:pt x="496" y="96"/>
                  <a:pt x="512" y="112"/>
                </a:cubicBezTo>
                <a:cubicBezTo>
                  <a:pt x="539" y="194"/>
                  <a:pt x="593" y="246"/>
                  <a:pt x="672" y="272"/>
                </a:cubicBezTo>
                <a:cubicBezTo>
                  <a:pt x="709" y="267"/>
                  <a:pt x="752" y="276"/>
                  <a:pt x="784" y="256"/>
                </a:cubicBezTo>
                <a:cubicBezTo>
                  <a:pt x="816" y="235"/>
                  <a:pt x="848" y="160"/>
                  <a:pt x="848" y="160"/>
                </a:cubicBezTo>
                <a:cubicBezTo>
                  <a:pt x="855" y="118"/>
                  <a:pt x="850" y="34"/>
                  <a:pt x="912" y="16"/>
                </a:cubicBezTo>
                <a:cubicBezTo>
                  <a:pt x="933" y="10"/>
                  <a:pt x="955" y="27"/>
                  <a:pt x="976" y="32"/>
                </a:cubicBezTo>
                <a:cubicBezTo>
                  <a:pt x="997" y="64"/>
                  <a:pt x="1028" y="92"/>
                  <a:pt x="1040" y="128"/>
                </a:cubicBezTo>
                <a:cubicBezTo>
                  <a:pt x="1045" y="144"/>
                  <a:pt x="1047" y="162"/>
                  <a:pt x="1056" y="176"/>
                </a:cubicBezTo>
                <a:cubicBezTo>
                  <a:pt x="1081" y="213"/>
                  <a:pt x="1117" y="232"/>
                  <a:pt x="1152" y="256"/>
                </a:cubicBezTo>
                <a:cubicBezTo>
                  <a:pt x="1200" y="251"/>
                  <a:pt x="1253" y="263"/>
                  <a:pt x="1296" y="240"/>
                </a:cubicBezTo>
                <a:cubicBezTo>
                  <a:pt x="1330" y="222"/>
                  <a:pt x="1360" y="144"/>
                  <a:pt x="1360" y="144"/>
                </a:cubicBezTo>
                <a:cubicBezTo>
                  <a:pt x="1365" y="117"/>
                  <a:pt x="1363" y="88"/>
                  <a:pt x="1376" y="64"/>
                </a:cubicBezTo>
                <a:cubicBezTo>
                  <a:pt x="1410" y="5"/>
                  <a:pt x="1494" y="42"/>
                  <a:pt x="1536" y="48"/>
                </a:cubicBezTo>
                <a:cubicBezTo>
                  <a:pt x="1547" y="80"/>
                  <a:pt x="1557" y="112"/>
                  <a:pt x="1568" y="144"/>
                </a:cubicBezTo>
                <a:cubicBezTo>
                  <a:pt x="1573" y="160"/>
                  <a:pt x="1579" y="176"/>
                  <a:pt x="1584" y="192"/>
                </a:cubicBezTo>
                <a:cubicBezTo>
                  <a:pt x="1589" y="208"/>
                  <a:pt x="1585" y="232"/>
                  <a:pt x="1600" y="240"/>
                </a:cubicBezTo>
                <a:cubicBezTo>
                  <a:pt x="1621" y="251"/>
                  <a:pt x="1643" y="261"/>
                  <a:pt x="1664" y="272"/>
                </a:cubicBezTo>
                <a:cubicBezTo>
                  <a:pt x="1696" y="267"/>
                  <a:pt x="1731" y="271"/>
                  <a:pt x="1760" y="256"/>
                </a:cubicBezTo>
                <a:cubicBezTo>
                  <a:pt x="1777" y="247"/>
                  <a:pt x="1778" y="222"/>
                  <a:pt x="1792" y="208"/>
                </a:cubicBezTo>
                <a:cubicBezTo>
                  <a:pt x="1811" y="189"/>
                  <a:pt x="1837" y="179"/>
                  <a:pt x="1856" y="160"/>
                </a:cubicBezTo>
              </a:path>
            </a:pathLst>
          </a:cu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3" name="Text Box 2061"/>
          <p:cNvSpPr txBox="1">
            <a:spLocks noChangeArrowheads="1"/>
          </p:cNvSpPr>
          <p:nvPr/>
        </p:nvSpPr>
        <p:spPr bwMode="auto">
          <a:xfrm>
            <a:off x="381000" y="990600"/>
            <a:ext cx="82296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 dirty="0"/>
              <a:t>The electron, preferring to be in the lower energy, drops back down to the lower energy level, releasing energy.</a:t>
            </a:r>
          </a:p>
        </p:txBody>
      </p:sp>
      <p:sp>
        <p:nvSpPr>
          <p:cNvPr id="33804" name="Oval 2062"/>
          <p:cNvSpPr>
            <a:spLocks noChangeArrowheads="1"/>
          </p:cNvSpPr>
          <p:nvPr/>
        </p:nvSpPr>
        <p:spPr bwMode="auto">
          <a:xfrm>
            <a:off x="1447800" y="4038600"/>
            <a:ext cx="304800" cy="3048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5376" name="Text Box 16"/>
          <p:cNvSpPr txBox="1">
            <a:spLocks noChangeArrowheads="1"/>
          </p:cNvSpPr>
          <p:nvPr/>
        </p:nvSpPr>
        <p:spPr bwMode="auto">
          <a:xfrm>
            <a:off x="3949109" y="3813544"/>
            <a:ext cx="4876800" cy="270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400" b="1" dirty="0"/>
              <a:t>The energy </a:t>
            </a:r>
            <a:r>
              <a:rPr lang="en-US" sz="3400" b="1" dirty="0" smtClean="0"/>
              <a:t>is released as photons and is </a:t>
            </a:r>
            <a:r>
              <a:rPr lang="en-US" sz="3400" b="1" dirty="0"/>
              <a:t>proportional to </a:t>
            </a:r>
            <a:r>
              <a:rPr lang="en-US" sz="3400" b="1" dirty="0" smtClean="0"/>
              <a:t>the </a:t>
            </a:r>
            <a:r>
              <a:rPr lang="en-US" sz="3400" b="1" dirty="0"/>
              <a:t>frequency of the </a:t>
            </a:r>
            <a:r>
              <a:rPr lang="en-US" sz="3400" b="1" dirty="0" smtClean="0"/>
              <a:t>resulting </a:t>
            </a:r>
            <a:r>
              <a:rPr lang="en-US" sz="3400" b="1" dirty="0" err="1" smtClean="0"/>
              <a:t>emag</a:t>
            </a:r>
            <a:r>
              <a:rPr lang="en-US" sz="3400" b="1" dirty="0" smtClean="0"/>
              <a:t> wave</a:t>
            </a:r>
            <a:r>
              <a:rPr lang="en-US" sz="3400" b="1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07407E-6 L -0.025 0.112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562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000"/>
                                        <p:tgtEl>
                                          <p:spTgt spid="122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2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2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8" grpId="0" animBg="1"/>
      <p:bldP spid="122887" grpId="0" animBg="1"/>
      <p:bldP spid="122890" grpId="0" animBg="1"/>
      <p:bldP spid="122892" grpId="0" animBg="1"/>
      <p:bldP spid="1537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lectron emissio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762000"/>
            <a:ext cx="74168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RespondGraphMaster">
  <a:themeElements>
    <a:clrScheme name="Theater 1">
      <a:dk1>
        <a:srgbClr val="00005B"/>
      </a:dk1>
      <a:lt1>
        <a:srgbClr val="F8F8F8"/>
      </a:lt1>
      <a:dk2>
        <a:srgbClr val="0000FF"/>
      </a:dk2>
      <a:lt2>
        <a:srgbClr val="FFCC00"/>
      </a:lt2>
      <a:accent1>
        <a:srgbClr val="98BAFF"/>
      </a:accent1>
      <a:accent2>
        <a:srgbClr val="009900"/>
      </a:accent2>
      <a:accent3>
        <a:srgbClr val="AAAAFF"/>
      </a:accent3>
      <a:accent4>
        <a:srgbClr val="D4D4D4"/>
      </a:accent4>
      <a:accent5>
        <a:srgbClr val="CAD9FF"/>
      </a:accent5>
      <a:accent6>
        <a:srgbClr val="008A00"/>
      </a:accent6>
      <a:hlink>
        <a:srgbClr val="350035"/>
      </a:hlink>
      <a:folHlink>
        <a:srgbClr val="5980D8"/>
      </a:folHlink>
    </a:clrScheme>
    <a:fontScheme name="Theater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Theater 1">
        <a:dk1>
          <a:srgbClr val="00005B"/>
        </a:dk1>
        <a:lt1>
          <a:srgbClr val="F8F8F8"/>
        </a:lt1>
        <a:dk2>
          <a:srgbClr val="0000FF"/>
        </a:dk2>
        <a:lt2>
          <a:srgbClr val="FFCC00"/>
        </a:lt2>
        <a:accent1>
          <a:srgbClr val="98BAFF"/>
        </a:accent1>
        <a:accent2>
          <a:srgbClr val="009900"/>
        </a:accent2>
        <a:accent3>
          <a:srgbClr val="AAAAFF"/>
        </a:accent3>
        <a:accent4>
          <a:srgbClr val="D4D4D4"/>
        </a:accent4>
        <a:accent5>
          <a:srgbClr val="CAD9FF"/>
        </a:accent5>
        <a:accent6>
          <a:srgbClr val="008A00"/>
        </a:accent6>
        <a:hlink>
          <a:srgbClr val="350035"/>
        </a:hlink>
        <a:folHlink>
          <a:srgbClr val="5980D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eater 2">
        <a:dk1>
          <a:srgbClr val="000000"/>
        </a:dk1>
        <a:lt1>
          <a:srgbClr val="FFFFFF"/>
        </a:lt1>
        <a:dk2>
          <a:srgbClr val="003399"/>
        </a:dk2>
        <a:lt2>
          <a:srgbClr val="5A92D2"/>
        </a:lt2>
        <a:accent1>
          <a:srgbClr val="CCECFF"/>
        </a:accent1>
        <a:accent2>
          <a:srgbClr val="CC99FF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B98AE7"/>
        </a:accent6>
        <a:hlink>
          <a:srgbClr val="FFFF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eater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FFFFF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eater 4">
        <a:dk1>
          <a:srgbClr val="333300"/>
        </a:dk1>
        <a:lt1>
          <a:srgbClr val="F8F8F8"/>
        </a:lt1>
        <a:dk2>
          <a:srgbClr val="B4AD8B"/>
        </a:dk2>
        <a:lt2>
          <a:srgbClr val="FFFF99"/>
        </a:lt2>
        <a:accent1>
          <a:srgbClr val="F5F5DE"/>
        </a:accent1>
        <a:accent2>
          <a:srgbClr val="00CCCC"/>
        </a:accent2>
        <a:accent3>
          <a:srgbClr val="D6D3C4"/>
        </a:accent3>
        <a:accent4>
          <a:srgbClr val="D4D4D4"/>
        </a:accent4>
        <a:accent5>
          <a:srgbClr val="F9F9EC"/>
        </a:accent5>
        <a:accent6>
          <a:srgbClr val="00B9B9"/>
        </a:accent6>
        <a:hlink>
          <a:srgbClr val="4E5136"/>
        </a:hlink>
        <a:folHlink>
          <a:srgbClr val="ADAA6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eater 5">
        <a:dk1>
          <a:srgbClr val="003300"/>
        </a:dk1>
        <a:lt1>
          <a:srgbClr val="F8F8F8"/>
        </a:lt1>
        <a:dk2>
          <a:srgbClr val="009966"/>
        </a:dk2>
        <a:lt2>
          <a:srgbClr val="FFCC00"/>
        </a:lt2>
        <a:accent1>
          <a:srgbClr val="F5F5DE"/>
        </a:accent1>
        <a:accent2>
          <a:srgbClr val="00CCCC"/>
        </a:accent2>
        <a:accent3>
          <a:srgbClr val="AACAB8"/>
        </a:accent3>
        <a:accent4>
          <a:srgbClr val="D4D4D4"/>
        </a:accent4>
        <a:accent5>
          <a:srgbClr val="F9F9EC"/>
        </a:accent5>
        <a:accent6>
          <a:srgbClr val="00B9B9"/>
        </a:accent6>
        <a:hlink>
          <a:srgbClr val="4E5136"/>
        </a:hlink>
        <a:folHlink>
          <a:srgbClr val="ADAA6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eater 6">
        <a:dk1>
          <a:srgbClr val="660033"/>
        </a:dk1>
        <a:lt1>
          <a:srgbClr val="F8F8F8"/>
        </a:lt1>
        <a:dk2>
          <a:srgbClr val="D60093"/>
        </a:dk2>
        <a:lt2>
          <a:srgbClr val="FFCC00"/>
        </a:lt2>
        <a:accent1>
          <a:srgbClr val="F5F5DE"/>
        </a:accent1>
        <a:accent2>
          <a:srgbClr val="009900"/>
        </a:accent2>
        <a:accent3>
          <a:srgbClr val="E8AAC8"/>
        </a:accent3>
        <a:accent4>
          <a:srgbClr val="D4D4D4"/>
        </a:accent4>
        <a:accent5>
          <a:srgbClr val="F9F9EC"/>
        </a:accent5>
        <a:accent6>
          <a:srgbClr val="008A00"/>
        </a:accent6>
        <a:hlink>
          <a:srgbClr val="4E5136"/>
        </a:hlink>
        <a:folHlink>
          <a:srgbClr val="ADAA67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iRespondQuestionMaster">
  <a:themeElements>
    <a:clrScheme name="Theater 1">
      <a:dk1>
        <a:srgbClr val="00005B"/>
      </a:dk1>
      <a:lt1>
        <a:srgbClr val="F8F8F8"/>
      </a:lt1>
      <a:dk2>
        <a:srgbClr val="0000FF"/>
      </a:dk2>
      <a:lt2>
        <a:srgbClr val="FFCC00"/>
      </a:lt2>
      <a:accent1>
        <a:srgbClr val="98BAFF"/>
      </a:accent1>
      <a:accent2>
        <a:srgbClr val="009900"/>
      </a:accent2>
      <a:accent3>
        <a:srgbClr val="AAAAFF"/>
      </a:accent3>
      <a:accent4>
        <a:srgbClr val="D4D4D4"/>
      </a:accent4>
      <a:accent5>
        <a:srgbClr val="CAD9FF"/>
      </a:accent5>
      <a:accent6>
        <a:srgbClr val="008A00"/>
      </a:accent6>
      <a:hlink>
        <a:srgbClr val="350035"/>
      </a:hlink>
      <a:folHlink>
        <a:srgbClr val="5980D8"/>
      </a:folHlink>
    </a:clrScheme>
    <a:fontScheme name="Theater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Theater 1">
        <a:dk1>
          <a:srgbClr val="00005B"/>
        </a:dk1>
        <a:lt1>
          <a:srgbClr val="F8F8F8"/>
        </a:lt1>
        <a:dk2>
          <a:srgbClr val="0000FF"/>
        </a:dk2>
        <a:lt2>
          <a:srgbClr val="FFCC00"/>
        </a:lt2>
        <a:accent1>
          <a:srgbClr val="98BAFF"/>
        </a:accent1>
        <a:accent2>
          <a:srgbClr val="009900"/>
        </a:accent2>
        <a:accent3>
          <a:srgbClr val="AAAAFF"/>
        </a:accent3>
        <a:accent4>
          <a:srgbClr val="D4D4D4"/>
        </a:accent4>
        <a:accent5>
          <a:srgbClr val="CAD9FF"/>
        </a:accent5>
        <a:accent6>
          <a:srgbClr val="008A00"/>
        </a:accent6>
        <a:hlink>
          <a:srgbClr val="350035"/>
        </a:hlink>
        <a:folHlink>
          <a:srgbClr val="5980D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eater 2">
        <a:dk1>
          <a:srgbClr val="000000"/>
        </a:dk1>
        <a:lt1>
          <a:srgbClr val="FFFFFF"/>
        </a:lt1>
        <a:dk2>
          <a:srgbClr val="003399"/>
        </a:dk2>
        <a:lt2>
          <a:srgbClr val="5A92D2"/>
        </a:lt2>
        <a:accent1>
          <a:srgbClr val="CCECFF"/>
        </a:accent1>
        <a:accent2>
          <a:srgbClr val="CC99FF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B98AE7"/>
        </a:accent6>
        <a:hlink>
          <a:srgbClr val="FFFF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eater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FFFFF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eater 4">
        <a:dk1>
          <a:srgbClr val="333300"/>
        </a:dk1>
        <a:lt1>
          <a:srgbClr val="F8F8F8"/>
        </a:lt1>
        <a:dk2>
          <a:srgbClr val="B4AD8B"/>
        </a:dk2>
        <a:lt2>
          <a:srgbClr val="FFFF99"/>
        </a:lt2>
        <a:accent1>
          <a:srgbClr val="F5F5DE"/>
        </a:accent1>
        <a:accent2>
          <a:srgbClr val="00CCCC"/>
        </a:accent2>
        <a:accent3>
          <a:srgbClr val="D6D3C4"/>
        </a:accent3>
        <a:accent4>
          <a:srgbClr val="D4D4D4"/>
        </a:accent4>
        <a:accent5>
          <a:srgbClr val="F9F9EC"/>
        </a:accent5>
        <a:accent6>
          <a:srgbClr val="00B9B9"/>
        </a:accent6>
        <a:hlink>
          <a:srgbClr val="4E5136"/>
        </a:hlink>
        <a:folHlink>
          <a:srgbClr val="ADAA6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eater 5">
        <a:dk1>
          <a:srgbClr val="003300"/>
        </a:dk1>
        <a:lt1>
          <a:srgbClr val="F8F8F8"/>
        </a:lt1>
        <a:dk2>
          <a:srgbClr val="009966"/>
        </a:dk2>
        <a:lt2>
          <a:srgbClr val="FFCC00"/>
        </a:lt2>
        <a:accent1>
          <a:srgbClr val="F5F5DE"/>
        </a:accent1>
        <a:accent2>
          <a:srgbClr val="00CCCC"/>
        </a:accent2>
        <a:accent3>
          <a:srgbClr val="AACAB8"/>
        </a:accent3>
        <a:accent4>
          <a:srgbClr val="D4D4D4"/>
        </a:accent4>
        <a:accent5>
          <a:srgbClr val="F9F9EC"/>
        </a:accent5>
        <a:accent6>
          <a:srgbClr val="00B9B9"/>
        </a:accent6>
        <a:hlink>
          <a:srgbClr val="4E5136"/>
        </a:hlink>
        <a:folHlink>
          <a:srgbClr val="ADAA6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eater 6">
        <a:dk1>
          <a:srgbClr val="660033"/>
        </a:dk1>
        <a:lt1>
          <a:srgbClr val="F8F8F8"/>
        </a:lt1>
        <a:dk2>
          <a:srgbClr val="D60093"/>
        </a:dk2>
        <a:lt2>
          <a:srgbClr val="FFCC00"/>
        </a:lt2>
        <a:accent1>
          <a:srgbClr val="F5F5DE"/>
        </a:accent1>
        <a:accent2>
          <a:srgbClr val="009900"/>
        </a:accent2>
        <a:accent3>
          <a:srgbClr val="E8AAC8"/>
        </a:accent3>
        <a:accent4>
          <a:srgbClr val="D4D4D4"/>
        </a:accent4>
        <a:accent5>
          <a:srgbClr val="F9F9EC"/>
        </a:accent5>
        <a:accent6>
          <a:srgbClr val="008A00"/>
        </a:accent6>
        <a:hlink>
          <a:srgbClr val="4E5136"/>
        </a:hlink>
        <a:folHlink>
          <a:srgbClr val="ADAA67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C:\MSOFFICE\Templates\Presentation Designs\THEATER.POT</Template>
  <TotalTime>19527</TotalTime>
  <Words>1210</Words>
  <Application>Microsoft Office PowerPoint</Application>
  <PresentationFormat>On-screen Show (4:3)</PresentationFormat>
  <Paragraphs>192</Paragraphs>
  <Slides>43</Slides>
  <Notes>39</Notes>
  <HiddenSlides>0</HiddenSlides>
  <MMClips>4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iRespondGraphMaster</vt:lpstr>
      <vt:lpstr>Austin</vt:lpstr>
      <vt:lpstr>iRespondQuestionMaster</vt:lpstr>
      <vt:lpstr>Image</vt:lpstr>
      <vt:lpstr>PowerPoint Presentation</vt:lpstr>
      <vt:lpstr>Waves…</vt:lpstr>
      <vt:lpstr>Waves…</vt:lpstr>
      <vt:lpstr>PowerPoint Presentation</vt:lpstr>
      <vt:lpstr>PowerPoint Presentation</vt:lpstr>
      <vt:lpstr>Electron cloud</vt:lpstr>
      <vt:lpstr>Excitation</vt:lpstr>
      <vt:lpstr>de-excitation</vt:lpstr>
      <vt:lpstr>PowerPoint Presentation</vt:lpstr>
      <vt:lpstr>Electromagnetic Waves</vt:lpstr>
      <vt:lpstr>Emission Spectra</vt:lpstr>
      <vt:lpstr>PowerPoint Presentation</vt:lpstr>
      <vt:lpstr>PowerPoint Presentation</vt:lpstr>
      <vt:lpstr>PowerPoint Presentation</vt:lpstr>
      <vt:lpstr>The Electromagnetic Spectrum</vt:lpstr>
      <vt:lpstr>The Electromagnetic Spectrum</vt:lpstr>
      <vt:lpstr>PowerPoint Presentation</vt:lpstr>
      <vt:lpstr>The Electromagnetic Spectrum</vt:lpstr>
      <vt:lpstr>PowerPoint Presentation</vt:lpstr>
      <vt:lpstr>PowerPoint Presentation</vt:lpstr>
      <vt:lpstr>The Electromagnetic Spectrum</vt:lpstr>
      <vt:lpstr>The Visible Spectrum</vt:lpstr>
      <vt:lpstr>The Electromagnetic Spectrum</vt:lpstr>
      <vt:lpstr>The Electromagnetic Spectrum</vt:lpstr>
      <vt:lpstr>PowerPoint Presentation</vt:lpstr>
      <vt:lpstr>The Electromagnetic Spectrum</vt:lpstr>
      <vt:lpstr>Emag</vt:lpstr>
      <vt:lpstr>Transparent Materials</vt:lpstr>
      <vt:lpstr>Opaque Materials</vt:lpstr>
      <vt:lpstr>Translucent Materials</vt:lpstr>
      <vt:lpstr>Light speed changes?</vt:lpstr>
      <vt:lpstr>PowerPoint Presentation</vt:lpstr>
      <vt:lpstr>Light speed changes?</vt:lpstr>
      <vt:lpstr>Light speed changes?</vt:lpstr>
      <vt:lpstr>Transparency of the spectrum</vt:lpstr>
      <vt:lpstr>Transparency of the spectrum</vt:lpstr>
      <vt:lpstr>Refraction</vt:lpstr>
      <vt:lpstr>Rainbows</vt:lpstr>
      <vt:lpstr>Rainbows</vt:lpstr>
      <vt:lpstr>Polarization</vt:lpstr>
      <vt:lpstr>Polarization</vt:lpstr>
      <vt:lpstr>Polarization and 3-D</vt:lpstr>
      <vt:lpstr>PowerPoint Presentation</vt:lpstr>
    </vt:vector>
  </TitlesOfParts>
  <Company>SFA Physics and Astronomy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20</dc:title>
  <dc:creator>Michael.Teters@cobbk12.org</dc:creator>
  <cp:lastModifiedBy>Michael Teters</cp:lastModifiedBy>
  <cp:revision>172</cp:revision>
  <cp:lastPrinted>2012-05-04T15:39:55Z</cp:lastPrinted>
  <dcterms:created xsi:type="dcterms:W3CDTF">1998-09-15T03:45:01Z</dcterms:created>
  <dcterms:modified xsi:type="dcterms:W3CDTF">2014-05-09T11:48:19Z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howTimer">
    <vt:bool>true</vt:bool>
  </property>
  <property fmtid="{D5CDD505-2E9C-101B-9397-08002B2CF9AE}" pid="3" name="ShowPercent">
    <vt:bool>true</vt:bool>
  </property>
  <property fmtid="{D5CDD505-2E9C-101B-9397-08002B2CF9AE}" pid="4" name="AutoReflect">
    <vt:bool>false</vt:bool>
  </property>
  <property fmtid="{D5CDD505-2E9C-101B-9397-08002B2CF9AE}" pid="5" name="KeepGraph">
    <vt:bool>false</vt:bool>
  </property>
</Properties>
</file>