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8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svg"/><Relationship Id="rId1" Type="http://schemas.openxmlformats.org/officeDocument/2006/relationships/image" Target="../media/image11.png"/><Relationship Id="rId6" Type="http://schemas.openxmlformats.org/officeDocument/2006/relationships/image" Target="../media/image10.svg"/><Relationship Id="rId5" Type="http://schemas.openxmlformats.org/officeDocument/2006/relationships/image" Target="../media/image13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563E6-1B85-47AE-944F-E48246BA90C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A87C1FC-8A86-4E8C-A5FF-BF6CA009082E}">
      <dgm:prSet/>
      <dgm:spPr/>
      <dgm:t>
        <a:bodyPr/>
        <a:lstStyle/>
        <a:p>
          <a:r>
            <a:rPr lang="en-US"/>
            <a:t>Static friction is lazy!</a:t>
          </a:r>
        </a:p>
      </dgm:t>
    </dgm:pt>
    <dgm:pt modelId="{537A0EA7-419F-4CFF-8838-EF02A608B772}" type="parTrans" cxnId="{4652F915-743B-429F-8EB9-E25AF45F79BA}">
      <dgm:prSet/>
      <dgm:spPr/>
      <dgm:t>
        <a:bodyPr/>
        <a:lstStyle/>
        <a:p>
          <a:endParaRPr lang="en-US"/>
        </a:p>
      </dgm:t>
    </dgm:pt>
    <dgm:pt modelId="{A53B29F7-1C38-4E6C-A1B5-E14EC232C042}" type="sibTrans" cxnId="{4652F915-743B-429F-8EB9-E25AF45F79BA}">
      <dgm:prSet/>
      <dgm:spPr/>
      <dgm:t>
        <a:bodyPr/>
        <a:lstStyle/>
        <a:p>
          <a:endParaRPr lang="en-US"/>
        </a:p>
      </dgm:t>
    </dgm:pt>
    <dgm:pt modelId="{D3F00CC2-29B4-4A3D-A91B-2EC0101F11C2}">
      <dgm:prSet/>
      <dgm:spPr/>
      <dgm:t>
        <a:bodyPr/>
        <a:lstStyle/>
        <a:p>
          <a:r>
            <a:rPr lang="en-US"/>
            <a:t>Static friction does the absolute minimum possible to prevent motion!</a:t>
          </a:r>
        </a:p>
      </dgm:t>
    </dgm:pt>
    <dgm:pt modelId="{561B8406-9B74-4F0F-BE79-08910F2A14D5}" type="parTrans" cxnId="{741A4474-7AF1-40B4-9600-37F8359C2172}">
      <dgm:prSet/>
      <dgm:spPr/>
      <dgm:t>
        <a:bodyPr/>
        <a:lstStyle/>
        <a:p>
          <a:endParaRPr lang="en-US"/>
        </a:p>
      </dgm:t>
    </dgm:pt>
    <dgm:pt modelId="{68B19046-C14E-458B-AF0C-04375A2B8BED}" type="sibTrans" cxnId="{741A4474-7AF1-40B4-9600-37F8359C2172}">
      <dgm:prSet/>
      <dgm:spPr/>
      <dgm:t>
        <a:bodyPr/>
        <a:lstStyle/>
        <a:p>
          <a:endParaRPr lang="en-US"/>
        </a:p>
      </dgm:t>
    </dgm:pt>
    <dgm:pt modelId="{6D90B3DC-53FB-4EDD-85AA-3967DFBCBEA7}">
      <dgm:prSet/>
      <dgm:spPr/>
      <dgm:t>
        <a:bodyPr/>
        <a:lstStyle/>
        <a:p>
          <a:r>
            <a:rPr lang="en-US"/>
            <a:t>Kinetic friction always does the maximum possible to stop motion!</a:t>
          </a:r>
        </a:p>
      </dgm:t>
    </dgm:pt>
    <dgm:pt modelId="{3297F147-A87C-491A-B18C-81F06E6AA3C2}" type="parTrans" cxnId="{D7BCF46C-AEAB-47B6-9219-04690919B9C8}">
      <dgm:prSet/>
      <dgm:spPr/>
      <dgm:t>
        <a:bodyPr/>
        <a:lstStyle/>
        <a:p>
          <a:endParaRPr lang="en-US"/>
        </a:p>
      </dgm:t>
    </dgm:pt>
    <dgm:pt modelId="{EE855C65-8825-4394-B7C6-ACC31B2D8408}" type="sibTrans" cxnId="{D7BCF46C-AEAB-47B6-9219-04690919B9C8}">
      <dgm:prSet/>
      <dgm:spPr/>
      <dgm:t>
        <a:bodyPr/>
        <a:lstStyle/>
        <a:p>
          <a:endParaRPr lang="en-US"/>
        </a:p>
      </dgm:t>
    </dgm:pt>
    <dgm:pt modelId="{516C2C53-DAA6-490F-8241-BC36AFF01534}" type="pres">
      <dgm:prSet presAssocID="{CCA563E6-1B85-47AE-944F-E48246BA90C1}" presName="root" presStyleCnt="0">
        <dgm:presLayoutVars>
          <dgm:dir/>
          <dgm:resizeHandles val="exact"/>
        </dgm:presLayoutVars>
      </dgm:prSet>
      <dgm:spPr/>
    </dgm:pt>
    <dgm:pt modelId="{BC06B1CD-9671-4F6E-88E1-343DDAC1548B}" type="pres">
      <dgm:prSet presAssocID="{CA87C1FC-8A86-4E8C-A5FF-BF6CA009082E}" presName="compNode" presStyleCnt="0"/>
      <dgm:spPr/>
    </dgm:pt>
    <dgm:pt modelId="{33DCADCF-0F48-4FBC-AAC8-5CF1D4318F86}" type="pres">
      <dgm:prSet presAssocID="{CA87C1FC-8A86-4E8C-A5FF-BF6CA009082E}" presName="bgRect" presStyleLbl="bgShp" presStyleIdx="0" presStyleCnt="3"/>
      <dgm:spPr/>
    </dgm:pt>
    <dgm:pt modelId="{2C93141A-C6AF-4DC7-A047-68B28C002400}" type="pres">
      <dgm:prSet presAssocID="{CA87C1FC-8A86-4E8C-A5FF-BF6CA009082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8EBBBD20-62A4-438C-81D0-C73BE4D50776}" type="pres">
      <dgm:prSet presAssocID="{CA87C1FC-8A86-4E8C-A5FF-BF6CA009082E}" presName="spaceRect" presStyleCnt="0"/>
      <dgm:spPr/>
    </dgm:pt>
    <dgm:pt modelId="{EFDA33B6-6920-47C2-B813-B735A21537F1}" type="pres">
      <dgm:prSet presAssocID="{CA87C1FC-8A86-4E8C-A5FF-BF6CA009082E}" presName="parTx" presStyleLbl="revTx" presStyleIdx="0" presStyleCnt="3">
        <dgm:presLayoutVars>
          <dgm:chMax val="0"/>
          <dgm:chPref val="0"/>
        </dgm:presLayoutVars>
      </dgm:prSet>
      <dgm:spPr/>
    </dgm:pt>
    <dgm:pt modelId="{AC1F9100-B3AB-4637-9A90-23C4877C71AA}" type="pres">
      <dgm:prSet presAssocID="{A53B29F7-1C38-4E6C-A1B5-E14EC232C042}" presName="sibTrans" presStyleCnt="0"/>
      <dgm:spPr/>
    </dgm:pt>
    <dgm:pt modelId="{FC048A8F-B04C-4E45-AA8E-757BE27BE90A}" type="pres">
      <dgm:prSet presAssocID="{D3F00CC2-29B4-4A3D-A91B-2EC0101F11C2}" presName="compNode" presStyleCnt="0"/>
      <dgm:spPr/>
    </dgm:pt>
    <dgm:pt modelId="{08C0671A-576F-4E8B-A5BD-47609B73383B}" type="pres">
      <dgm:prSet presAssocID="{D3F00CC2-29B4-4A3D-A91B-2EC0101F11C2}" presName="bgRect" presStyleLbl="bgShp" presStyleIdx="1" presStyleCnt="3"/>
      <dgm:spPr/>
    </dgm:pt>
    <dgm:pt modelId="{CEF724A1-1A95-42C5-B16F-1118EF12CA62}" type="pres">
      <dgm:prSet presAssocID="{D3F00CC2-29B4-4A3D-A91B-2EC0101F11C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108B546F-E9B3-435F-8D16-9CAD57C537EE}" type="pres">
      <dgm:prSet presAssocID="{D3F00CC2-29B4-4A3D-A91B-2EC0101F11C2}" presName="spaceRect" presStyleCnt="0"/>
      <dgm:spPr/>
    </dgm:pt>
    <dgm:pt modelId="{8ECAC006-A5E3-4A13-90BB-3AD2C12B88C7}" type="pres">
      <dgm:prSet presAssocID="{D3F00CC2-29B4-4A3D-A91B-2EC0101F11C2}" presName="parTx" presStyleLbl="revTx" presStyleIdx="1" presStyleCnt="3">
        <dgm:presLayoutVars>
          <dgm:chMax val="0"/>
          <dgm:chPref val="0"/>
        </dgm:presLayoutVars>
      </dgm:prSet>
      <dgm:spPr/>
    </dgm:pt>
    <dgm:pt modelId="{3CBFC46B-7E66-4922-8974-247016ED6E76}" type="pres">
      <dgm:prSet presAssocID="{68B19046-C14E-458B-AF0C-04375A2B8BED}" presName="sibTrans" presStyleCnt="0"/>
      <dgm:spPr/>
    </dgm:pt>
    <dgm:pt modelId="{C29BA7F8-02C9-438E-9337-981B7253782F}" type="pres">
      <dgm:prSet presAssocID="{6D90B3DC-53FB-4EDD-85AA-3967DFBCBEA7}" presName="compNode" presStyleCnt="0"/>
      <dgm:spPr/>
    </dgm:pt>
    <dgm:pt modelId="{6E52D505-47D8-4884-962F-95BE5BAD4263}" type="pres">
      <dgm:prSet presAssocID="{6D90B3DC-53FB-4EDD-85AA-3967DFBCBEA7}" presName="bgRect" presStyleLbl="bgShp" presStyleIdx="2" presStyleCnt="3"/>
      <dgm:spPr/>
    </dgm:pt>
    <dgm:pt modelId="{C74CB402-938A-437E-899C-AFD8B1B87C0A}" type="pres">
      <dgm:prSet presAssocID="{6D90B3DC-53FB-4EDD-85AA-3967DFBCBEA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F6A5EC85-AD52-4601-B7AB-D8A4C1E5772E}" type="pres">
      <dgm:prSet presAssocID="{6D90B3DC-53FB-4EDD-85AA-3967DFBCBEA7}" presName="spaceRect" presStyleCnt="0"/>
      <dgm:spPr/>
    </dgm:pt>
    <dgm:pt modelId="{EED692F8-929C-4233-9A6C-D431C83658CD}" type="pres">
      <dgm:prSet presAssocID="{6D90B3DC-53FB-4EDD-85AA-3967DFBCBEA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652F915-743B-429F-8EB9-E25AF45F79BA}" srcId="{CCA563E6-1B85-47AE-944F-E48246BA90C1}" destId="{CA87C1FC-8A86-4E8C-A5FF-BF6CA009082E}" srcOrd="0" destOrd="0" parTransId="{537A0EA7-419F-4CFF-8838-EF02A608B772}" sibTransId="{A53B29F7-1C38-4E6C-A1B5-E14EC232C042}"/>
    <dgm:cxn modelId="{5FF7951C-428C-4F3A-8F42-422A780CBAC1}" type="presOf" srcId="{CCA563E6-1B85-47AE-944F-E48246BA90C1}" destId="{516C2C53-DAA6-490F-8241-BC36AFF01534}" srcOrd="0" destOrd="0" presId="urn:microsoft.com/office/officeart/2018/2/layout/IconVerticalSolidList"/>
    <dgm:cxn modelId="{F7A0B839-3CB5-41B0-B1D9-F2162CC655FD}" type="presOf" srcId="{D3F00CC2-29B4-4A3D-A91B-2EC0101F11C2}" destId="{8ECAC006-A5E3-4A13-90BB-3AD2C12B88C7}" srcOrd="0" destOrd="0" presId="urn:microsoft.com/office/officeart/2018/2/layout/IconVerticalSolidList"/>
    <dgm:cxn modelId="{D7BCF46C-AEAB-47B6-9219-04690919B9C8}" srcId="{CCA563E6-1B85-47AE-944F-E48246BA90C1}" destId="{6D90B3DC-53FB-4EDD-85AA-3967DFBCBEA7}" srcOrd="2" destOrd="0" parTransId="{3297F147-A87C-491A-B18C-81F06E6AA3C2}" sibTransId="{EE855C65-8825-4394-B7C6-ACC31B2D8408}"/>
    <dgm:cxn modelId="{741A4474-7AF1-40B4-9600-37F8359C2172}" srcId="{CCA563E6-1B85-47AE-944F-E48246BA90C1}" destId="{D3F00CC2-29B4-4A3D-A91B-2EC0101F11C2}" srcOrd="1" destOrd="0" parTransId="{561B8406-9B74-4F0F-BE79-08910F2A14D5}" sibTransId="{68B19046-C14E-458B-AF0C-04375A2B8BED}"/>
    <dgm:cxn modelId="{99A04FB5-B0F5-4437-82AD-F0E1EE7C8915}" type="presOf" srcId="{CA87C1FC-8A86-4E8C-A5FF-BF6CA009082E}" destId="{EFDA33B6-6920-47C2-B813-B735A21537F1}" srcOrd="0" destOrd="0" presId="urn:microsoft.com/office/officeart/2018/2/layout/IconVerticalSolidList"/>
    <dgm:cxn modelId="{B6BDC4E7-1884-422D-8941-6BFD3D0285F0}" type="presOf" srcId="{6D90B3DC-53FB-4EDD-85AA-3967DFBCBEA7}" destId="{EED692F8-929C-4233-9A6C-D431C83658CD}" srcOrd="0" destOrd="0" presId="urn:microsoft.com/office/officeart/2018/2/layout/IconVerticalSolidList"/>
    <dgm:cxn modelId="{24DB4583-ECEE-4024-A131-EAB15354F0BF}" type="presParOf" srcId="{516C2C53-DAA6-490F-8241-BC36AFF01534}" destId="{BC06B1CD-9671-4F6E-88E1-343DDAC1548B}" srcOrd="0" destOrd="0" presId="urn:microsoft.com/office/officeart/2018/2/layout/IconVerticalSolidList"/>
    <dgm:cxn modelId="{EAF8554E-2034-4E7E-9BDE-EB966A4BE71A}" type="presParOf" srcId="{BC06B1CD-9671-4F6E-88E1-343DDAC1548B}" destId="{33DCADCF-0F48-4FBC-AAC8-5CF1D4318F86}" srcOrd="0" destOrd="0" presId="urn:microsoft.com/office/officeart/2018/2/layout/IconVerticalSolidList"/>
    <dgm:cxn modelId="{72EE7D2A-6761-40BF-AA22-2D9D2C16FF18}" type="presParOf" srcId="{BC06B1CD-9671-4F6E-88E1-343DDAC1548B}" destId="{2C93141A-C6AF-4DC7-A047-68B28C002400}" srcOrd="1" destOrd="0" presId="urn:microsoft.com/office/officeart/2018/2/layout/IconVerticalSolidList"/>
    <dgm:cxn modelId="{4A84C486-A3BA-47B9-8BF9-8B0F520B3B15}" type="presParOf" srcId="{BC06B1CD-9671-4F6E-88E1-343DDAC1548B}" destId="{8EBBBD20-62A4-438C-81D0-C73BE4D50776}" srcOrd="2" destOrd="0" presId="urn:microsoft.com/office/officeart/2018/2/layout/IconVerticalSolidList"/>
    <dgm:cxn modelId="{5A5D052F-257B-4111-9360-51A563987A19}" type="presParOf" srcId="{BC06B1CD-9671-4F6E-88E1-343DDAC1548B}" destId="{EFDA33B6-6920-47C2-B813-B735A21537F1}" srcOrd="3" destOrd="0" presId="urn:microsoft.com/office/officeart/2018/2/layout/IconVerticalSolidList"/>
    <dgm:cxn modelId="{0AF05C57-83AD-4852-B3C8-F3ACBD37B3CE}" type="presParOf" srcId="{516C2C53-DAA6-490F-8241-BC36AFF01534}" destId="{AC1F9100-B3AB-4637-9A90-23C4877C71AA}" srcOrd="1" destOrd="0" presId="urn:microsoft.com/office/officeart/2018/2/layout/IconVerticalSolidList"/>
    <dgm:cxn modelId="{3A92C1CB-F779-40B8-B642-B4E808A8AE81}" type="presParOf" srcId="{516C2C53-DAA6-490F-8241-BC36AFF01534}" destId="{FC048A8F-B04C-4E45-AA8E-757BE27BE90A}" srcOrd="2" destOrd="0" presId="urn:microsoft.com/office/officeart/2018/2/layout/IconVerticalSolidList"/>
    <dgm:cxn modelId="{050E478B-BC9F-498B-9A63-1DE7BF7AB12F}" type="presParOf" srcId="{FC048A8F-B04C-4E45-AA8E-757BE27BE90A}" destId="{08C0671A-576F-4E8B-A5BD-47609B73383B}" srcOrd="0" destOrd="0" presId="urn:microsoft.com/office/officeart/2018/2/layout/IconVerticalSolidList"/>
    <dgm:cxn modelId="{9C3A7490-954B-45D4-91F7-34656EFA8706}" type="presParOf" srcId="{FC048A8F-B04C-4E45-AA8E-757BE27BE90A}" destId="{CEF724A1-1A95-42C5-B16F-1118EF12CA62}" srcOrd="1" destOrd="0" presId="urn:microsoft.com/office/officeart/2018/2/layout/IconVerticalSolidList"/>
    <dgm:cxn modelId="{081AC9A4-B42C-4621-86ED-C3CE44D28ADD}" type="presParOf" srcId="{FC048A8F-B04C-4E45-AA8E-757BE27BE90A}" destId="{108B546F-E9B3-435F-8D16-9CAD57C537EE}" srcOrd="2" destOrd="0" presId="urn:microsoft.com/office/officeart/2018/2/layout/IconVerticalSolidList"/>
    <dgm:cxn modelId="{F2E99407-C338-4DB4-B3EC-BFF73BF5DD3B}" type="presParOf" srcId="{FC048A8F-B04C-4E45-AA8E-757BE27BE90A}" destId="{8ECAC006-A5E3-4A13-90BB-3AD2C12B88C7}" srcOrd="3" destOrd="0" presId="urn:microsoft.com/office/officeart/2018/2/layout/IconVerticalSolidList"/>
    <dgm:cxn modelId="{DB31262B-B5DC-4175-8718-52722B1F9421}" type="presParOf" srcId="{516C2C53-DAA6-490F-8241-BC36AFF01534}" destId="{3CBFC46B-7E66-4922-8974-247016ED6E76}" srcOrd="3" destOrd="0" presId="urn:microsoft.com/office/officeart/2018/2/layout/IconVerticalSolidList"/>
    <dgm:cxn modelId="{8CDF21A5-7529-4EB9-82E1-ADF4D4A84C92}" type="presParOf" srcId="{516C2C53-DAA6-490F-8241-BC36AFF01534}" destId="{C29BA7F8-02C9-438E-9337-981B7253782F}" srcOrd="4" destOrd="0" presId="urn:microsoft.com/office/officeart/2018/2/layout/IconVerticalSolidList"/>
    <dgm:cxn modelId="{1FDBF9C1-6AA5-4C1F-BE98-58BB11A27550}" type="presParOf" srcId="{C29BA7F8-02C9-438E-9337-981B7253782F}" destId="{6E52D505-47D8-4884-962F-95BE5BAD4263}" srcOrd="0" destOrd="0" presId="urn:microsoft.com/office/officeart/2018/2/layout/IconVerticalSolidList"/>
    <dgm:cxn modelId="{4E93F516-D95F-4EFC-B726-86EB1B32FCE2}" type="presParOf" srcId="{C29BA7F8-02C9-438E-9337-981B7253782F}" destId="{C74CB402-938A-437E-899C-AFD8B1B87C0A}" srcOrd="1" destOrd="0" presId="urn:microsoft.com/office/officeart/2018/2/layout/IconVerticalSolidList"/>
    <dgm:cxn modelId="{F0F5B734-ABEC-471C-AF7C-B701989A5832}" type="presParOf" srcId="{C29BA7F8-02C9-438E-9337-981B7253782F}" destId="{F6A5EC85-AD52-4601-B7AB-D8A4C1E5772E}" srcOrd="2" destOrd="0" presId="urn:microsoft.com/office/officeart/2018/2/layout/IconVerticalSolidList"/>
    <dgm:cxn modelId="{27006826-82DB-4118-AEBC-61893F00CD8D}" type="presParOf" srcId="{C29BA7F8-02C9-438E-9337-981B7253782F}" destId="{EED692F8-929C-4233-9A6C-D431C83658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CADCF-0F48-4FBC-AAC8-5CF1D4318F86}">
      <dsp:nvSpPr>
        <dsp:cNvPr id="0" name=""/>
        <dsp:cNvSpPr/>
      </dsp:nvSpPr>
      <dsp:spPr>
        <a:xfrm>
          <a:off x="0" y="644"/>
          <a:ext cx="6151562" cy="15073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3141A-C6AF-4DC7-A047-68B28C002400}">
      <dsp:nvSpPr>
        <dsp:cNvPr id="0" name=""/>
        <dsp:cNvSpPr/>
      </dsp:nvSpPr>
      <dsp:spPr>
        <a:xfrm>
          <a:off x="455959" y="339787"/>
          <a:ext cx="829016" cy="829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A33B6-6920-47C2-B813-B735A21537F1}">
      <dsp:nvSpPr>
        <dsp:cNvPr id="0" name=""/>
        <dsp:cNvSpPr/>
      </dsp:nvSpPr>
      <dsp:spPr>
        <a:xfrm>
          <a:off x="1740935" y="644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Static friction is lazy!</a:t>
          </a:r>
        </a:p>
      </dsp:txBody>
      <dsp:txXfrm>
        <a:off x="1740935" y="644"/>
        <a:ext cx="4410627" cy="1507303"/>
      </dsp:txXfrm>
    </dsp:sp>
    <dsp:sp modelId="{08C0671A-576F-4E8B-A5BD-47609B73383B}">
      <dsp:nvSpPr>
        <dsp:cNvPr id="0" name=""/>
        <dsp:cNvSpPr/>
      </dsp:nvSpPr>
      <dsp:spPr>
        <a:xfrm>
          <a:off x="0" y="1884773"/>
          <a:ext cx="6151562" cy="15073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724A1-1A95-42C5-B16F-1118EF12CA62}">
      <dsp:nvSpPr>
        <dsp:cNvPr id="0" name=""/>
        <dsp:cNvSpPr/>
      </dsp:nvSpPr>
      <dsp:spPr>
        <a:xfrm>
          <a:off x="455959" y="2223916"/>
          <a:ext cx="829016" cy="8290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AC006-A5E3-4A13-90BB-3AD2C12B88C7}">
      <dsp:nvSpPr>
        <dsp:cNvPr id="0" name=""/>
        <dsp:cNvSpPr/>
      </dsp:nvSpPr>
      <dsp:spPr>
        <a:xfrm>
          <a:off x="1740935" y="1884773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Static friction does the absolute minimum possible to prevent motion!</a:t>
          </a:r>
        </a:p>
      </dsp:txBody>
      <dsp:txXfrm>
        <a:off x="1740935" y="1884773"/>
        <a:ext cx="4410627" cy="1507303"/>
      </dsp:txXfrm>
    </dsp:sp>
    <dsp:sp modelId="{6E52D505-47D8-4884-962F-95BE5BAD4263}">
      <dsp:nvSpPr>
        <dsp:cNvPr id="0" name=""/>
        <dsp:cNvSpPr/>
      </dsp:nvSpPr>
      <dsp:spPr>
        <a:xfrm>
          <a:off x="0" y="3768902"/>
          <a:ext cx="6151562" cy="1507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CB402-938A-437E-899C-AFD8B1B87C0A}">
      <dsp:nvSpPr>
        <dsp:cNvPr id="0" name=""/>
        <dsp:cNvSpPr/>
      </dsp:nvSpPr>
      <dsp:spPr>
        <a:xfrm>
          <a:off x="455959" y="4108045"/>
          <a:ext cx="829016" cy="8290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692F8-929C-4233-9A6C-D431C83658CD}">
      <dsp:nvSpPr>
        <dsp:cNvPr id="0" name=""/>
        <dsp:cNvSpPr/>
      </dsp:nvSpPr>
      <dsp:spPr>
        <a:xfrm>
          <a:off x="1740935" y="3768902"/>
          <a:ext cx="4410627" cy="150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523" tIns="159523" rIns="159523" bIns="1595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Kinetic friction always does the maximum possible to stop motion!</a:t>
          </a:r>
        </a:p>
      </dsp:txBody>
      <dsp:txXfrm>
        <a:off x="1740935" y="3768902"/>
        <a:ext cx="4410627" cy="1507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78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4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11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3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6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6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2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6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9D613EE-2067-448C-8EFE-2DFC4B521038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77C4486-35AD-449C-885C-F9CF46D2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6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ECE3-40D2-44D4-91A1-137FC68A6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386744"/>
            <a:ext cx="5925310" cy="1645920"/>
          </a:xfrm>
        </p:spPr>
        <p:txBody>
          <a:bodyPr>
            <a:normAutofit/>
          </a:bodyPr>
          <a:lstStyle/>
          <a:p>
            <a:r>
              <a:rPr lang="en-US"/>
              <a:t>Frictional Forces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94989-6127-4510-A96B-685F65CC6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8615" y="4352544"/>
            <a:ext cx="5242560" cy="123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Factors that Affect Friction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Types of Friction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Calculating Friction</a:t>
            </a:r>
          </a:p>
        </p:txBody>
      </p:sp>
      <p:pic>
        <p:nvPicPr>
          <p:cNvPr id="7" name="Graphic 6" descr="Combine">
            <a:extLst>
              <a:ext uri="{FF2B5EF4-FFF2-40B4-BE49-F238E27FC236}">
                <a16:creationId xmlns:a16="http://schemas.microsoft.com/office/drawing/2014/main" id="{9CD82171-31B3-4DE0-9B6A-55961002C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811" y="1749171"/>
            <a:ext cx="3044952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25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09B2-1757-490A-AF7E-3C1EC25F8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What is friction</a:t>
            </a:r>
            <a:r>
              <a:rPr lang="en-US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084B7-E424-4491-8F68-3946DFE23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503" y="2015282"/>
            <a:ext cx="4977578" cy="41242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The </a:t>
            </a:r>
            <a:r>
              <a:rPr lang="en-US" sz="2800" b="1" u="sng" dirty="0">
                <a:solidFill>
                  <a:srgbClr val="000000"/>
                </a:solidFill>
              </a:rPr>
              <a:t>interaction</a:t>
            </a:r>
            <a:r>
              <a:rPr lang="en-US" sz="2800" dirty="0">
                <a:solidFill>
                  <a:srgbClr val="000000"/>
                </a:solidFill>
              </a:rPr>
              <a:t> between two </a:t>
            </a:r>
            <a:r>
              <a:rPr lang="en-US" sz="2800" b="1" u="sng" dirty="0">
                <a:solidFill>
                  <a:srgbClr val="000000"/>
                </a:solidFill>
              </a:rPr>
              <a:t>rough surfaces </a:t>
            </a:r>
            <a:r>
              <a:rPr lang="en-US" sz="2800" dirty="0">
                <a:solidFill>
                  <a:srgbClr val="000000"/>
                </a:solidFill>
              </a:rPr>
              <a:t>that </a:t>
            </a:r>
            <a:r>
              <a:rPr lang="en-US" sz="2800" b="1" u="sng" dirty="0">
                <a:solidFill>
                  <a:srgbClr val="000000"/>
                </a:solidFill>
              </a:rPr>
              <a:t>resist</a:t>
            </a:r>
            <a:r>
              <a:rPr lang="en-US" sz="2800" dirty="0">
                <a:solidFill>
                  <a:srgbClr val="000000"/>
                </a:solidFill>
              </a:rPr>
              <a:t> the motion of the object.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No surface is perfectly smooth, so the object is slowed by interactions between the bumps and grooves.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556FE4-ACC5-405A-A43B-DD92EFEBFF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9269" y="2518154"/>
            <a:ext cx="4496315" cy="182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4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9F9FB-675F-4784-97A0-90ACD092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>
                <a:solidFill>
                  <a:srgbClr val="FFFFFF"/>
                </a:solidFill>
              </a:rPr>
              <a:t>What factors affect the amount of friction?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DBE4-35E6-4C58-A37C-C08931FE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404040"/>
                </a:solidFill>
              </a:rPr>
              <a:t>How hard the surfaces rub together.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404040"/>
                </a:solidFill>
              </a:rPr>
              <a:t>This is also known as the….</a:t>
            </a:r>
          </a:p>
          <a:p>
            <a:pPr marL="457200" lvl="1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lvl="1" indent="0" algn="ctr">
              <a:buNone/>
            </a:pPr>
            <a:r>
              <a:rPr lang="en-US" sz="4800" dirty="0">
                <a:solidFill>
                  <a:srgbClr val="404040"/>
                </a:solidFill>
              </a:rPr>
              <a:t>F</a:t>
            </a:r>
            <a:r>
              <a:rPr lang="en-US" sz="4800" baseline="-25000" dirty="0">
                <a:solidFill>
                  <a:srgbClr val="40404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14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9F9FB-675F-4784-97A0-90ACD092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>
                <a:solidFill>
                  <a:srgbClr val="FFFFFF"/>
                </a:solidFill>
              </a:rPr>
              <a:t>What factors affect the amount of friction?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DBE4-35E6-4C58-A37C-C08931FE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008" y="115909"/>
            <a:ext cx="6117465" cy="6742091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800" dirty="0">
                <a:solidFill>
                  <a:srgbClr val="404040"/>
                </a:solidFill>
              </a:rPr>
              <a:t>How rough the two surfaces are.</a:t>
            </a:r>
          </a:p>
          <a:p>
            <a:pPr marL="0" indent="0">
              <a:buNone/>
            </a:pPr>
            <a:endParaRPr lang="en-US" sz="28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800" b="1" u="sng" dirty="0">
                <a:solidFill>
                  <a:srgbClr val="404040"/>
                </a:solidFill>
              </a:rPr>
              <a:t>Coefficient of friction</a:t>
            </a:r>
            <a:r>
              <a:rPr lang="en-US" sz="2800" dirty="0">
                <a:solidFill>
                  <a:srgbClr val="404040"/>
                </a:solidFill>
              </a:rPr>
              <a:t>: a number representing how rough two surfaces are.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404040"/>
                </a:solidFill>
              </a:rPr>
              <a:t>0 (smooth) &lt; µ &lt; 1 (rough)</a:t>
            </a:r>
          </a:p>
          <a:p>
            <a:pPr marL="0" indent="0">
              <a:buNone/>
            </a:pPr>
            <a:endParaRPr lang="en-US" sz="28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THIS IS NOT HOW MUCH FRICTION THERE IS!!! IT IS SIMPLY HOW ROUGH THE SURFACES ARE!!! DO NOT PUT THIS ON A FREE BODY DIAGRAM. </a:t>
            </a:r>
          </a:p>
        </p:txBody>
      </p:sp>
    </p:spTree>
    <p:extLst>
      <p:ext uri="{BB962C8B-B14F-4D97-AF65-F5344CB8AC3E}">
        <p14:creationId xmlns:p14="http://schemas.microsoft.com/office/powerpoint/2010/main" val="22511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EC4F4-48A4-4E55-99B8-A58A14D7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rgbClr val="3F3F3F"/>
                </a:solidFill>
              </a:rPr>
              <a:t>Types of Friction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830C45-4317-45CD-B296-9B12C6C44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549" y="2888250"/>
            <a:ext cx="5194717" cy="3486792"/>
          </a:xfrm>
        </p:spPr>
        <p:txBody>
          <a:bodyPr anchor="t">
            <a:normAutofit/>
          </a:bodyPr>
          <a:lstStyle/>
          <a:p>
            <a:r>
              <a:rPr lang="en-US" sz="3200" dirty="0"/>
              <a:t>Static Friction</a:t>
            </a:r>
          </a:p>
          <a:p>
            <a:pPr lvl="1"/>
            <a:r>
              <a:rPr lang="en-US" sz="3200" dirty="0"/>
              <a:t>The interaction between two objects that prevents the objects from starting to move</a:t>
            </a:r>
          </a:p>
          <a:p>
            <a:pPr lvl="1"/>
            <a:r>
              <a:rPr lang="en-US" sz="3200" dirty="0"/>
              <a:t>µ</a:t>
            </a:r>
            <a:r>
              <a:rPr lang="en-US" sz="3200" baseline="-25000" dirty="0"/>
              <a:t>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A0529-CFF2-4176-BD04-9710C13DE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7731" y="2888249"/>
            <a:ext cx="5018708" cy="3486791"/>
          </a:xfrm>
        </p:spPr>
        <p:txBody>
          <a:bodyPr anchor="t">
            <a:normAutofit/>
          </a:bodyPr>
          <a:lstStyle/>
          <a:p>
            <a:r>
              <a:rPr lang="en-US" sz="2800" dirty="0"/>
              <a:t>Kinetic Friction</a:t>
            </a:r>
          </a:p>
          <a:p>
            <a:pPr lvl="1"/>
            <a:r>
              <a:rPr lang="en-US" sz="2800" dirty="0"/>
              <a:t>The interaction between two objects that prevents the objects from continuing to move</a:t>
            </a:r>
          </a:p>
          <a:p>
            <a:pPr lvl="1"/>
            <a:r>
              <a:rPr lang="en-US" sz="2800" dirty="0"/>
              <a:t>µ</a:t>
            </a:r>
            <a:r>
              <a:rPr lang="en-US" sz="2800" baseline="-25000" dirty="0"/>
              <a:t>k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9939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F22C0-6DDE-49E9-BF94-E45ACA2D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2264"/>
            <a:ext cx="7729728" cy="1188720"/>
          </a:xfrm>
        </p:spPr>
        <p:txBody>
          <a:bodyPr/>
          <a:lstStyle/>
          <a:p>
            <a:r>
              <a:rPr lang="en-US" dirty="0"/>
              <a:t>How are these variables related?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297D77-F33F-41E0-AE7B-5CC72820D3E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8800" dirty="0"/>
                  <a:t>µ</a:t>
                </a:r>
                <a14:m>
                  <m:oMath xmlns:m="http://schemas.openxmlformats.org/officeDocument/2006/math">
                    <m:r>
                      <a:rPr lang="en-US" sz="880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8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8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8800" dirty="0"/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297D77-F33F-41E0-AE7B-5CC72820D3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3A622-E971-4724-A2CF-B677075B8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153412"/>
            <a:ext cx="4454181" cy="3586614"/>
          </a:xfrm>
        </p:spPr>
        <p:txBody>
          <a:bodyPr>
            <a:noAutofit/>
          </a:bodyPr>
          <a:lstStyle/>
          <a:p>
            <a:r>
              <a:rPr lang="en-US" sz="2800" b="1" dirty="0"/>
              <a:t>OR f ≤ µN (get it???)</a:t>
            </a:r>
          </a:p>
          <a:p>
            <a:pPr lvl="1"/>
            <a:r>
              <a:rPr lang="en-US" sz="2800" dirty="0"/>
              <a:t>f = force of friction (Newtons)</a:t>
            </a:r>
          </a:p>
          <a:p>
            <a:pPr lvl="1"/>
            <a:r>
              <a:rPr lang="en-US" sz="2800" dirty="0"/>
              <a:t>µ = coefficient of friction</a:t>
            </a:r>
          </a:p>
          <a:p>
            <a:pPr lvl="1"/>
            <a:r>
              <a:rPr lang="en-US" sz="2800" dirty="0"/>
              <a:t>N = normal force (Newtons)</a:t>
            </a:r>
          </a:p>
          <a:p>
            <a:r>
              <a:rPr lang="en-US" sz="2800" dirty="0"/>
              <a:t>The force of friction is what goes on your free-body diagram!!</a:t>
            </a:r>
          </a:p>
        </p:txBody>
      </p:sp>
    </p:spTree>
    <p:extLst>
      <p:ext uri="{BB962C8B-B14F-4D97-AF65-F5344CB8AC3E}">
        <p14:creationId xmlns:p14="http://schemas.microsoft.com/office/powerpoint/2010/main" val="256458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40183-CC0F-4C9E-8165-2719485D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sz="2600"/>
              <a:t>Why is there a less than or equal sign?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D04E30-AD02-4288-85E6-D240E4CFC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875103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90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35BEA9-798B-47B2-8A95-998A7255B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1559052"/>
            <a:ext cx="10271760" cy="4347972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08761-C5D6-48CD-876F-7DBC7F245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157" y="101808"/>
            <a:ext cx="7729728" cy="1188720"/>
          </a:xfrm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How to solve friction problems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F57473-3920-42E9-A661-F61AB8CC1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705" y="1559051"/>
            <a:ext cx="10271760" cy="4738717"/>
          </a:xfrm>
        </p:spPr>
        <p:txBody>
          <a:bodyPr>
            <a:noAutofit/>
          </a:bodyPr>
          <a:lstStyle/>
          <a:p>
            <a:r>
              <a:rPr lang="en-US" sz="2400" dirty="0"/>
              <a:t>A 20 N force is applied to the side of an 8 kg block that is sitting on a table.  The block experiences a frictional force against the force that is applied.</a:t>
            </a:r>
          </a:p>
          <a:p>
            <a:endParaRPr lang="en-US" sz="2400" dirty="0"/>
          </a:p>
          <a:p>
            <a:pPr lvl="1"/>
            <a:r>
              <a:rPr lang="en-US" sz="2400" dirty="0"/>
              <a:t>a)  What is the normal force on the block? </a:t>
            </a:r>
          </a:p>
          <a:p>
            <a:pPr lvl="1"/>
            <a:r>
              <a:rPr lang="en-US" sz="2400" dirty="0"/>
              <a:t>B) if the coefficient of friction is </a:t>
            </a:r>
            <a:r>
              <a:rPr lang="en-US" sz="2400" dirty="0" err="1"/>
              <a:t>Uk</a:t>
            </a:r>
            <a:r>
              <a:rPr lang="en-US" sz="2400" dirty="0"/>
              <a:t> = .4, what is the frictional force on the block (Ff)?</a:t>
            </a:r>
          </a:p>
          <a:p>
            <a:pPr lvl="1"/>
            <a:r>
              <a:rPr lang="en-US" sz="2400" dirty="0"/>
              <a:t>C)  What is the net force on the block?</a:t>
            </a:r>
          </a:p>
          <a:p>
            <a:pPr lvl="1"/>
            <a:r>
              <a:rPr lang="en-US" sz="2400" dirty="0"/>
              <a:t>D)  What is the acceleration on the block?</a:t>
            </a:r>
          </a:p>
        </p:txBody>
      </p:sp>
    </p:spTree>
    <p:extLst>
      <p:ext uri="{BB962C8B-B14F-4D97-AF65-F5344CB8AC3E}">
        <p14:creationId xmlns:p14="http://schemas.microsoft.com/office/powerpoint/2010/main" val="137468408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280</TotalTime>
  <Words>354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Parcel</vt:lpstr>
      <vt:lpstr>Frictional Forces</vt:lpstr>
      <vt:lpstr>What is friction?</vt:lpstr>
      <vt:lpstr>What factors affect the amount of friction?</vt:lpstr>
      <vt:lpstr>What factors affect the amount of friction?</vt:lpstr>
      <vt:lpstr>Types of Friction</vt:lpstr>
      <vt:lpstr>How are these variables related?</vt:lpstr>
      <vt:lpstr>Why is there a less than or equal sign?</vt:lpstr>
      <vt:lpstr>How to solve friction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Frictional Forces</dc:title>
  <dc:creator>Keelan Seabolt</dc:creator>
  <cp:lastModifiedBy>John Dine</cp:lastModifiedBy>
  <cp:revision>9</cp:revision>
  <dcterms:created xsi:type="dcterms:W3CDTF">2019-10-02T11:35:16Z</dcterms:created>
  <dcterms:modified xsi:type="dcterms:W3CDTF">2020-01-27T12:28:59Z</dcterms:modified>
</cp:coreProperties>
</file>