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7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7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6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52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1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2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3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5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9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6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5E4BC95-DBB1-42D3-BA95-BD3B1F9976E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ED8CF39-1844-47AA-96A5-DB4114FC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5E18-165C-4ED5-9E47-2798B1090E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Constant Velocity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19F95-F17A-4948-9210-33D419490F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Concluding Connections</a:t>
            </a:r>
          </a:p>
        </p:txBody>
      </p:sp>
    </p:spTree>
    <p:extLst>
      <p:ext uri="{BB962C8B-B14F-4D97-AF65-F5344CB8AC3E}">
        <p14:creationId xmlns:p14="http://schemas.microsoft.com/office/powerpoint/2010/main" val="387012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E87BB6F-E953-4280-A6BD-E7090E6BD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395" y="182115"/>
            <a:ext cx="881997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­­Deriving an Equation of Motion for Constant Velocity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4C5B7EFB-5CCE-4467-A20B-2CF42B72F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95" y="1551250"/>
            <a:ext cx="1761866" cy="149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6FFA58-1BAA-4949-9DB3-8F58C86E2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80" y="796765"/>
            <a:ext cx="1188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does a graph showing constant velocity look like?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502532-4A80-4AD0-93E8-3C2A0C6A7FE8}"/>
              </a:ext>
            </a:extLst>
          </p:cNvPr>
          <p:cNvSpPr/>
          <p:nvPr/>
        </p:nvSpPr>
        <p:spPr>
          <a:xfrm>
            <a:off x="167780" y="2980000"/>
            <a:ext cx="5167618" cy="3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the equation that describes this graph?  </a:t>
            </a:r>
            <a:endParaRPr lang="en-US" alt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B8CDCF-26AB-4B9D-9624-B4924DA5CDEC}"/>
              </a:ext>
            </a:extLst>
          </p:cNvPr>
          <p:cNvSpPr txBox="1"/>
          <p:nvPr/>
        </p:nvSpPr>
        <p:spPr>
          <a:xfrm>
            <a:off x="5637401" y="2973897"/>
            <a:ext cx="285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 = mx + 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6C53EF-EBF4-4BD7-A9BD-4794C214C37D}"/>
              </a:ext>
            </a:extLst>
          </p:cNvPr>
          <p:cNvSpPr txBox="1"/>
          <p:nvPr/>
        </p:nvSpPr>
        <p:spPr>
          <a:xfrm>
            <a:off x="251670" y="3502405"/>
            <a:ext cx="6602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on the y-axis?  position (</a:t>
            </a:r>
            <a:r>
              <a:rPr lang="en-US" i="1" dirty="0"/>
              <a:t>s</a:t>
            </a:r>
            <a:r>
              <a:rPr lang="en-US" dirty="0"/>
              <a:t>)</a:t>
            </a:r>
          </a:p>
          <a:p>
            <a:r>
              <a:rPr lang="en-US" dirty="0"/>
              <a:t>What is on the x-axis?  time 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We can plug these into the slope-intercept and get: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700FCA-67E7-4B65-845A-61439BA08706}"/>
              </a:ext>
            </a:extLst>
          </p:cNvPr>
          <p:cNvSpPr txBox="1"/>
          <p:nvPr/>
        </p:nvSpPr>
        <p:spPr>
          <a:xfrm>
            <a:off x="5629012" y="4333402"/>
            <a:ext cx="1879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</a:t>
            </a:r>
            <a:r>
              <a:rPr lang="en-US" i="1" dirty="0"/>
              <a:t>=m</a:t>
            </a:r>
            <a:r>
              <a:rPr lang="en-US" b="1" i="1" dirty="0"/>
              <a:t>t</a:t>
            </a:r>
            <a:r>
              <a:rPr lang="en-US" i="1" dirty="0"/>
              <a:t> +b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E57D10-F733-4ADD-9528-5FA3C195E6A6}"/>
              </a:ext>
            </a:extLst>
          </p:cNvPr>
          <p:cNvSpPr/>
          <p:nvPr/>
        </p:nvSpPr>
        <p:spPr>
          <a:xfrm>
            <a:off x="251670" y="486191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y-intercept 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)?  Position is on the y-axis, therefore, the place where the line intersects the axis is the initial position 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 We can put this into the equation as well.</a:t>
            </a:r>
          </a:p>
          <a:p>
            <a:pPr algn="ctr"/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=m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B0CFCAB-1926-4AF6-8CB1-673BB9D55D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490511"/>
              </p:ext>
            </p:extLst>
          </p:nvPr>
        </p:nvGraphicFramePr>
        <p:xfrm>
          <a:off x="671119" y="1352577"/>
          <a:ext cx="2821455" cy="7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1511300" imgH="431800" progId="Equation.3">
                  <p:embed/>
                </p:oleObj>
              </mc:Choice>
              <mc:Fallback>
                <p:oleObj r:id="rId3" imgW="15113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19" y="1352577"/>
                        <a:ext cx="2821455" cy="7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0F8461-A20C-469A-993C-AA77181DA5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793376"/>
              </p:ext>
            </p:extLst>
          </p:nvPr>
        </p:nvGraphicFramePr>
        <p:xfrm>
          <a:off x="4286775" y="3033843"/>
          <a:ext cx="796955" cy="136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5" imgW="228501" imgH="393529" progId="Equation.3">
                  <p:embed/>
                </p:oleObj>
              </mc:Choice>
              <mc:Fallback>
                <p:oleObj r:id="rId5" imgW="228501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775" y="3033843"/>
                        <a:ext cx="796955" cy="13614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1420CE97-B96E-4D7E-8553-467E61516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" y="195804"/>
            <a:ext cx="12368169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about the slope?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equation for the slope is: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7A3976-ABBF-42D5-94FD-3BE491F5B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85" y="2596097"/>
            <a:ext cx="889698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 really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If we substitute in these values, the slope equals: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4031FA8-AC0E-4465-9428-07AA7F336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85" y="4314734"/>
            <a:ext cx="119025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the change in position, displacement, over the change in time?  Velocity.  It turns out,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slope of a position-time graph is velocity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Equation of Motion for Constant Velocity is: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s=vt+s</a:t>
            </a:r>
            <a:r>
              <a:rPr kumimoji="0" lang="en-US" altLang="en-US" sz="2000" b="1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0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29E033C1-95C5-4D32-B26C-CA25B6D5B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5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5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5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5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5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5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5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5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25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5813" algn="l"/>
              </a:tabLst>
            </a:pPr>
            <a:r>
              <a:rPr kumimoji="0" lang="en-US" altLang="en-US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­­­Concluding Connections: Constant Velocity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5813" algn="l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4D08F44-E07A-4AE4-9F8C-24A102E7C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492619"/>
              </p:ext>
            </p:extLst>
          </p:nvPr>
        </p:nvGraphicFramePr>
        <p:xfrm>
          <a:off x="1090569" y="723644"/>
          <a:ext cx="9932565" cy="1465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1082">
                  <a:extLst>
                    <a:ext uri="{9D8B030D-6E8A-4147-A177-3AD203B41FA5}">
                      <a16:colId xmlns:a16="http://schemas.microsoft.com/office/drawing/2014/main" val="3673185429"/>
                    </a:ext>
                  </a:extLst>
                </a:gridCol>
                <a:gridCol w="5091483">
                  <a:extLst>
                    <a:ext uri="{9D8B030D-6E8A-4147-A177-3AD203B41FA5}">
                      <a16:colId xmlns:a16="http://schemas.microsoft.com/office/drawing/2014/main" val="621601785"/>
                    </a:ext>
                  </a:extLst>
                </a:gridCol>
              </a:tblGrid>
              <a:tr h="293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Concluding Point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Supporting Data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861516"/>
                  </a:ext>
                </a:extLst>
              </a:tr>
              <a:tr h="11727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 </a:t>
                      </a:r>
                      <a:r>
                        <a:rPr lang="en-US" sz="2000" dirty="0">
                          <a:effectLst/>
                        </a:rPr>
                        <a:t>Velocity is the slope of a position verses time graph.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6130" algn="l"/>
                        </a:tabLst>
                      </a:pPr>
                      <a:r>
                        <a:rPr lang="en-US" sz="1800" dirty="0">
                          <a:effectLst/>
                        </a:rPr>
                        <a:t>Slope = Y2-Y1/X2-X1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6130" algn="l"/>
                        </a:tabLst>
                      </a:pPr>
                      <a:r>
                        <a:rPr lang="en-US" sz="1800" dirty="0">
                          <a:effectLst/>
                        </a:rPr>
                        <a:t>The units on the y divided by the units on the x give us velocity units.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613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88421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6FFBF79-14DC-4078-B9D2-12DD71144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768865"/>
              </p:ext>
            </p:extLst>
          </p:nvPr>
        </p:nvGraphicFramePr>
        <p:xfrm>
          <a:off x="1090568" y="2458352"/>
          <a:ext cx="9932565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1082">
                  <a:extLst>
                    <a:ext uri="{9D8B030D-6E8A-4147-A177-3AD203B41FA5}">
                      <a16:colId xmlns:a16="http://schemas.microsoft.com/office/drawing/2014/main" val="4175434149"/>
                    </a:ext>
                  </a:extLst>
                </a:gridCol>
                <a:gridCol w="5091483">
                  <a:extLst>
                    <a:ext uri="{9D8B030D-6E8A-4147-A177-3AD203B41FA5}">
                      <a16:colId xmlns:a16="http://schemas.microsoft.com/office/drawing/2014/main" val="2839863229"/>
                    </a:ext>
                  </a:extLst>
                </a:gridCol>
              </a:tblGrid>
              <a:tr h="1794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 </a:t>
                      </a:r>
                      <a:r>
                        <a:rPr lang="en-US" sz="2000" dirty="0">
                          <a:effectLst/>
                        </a:rPr>
                        <a:t>x = </a:t>
                      </a:r>
                      <a:r>
                        <a:rPr lang="en-US" sz="2000" dirty="0" err="1">
                          <a:effectLst/>
                        </a:rPr>
                        <a:t>vt</a:t>
                      </a:r>
                      <a:r>
                        <a:rPr lang="en-US" sz="2000" dirty="0">
                          <a:effectLst/>
                        </a:rPr>
                        <a:t> + x</a:t>
                      </a:r>
                      <a:r>
                        <a:rPr lang="en-US" sz="2000" baseline="-25000" dirty="0">
                          <a:effectLst/>
                        </a:rPr>
                        <a:t>0</a:t>
                      </a:r>
                      <a:r>
                        <a:rPr lang="en-US" sz="2000" dirty="0">
                          <a:effectLst/>
                        </a:rPr>
                        <a:t>  is the equation of motion for a constant velocity.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This equation was derived from the x vs. t graph that was linear.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 = mx + b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is the expression for the line we saw on the graph.  By substituting, we get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 = </a:t>
                      </a:r>
                      <a:r>
                        <a:rPr lang="en-US" sz="1800" dirty="0" err="1">
                          <a:effectLst/>
                        </a:rPr>
                        <a:t>vt</a:t>
                      </a:r>
                      <a:r>
                        <a:rPr lang="en-US" sz="1800" dirty="0">
                          <a:effectLst/>
                        </a:rPr>
                        <a:t> + x</a:t>
                      </a:r>
                      <a:r>
                        <a:rPr lang="en-US" sz="1800" baseline="-25000" dirty="0">
                          <a:effectLst/>
                        </a:rPr>
                        <a:t>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476156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4150D8B-9AC0-48A7-8B2D-7C57AF353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2517"/>
              </p:ext>
            </p:extLst>
          </p:nvPr>
        </p:nvGraphicFramePr>
        <p:xfrm>
          <a:off x="1090567" y="4781675"/>
          <a:ext cx="9932565" cy="1258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41082">
                  <a:extLst>
                    <a:ext uri="{9D8B030D-6E8A-4147-A177-3AD203B41FA5}">
                      <a16:colId xmlns:a16="http://schemas.microsoft.com/office/drawing/2014/main" val="1886918107"/>
                    </a:ext>
                  </a:extLst>
                </a:gridCol>
                <a:gridCol w="5091483">
                  <a:extLst>
                    <a:ext uri="{9D8B030D-6E8A-4147-A177-3AD203B41FA5}">
                      <a16:colId xmlns:a16="http://schemas.microsoft.com/office/drawing/2014/main" val="4020601137"/>
                    </a:ext>
                  </a:extLst>
                </a:gridCol>
              </a:tblGrid>
              <a:tr h="12583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  x = </a:t>
                      </a:r>
                      <a:r>
                        <a:rPr lang="en-US" sz="1800" dirty="0" err="1">
                          <a:effectLst/>
                        </a:rPr>
                        <a:t>vt</a:t>
                      </a:r>
                      <a:r>
                        <a:rPr lang="en-US" sz="1800" dirty="0">
                          <a:effectLst/>
                        </a:rPr>
                        <a:t> + x</a:t>
                      </a:r>
                      <a:r>
                        <a:rPr lang="en-US" sz="1800" baseline="-25000" dirty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 only applies to something with a </a:t>
                      </a:r>
                      <a:r>
                        <a:rPr lang="en-US" sz="1800" u="sng" dirty="0">
                          <a:effectLst/>
                        </a:rPr>
                        <a:t>constant velocity.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 derived this equation from a graph of an object with a constant velocity.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060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1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</TotalTime>
  <Words>308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Gill Sans MT</vt:lpstr>
      <vt:lpstr>Symbol</vt:lpstr>
      <vt:lpstr>Times New Roman</vt:lpstr>
      <vt:lpstr>Parcel</vt:lpstr>
      <vt:lpstr>Equation.3</vt:lpstr>
      <vt:lpstr>Constant Velocity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 Velocity</dc:title>
  <dc:creator>John Dine</dc:creator>
  <cp:lastModifiedBy>John Dine</cp:lastModifiedBy>
  <cp:revision>3</cp:revision>
  <dcterms:created xsi:type="dcterms:W3CDTF">2020-01-09T17:33:13Z</dcterms:created>
  <dcterms:modified xsi:type="dcterms:W3CDTF">2020-01-09T17:59:16Z</dcterms:modified>
</cp:coreProperties>
</file>