
<file path=[Content_Types].xml><?xml version="1.0" encoding="utf-8"?>
<Types xmlns="http://schemas.openxmlformats.org/package/2006/content-types">
  <Default Extension="jpeg" ContentType="image/jpeg"/>
  <Default Extension="m4v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77" r:id="rId4"/>
    <p:sldId id="273" r:id="rId5"/>
    <p:sldId id="263" r:id="rId6"/>
    <p:sldId id="278" r:id="rId7"/>
    <p:sldId id="275" r:id="rId8"/>
    <p:sldId id="279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1919"/>
    <a:srgbClr val="FF0000"/>
    <a:srgbClr val="FA0000"/>
    <a:srgbClr val="00FFFF"/>
    <a:srgbClr val="FFFF00"/>
    <a:srgbClr val="00FF00"/>
    <a:srgbClr val="0000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5" autoAdjust="0"/>
    <p:restoredTop sz="94660"/>
  </p:normalViewPr>
  <p:slideViewPr>
    <p:cSldViewPr>
      <p:cViewPr>
        <p:scale>
          <a:sx n="91" d="100"/>
          <a:sy n="91" d="100"/>
        </p:scale>
        <p:origin x="37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14854-8E90-4AEE-AEAA-89291906AD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4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638F4-FFF7-4746-9DE7-0818A0BFD4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6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675FB-C04F-4F07-B90C-F40A75EAB8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47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53E90D4-5F16-414E-B3F4-1924550304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20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603F862-2AC5-4710-A71B-7C16B84562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06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19739E-2F8B-45D0-8C15-A99A2C57E7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24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64EE00-C35E-41EB-BED8-1DA061C089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04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DB751EC-D9CC-4343-9865-664DFD8D1C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34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189E9A-3364-4907-88E9-D03CB7A3EE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02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D1F9D87-2C8A-4CD8-9A38-5D9CB9B1BF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446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6F06E66-14C5-489C-B5AE-3DB2663F2C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5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E90D4-5F16-414E-B3F4-1924550304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20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4638F4-FFF7-4746-9DE7-0818A0BFD4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68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34675FB-C04F-4F07-B90C-F40A75EAB8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47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53E90D4-5F16-414E-B3F4-1924550304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207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603F862-2AC5-4710-A71B-7C16B84562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069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19739E-2F8B-45D0-8C15-A99A2C57E7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244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64EE00-C35E-41EB-BED8-1DA061C089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049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DB751EC-D9CC-4343-9865-664DFD8D1C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342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189E9A-3364-4907-88E9-D03CB7A3EE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022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D1F9D87-2C8A-4CD8-9A38-5D9CB9B1BF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446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6F06E66-14C5-489C-B5AE-3DB2663F2C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5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3F862-2AC5-4710-A71B-7C16B84562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069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4638F4-FFF7-4746-9DE7-0818A0BFD4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689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34675FB-C04F-4F07-B90C-F40A75EAB8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4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9739E-2F8B-45D0-8C15-A99A2C57E7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2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4EE00-C35E-41EB-BED8-1DA061C089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0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751EC-D9CC-4343-9865-664DFD8D1C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3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89E9A-3364-4907-88E9-D03CB7A3EE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0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F9D87-2C8A-4CD8-9A38-5D9CB9B1BF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4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06E66-14C5-489C-B5AE-3DB2663F2C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5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74C61B-5AD7-4815-88CA-9828884EFC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m4v"/><Relationship Id="rId1" Type="http://schemas.microsoft.com/office/2007/relationships/media" Target="../media/media1.m4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tang" pitchFamily="18" charset="-127"/>
                <a:ea typeface="Batang" pitchFamily="18" charset="-127"/>
              </a:rPr>
              <a:t>Human Color Vision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>
                <a:latin typeface="Batang" pitchFamily="18" charset="-127"/>
                <a:ea typeface="Batang" pitchFamily="18" charset="-127"/>
              </a:rPr>
              <a:t>Light enters through the cornea/lens and strikes the retina on the back of the eye.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>
                <a:latin typeface="Batang" pitchFamily="18" charset="-127"/>
                <a:ea typeface="Batang" pitchFamily="18" charset="-127"/>
              </a:rPr>
              <a:t>The retina is composed of nerve cells called: 	</a:t>
            </a:r>
            <a:r>
              <a:rPr lang="en-US" sz="3200" b="1" dirty="0">
                <a:solidFill>
                  <a:srgbClr val="FF00FF"/>
                </a:solidFill>
                <a:latin typeface="Batang" pitchFamily="18" charset="-127"/>
                <a:ea typeface="Batang" pitchFamily="18" charset="-127"/>
              </a:rPr>
              <a:t>rods</a:t>
            </a:r>
            <a:r>
              <a:rPr lang="en-US" sz="3200" b="1" dirty="0">
                <a:latin typeface="Batang" pitchFamily="18" charset="-127"/>
                <a:ea typeface="Batang" pitchFamily="18" charset="-127"/>
              </a:rPr>
              <a:t> and </a:t>
            </a:r>
            <a:r>
              <a:rPr lang="en-US" sz="3200" b="1" dirty="0">
                <a:solidFill>
                  <a:srgbClr val="FF00FF"/>
                </a:solidFill>
                <a:latin typeface="Batang" pitchFamily="18" charset="-127"/>
                <a:ea typeface="Batang" pitchFamily="18" charset="-127"/>
              </a:rPr>
              <a:t>cones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200" b="1" dirty="0">
                <a:latin typeface="Batang" pitchFamily="18" charset="-127"/>
                <a:ea typeface="Batang" pitchFamily="18" charset="-127"/>
              </a:rPr>
              <a:t>Rods-respond to the intensity of the light (brightness)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200" b="1" dirty="0">
                <a:latin typeface="Batang" pitchFamily="18" charset="-127"/>
                <a:ea typeface="Batang" pitchFamily="18" charset="-127"/>
              </a:rPr>
              <a:t>Cones-respond to the frequency of light (color)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>
                <a:latin typeface="Batang" pitchFamily="18" charset="-127"/>
                <a:ea typeface="Batang" pitchFamily="18" charset="-127"/>
              </a:rPr>
              <a:t>There are three types of cones: 		red, green, and blue</a:t>
            </a:r>
          </a:p>
        </p:txBody>
      </p:sp>
    </p:spTree>
    <p:extLst>
      <p:ext uri="{BB962C8B-B14F-4D97-AF65-F5344CB8AC3E}">
        <p14:creationId xmlns:p14="http://schemas.microsoft.com/office/powerpoint/2010/main" val="244977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82000" cy="4800600"/>
          </a:xfrm>
        </p:spPr>
        <p:txBody>
          <a:bodyPr/>
          <a:lstStyle/>
          <a:p>
            <a:r>
              <a:rPr lang="en-US">
                <a:solidFill>
                  <a:srgbClr val="00FF00"/>
                </a:solidFill>
              </a:rPr>
              <a:t>W</a:t>
            </a:r>
            <a:r>
              <a:rPr lang="en-US">
                <a:solidFill>
                  <a:srgbClr val="FF0000"/>
                </a:solidFill>
              </a:rPr>
              <a:t>HY DO </a:t>
            </a:r>
            <a:r>
              <a:rPr lang="en-US">
                <a:solidFill>
                  <a:srgbClr val="0000FF"/>
                </a:solidFill>
              </a:rPr>
              <a:t>H</a:t>
            </a:r>
            <a:r>
              <a:rPr lang="en-US">
                <a:solidFill>
                  <a:srgbClr val="FF0000"/>
                </a:solidFill>
              </a:rPr>
              <a:t>IPPOS FL</a:t>
            </a:r>
            <a:r>
              <a:rPr lang="en-US"/>
              <a:t>Y </a:t>
            </a:r>
            <a:br>
              <a:rPr lang="en-US"/>
            </a:br>
            <a:r>
              <a:rPr lang="en-US"/>
              <a:t>C</a:t>
            </a:r>
            <a:r>
              <a:rPr lang="en-US">
                <a:solidFill>
                  <a:srgbClr val="FF0000"/>
                </a:solidFill>
              </a:rPr>
              <a:t>RAZY P</a:t>
            </a:r>
            <a:r>
              <a:rPr lang="en-US">
                <a:solidFill>
                  <a:schemeClr val="accent2"/>
                </a:solidFill>
              </a:rPr>
              <a:t>A</a:t>
            </a:r>
            <a:r>
              <a:rPr lang="en-US">
                <a:solidFill>
                  <a:srgbClr val="FF0000"/>
                </a:solidFill>
              </a:rPr>
              <a:t>TTERNS A</a:t>
            </a:r>
            <a:r>
              <a:rPr lang="en-US">
                <a:solidFill>
                  <a:srgbClr val="00FF00"/>
                </a:solidFill>
              </a:rPr>
              <a:t>N</a:t>
            </a:r>
            <a:r>
              <a:rPr lang="en-US">
                <a:solidFill>
                  <a:srgbClr val="FF0000"/>
                </a:solidFill>
              </a:rPr>
              <a:t>D DON</a:t>
            </a:r>
            <a:r>
              <a:rPr lang="en-US"/>
              <a:t>’T</a:t>
            </a:r>
            <a:br>
              <a:rPr lang="en-US"/>
            </a:br>
            <a:r>
              <a:rPr lang="en-US">
                <a:solidFill>
                  <a:srgbClr val="FF0000"/>
                </a:solidFill>
              </a:rPr>
              <a:t>GET ANGR</a:t>
            </a:r>
            <a:r>
              <a:rPr lang="en-US">
                <a:solidFill>
                  <a:srgbClr val="00FF00"/>
                </a:solidFill>
              </a:rPr>
              <a:t>Y </a:t>
            </a:r>
            <a:r>
              <a:rPr lang="en-US">
                <a:solidFill>
                  <a:srgbClr val="FF0000"/>
                </a:solidFill>
              </a:rPr>
              <a:t>AB</a:t>
            </a:r>
            <a:r>
              <a:rPr lang="en-US"/>
              <a:t>O</a:t>
            </a:r>
            <a:r>
              <a:rPr lang="en-US">
                <a:solidFill>
                  <a:srgbClr val="FF0000"/>
                </a:solidFill>
              </a:rPr>
              <a:t>UT VACU</a:t>
            </a:r>
            <a:r>
              <a:rPr lang="en-US">
                <a:solidFill>
                  <a:srgbClr val="0000FF"/>
                </a:solidFill>
              </a:rPr>
              <a:t>U</a:t>
            </a:r>
            <a:r>
              <a:rPr lang="en-US">
                <a:solidFill>
                  <a:srgbClr val="FF0000"/>
                </a:solidFill>
              </a:rPr>
              <a:t>M</a:t>
            </a:r>
            <a:br>
              <a:rPr lang="en-US"/>
            </a:br>
            <a:r>
              <a:rPr lang="en-US">
                <a:solidFill>
                  <a:srgbClr val="FF0000"/>
                </a:solidFill>
              </a:rPr>
              <a:t>TUBE</a:t>
            </a:r>
            <a:r>
              <a:rPr lang="en-US">
                <a:solidFill>
                  <a:srgbClr val="0000FF"/>
                </a:solidFill>
              </a:rPr>
              <a:t>S </a:t>
            </a:r>
            <a:r>
              <a:rPr lang="en-US">
                <a:solidFill>
                  <a:srgbClr val="FF0000"/>
                </a:solidFill>
              </a:rPr>
              <a:t>EATING </a:t>
            </a:r>
            <a:r>
              <a:rPr lang="en-US">
                <a:solidFill>
                  <a:srgbClr val="00FF00"/>
                </a:solidFill>
              </a:rPr>
              <a:t>E</a:t>
            </a:r>
            <a:r>
              <a:rPr lang="en-US">
                <a:solidFill>
                  <a:srgbClr val="FF0000"/>
                </a:solidFill>
              </a:rPr>
              <a:t>GGS </a:t>
            </a:r>
            <a:r>
              <a:rPr lang="en-US"/>
              <a:t>E</a:t>
            </a:r>
            <a:r>
              <a:rPr lang="en-US">
                <a:solidFill>
                  <a:srgbClr val="FF0000"/>
                </a:solidFill>
              </a:rPr>
              <a:t>ACH</a:t>
            </a:r>
            <a:br>
              <a:rPr lang="en-US"/>
            </a:b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FF0000"/>
                </a:solidFill>
              </a:rPr>
              <a:t>UESDAY, AND</a:t>
            </a:r>
            <a:r>
              <a:rPr lang="en-US"/>
              <a:t> H</a:t>
            </a:r>
            <a:r>
              <a:rPr lang="en-US">
                <a:solidFill>
                  <a:srgbClr val="FF0000"/>
                </a:solidFill>
              </a:rPr>
              <a:t>AV</a:t>
            </a:r>
            <a:r>
              <a:rPr lang="en-US">
                <a:solidFill>
                  <a:srgbClr val="00FF00"/>
                </a:solidFill>
              </a:rPr>
              <a:t>E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YOU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HEARD...</a:t>
            </a:r>
            <a:r>
              <a:rPr lang="en-US"/>
              <a:t> </a:t>
            </a:r>
            <a:br>
              <a:rPr lang="en-US"/>
            </a:br>
            <a:r>
              <a:rPr lang="en-US">
                <a:solidFill>
                  <a:srgbClr val="FF0000"/>
                </a:solidFill>
              </a:rPr>
              <a:t>O</a:t>
            </a:r>
            <a:r>
              <a:rPr lang="en-US">
                <a:solidFill>
                  <a:srgbClr val="00FF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ANG</a:t>
            </a:r>
            <a:r>
              <a:rPr lang="en-US"/>
              <a:t>E</a:t>
            </a:r>
            <a:r>
              <a:rPr lang="en-US">
                <a:solidFill>
                  <a:srgbClr val="FF0000"/>
                </a:solidFill>
              </a:rPr>
              <a:t>S ARE </a:t>
            </a:r>
            <a:r>
              <a:rPr lang="en-US">
                <a:solidFill>
                  <a:srgbClr val="0000FF"/>
                </a:solidFill>
              </a:rPr>
              <a:t>D</a:t>
            </a:r>
            <a:r>
              <a:rPr lang="en-US">
                <a:solidFill>
                  <a:srgbClr val="FF0000"/>
                </a:solidFill>
              </a:rPr>
              <a:t>RY</a:t>
            </a:r>
            <a:r>
              <a:rPr lang="en-US"/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lormixlightnoaudio.m4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57200" y="247650"/>
            <a:ext cx="8305800" cy="622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0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295400" y="1828800"/>
            <a:ext cx="2209800" cy="1676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105400" y="1905000"/>
            <a:ext cx="2209800" cy="1676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276600" y="4191000"/>
            <a:ext cx="2209800" cy="1676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3810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Primary Colors of Light</a:t>
            </a:r>
          </a:p>
          <a:p>
            <a:pPr algn="ctr"/>
            <a:endParaRPr lang="en-US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8153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Light is Additive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978932"/>
            <a:ext cx="89154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-Light is a mixture of an infinite number of different </a:t>
            </a:r>
            <a:r>
              <a:rPr lang="en-US" dirty="0" err="1"/>
              <a:t>colours</a:t>
            </a:r>
            <a:r>
              <a:rPr lang="en-US" dirty="0"/>
              <a:t>, but your eyes approximate it to reddish, bluish and greenish.</a:t>
            </a:r>
          </a:p>
          <a:p>
            <a:endParaRPr lang="en-US" dirty="0"/>
          </a:p>
          <a:p>
            <a:r>
              <a:rPr lang="en-US" dirty="0"/>
              <a:t>-If you mix red light and green light, you can actually confuse your eyes and make it look like it's yellow light. </a:t>
            </a:r>
          </a:p>
          <a:p>
            <a:endParaRPr lang="en-US" dirty="0"/>
          </a:p>
          <a:p>
            <a:r>
              <a:rPr lang="en-US" dirty="0"/>
              <a:t>-Green + Red = Yellow</a:t>
            </a:r>
          </a:p>
          <a:p>
            <a:r>
              <a:rPr lang="en-US" dirty="0"/>
              <a:t>-Red + Blue = Magenta</a:t>
            </a:r>
          </a:p>
          <a:p>
            <a:r>
              <a:rPr lang="en-US" dirty="0"/>
              <a:t>-Blue + Green = Cyan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-By mixing red, green and blue light, you can make any </a:t>
            </a:r>
            <a:r>
              <a:rPr lang="en-US" dirty="0" err="1"/>
              <a:t>colour</a:t>
            </a:r>
            <a:r>
              <a:rPr lang="en-US" dirty="0"/>
              <a:t> of the rainbow. </a:t>
            </a:r>
          </a:p>
          <a:p>
            <a:endParaRPr lang="en-US" dirty="0"/>
          </a:p>
          <a:p>
            <a:r>
              <a:rPr lang="en-US" dirty="0"/>
              <a:t>-It's actually slightly more complicated but [you can convince your eyes that you're seeing] pretty much any </a:t>
            </a:r>
            <a:r>
              <a:rPr lang="en-US" dirty="0" err="1"/>
              <a:t>colour</a:t>
            </a:r>
            <a:r>
              <a:rPr lang="en-US" dirty="0"/>
              <a:t> of the rainbow. That's how TVs work, using red, green and blue.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98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295400" y="1828800"/>
            <a:ext cx="2209800" cy="16764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105400" y="1905000"/>
            <a:ext cx="2209800" cy="1676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276600" y="4191000"/>
            <a:ext cx="2209800" cy="16764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5334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Primary Colors of Pigment </a:t>
            </a:r>
          </a:p>
        </p:txBody>
      </p:sp>
    </p:spTree>
    <p:extLst>
      <p:ext uri="{BB962C8B-B14F-4D97-AF65-F5344CB8AC3E}">
        <p14:creationId xmlns:p14="http://schemas.microsoft.com/office/powerpoint/2010/main" val="1667834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86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But if you're dealing with printing or paints (pigment), you're doing something different……..You're taking white light which has got all the </a:t>
            </a:r>
            <a:r>
              <a:rPr lang="en-US" dirty="0" err="1"/>
              <a:t>colours</a:t>
            </a:r>
            <a:r>
              <a:rPr lang="en-US" dirty="0"/>
              <a:t> of the rainbow in it and you're taking </a:t>
            </a:r>
            <a:r>
              <a:rPr lang="en-US" dirty="0" err="1"/>
              <a:t>colours</a:t>
            </a:r>
            <a:r>
              <a:rPr lang="en-US" dirty="0"/>
              <a:t> away. </a:t>
            </a:r>
          </a:p>
          <a:p>
            <a:endParaRPr lang="en-US" dirty="0"/>
          </a:p>
          <a:p>
            <a:r>
              <a:rPr lang="en-US" dirty="0"/>
              <a:t>The primary </a:t>
            </a:r>
            <a:r>
              <a:rPr lang="en-US" dirty="0" err="1"/>
              <a:t>colours</a:t>
            </a:r>
            <a:r>
              <a:rPr lang="en-US" dirty="0"/>
              <a:t> of pigment in that sense aren't made by adding </a:t>
            </a:r>
            <a:r>
              <a:rPr lang="en-US" dirty="0" err="1"/>
              <a:t>colours</a:t>
            </a:r>
            <a:r>
              <a:rPr lang="en-US" dirty="0"/>
              <a:t> together, like with light, but actually subtracting, or taking </a:t>
            </a:r>
            <a:r>
              <a:rPr lang="en-US" dirty="0" err="1"/>
              <a:t>colours</a:t>
            </a:r>
            <a:r>
              <a:rPr lang="en-US" dirty="0"/>
              <a:t> away. </a:t>
            </a:r>
          </a:p>
          <a:p>
            <a:endParaRPr lang="en-US" b="1" dirty="0"/>
          </a:p>
          <a:p>
            <a:r>
              <a:rPr lang="en-US" dirty="0"/>
              <a:t>-So the primary </a:t>
            </a:r>
            <a:r>
              <a:rPr lang="en-US" dirty="0" err="1"/>
              <a:t>colours</a:t>
            </a:r>
            <a:r>
              <a:rPr lang="en-US" dirty="0"/>
              <a:t> with pigments are: </a:t>
            </a:r>
            <a:r>
              <a:rPr lang="en-US" b="1" dirty="0"/>
              <a:t>Cyan, Magenta, Yellow</a:t>
            </a:r>
          </a:p>
          <a:p>
            <a:endParaRPr lang="en-US" dirty="0"/>
          </a:p>
          <a:p>
            <a:r>
              <a:rPr lang="en-US" dirty="0"/>
              <a:t>Taking red away; which actually emits a turquoise </a:t>
            </a:r>
            <a:r>
              <a:rPr lang="en-US" dirty="0" err="1"/>
              <a:t>colour</a:t>
            </a:r>
            <a:r>
              <a:rPr lang="en-US" dirty="0"/>
              <a:t> or cyan.  </a:t>
            </a:r>
          </a:p>
          <a:p>
            <a:r>
              <a:rPr lang="en-US" dirty="0"/>
              <a:t>Taking green away, which is basically purple/magenta</a:t>
            </a:r>
          </a:p>
          <a:p>
            <a:r>
              <a:rPr lang="en-US" dirty="0"/>
              <a:t>Taking blue away which is actually yellow.</a:t>
            </a:r>
          </a:p>
          <a:p>
            <a:endParaRPr lang="en-US" dirty="0"/>
          </a:p>
          <a:p>
            <a:r>
              <a:rPr lang="en-US" b="1" dirty="0"/>
              <a:t>Yellow + Magenta = Red</a:t>
            </a:r>
          </a:p>
          <a:p>
            <a:r>
              <a:rPr lang="en-US" b="1" dirty="0"/>
              <a:t>Magenta + Cyan = Blue</a:t>
            </a:r>
          </a:p>
          <a:p>
            <a:r>
              <a:rPr lang="en-US" b="1" dirty="0"/>
              <a:t>Cyan + Yellow = Green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 the primary </a:t>
            </a:r>
            <a:r>
              <a:rPr lang="en-US" dirty="0" err="1"/>
              <a:t>colours</a:t>
            </a:r>
            <a:r>
              <a:rPr lang="en-US" dirty="0"/>
              <a:t> of pigments are cyan, magenta, (purple) and yellow. Red, yellow and blue are not any kind of primary </a:t>
            </a:r>
            <a:r>
              <a:rPr lang="en-US" dirty="0" err="1"/>
              <a:t>colours</a:t>
            </a:r>
            <a:r>
              <a:rPr lang="en-US" dirty="0"/>
              <a:t> at all and it's just primary school teachers trying to confuse you.</a:t>
            </a:r>
          </a:p>
        </p:txBody>
      </p:sp>
    </p:spTree>
    <p:extLst>
      <p:ext uri="{BB962C8B-B14F-4D97-AF65-F5344CB8AC3E}">
        <p14:creationId xmlns:p14="http://schemas.microsoft.com/office/powerpoint/2010/main" val="2933783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336</Words>
  <Application>Microsoft Office PowerPoint</Application>
  <PresentationFormat>On-screen Show (4:3)</PresentationFormat>
  <Paragraphs>39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Batang</vt:lpstr>
      <vt:lpstr>Arial</vt:lpstr>
      <vt:lpstr>Default Design</vt:lpstr>
      <vt:lpstr>iRespondQuestionMaster</vt:lpstr>
      <vt:lpstr>iRespondGraphMaster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DO HIPPOS FLY  CRAZY PATTERNS AND DON’T GET ANGRY ABOUT VACUUM TUBES EATING EGGS EACH TUESDAY, AND HAVE YOU HEARD...  ORANGES ARE DRY?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Cobb County School District</dc:creator>
  <cp:lastModifiedBy>John Dine</cp:lastModifiedBy>
  <cp:revision>18</cp:revision>
  <dcterms:created xsi:type="dcterms:W3CDTF">2007-12-11T13:14:57Z</dcterms:created>
  <dcterms:modified xsi:type="dcterms:W3CDTF">2019-12-03T13:53:35Z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