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5"/>
  </p:notesMasterIdLst>
  <p:handoutMasterIdLst>
    <p:handoutMasterId r:id="rId46"/>
  </p:handoutMasterIdLst>
  <p:sldIdLst>
    <p:sldId id="350" r:id="rId3"/>
    <p:sldId id="352" r:id="rId4"/>
    <p:sldId id="394" r:id="rId5"/>
    <p:sldId id="354" r:id="rId6"/>
    <p:sldId id="355" r:id="rId7"/>
    <p:sldId id="356" r:id="rId8"/>
    <p:sldId id="395" r:id="rId9"/>
    <p:sldId id="358" r:id="rId10"/>
    <p:sldId id="359" r:id="rId11"/>
    <p:sldId id="360" r:id="rId12"/>
    <p:sldId id="361" r:id="rId13"/>
    <p:sldId id="362" r:id="rId14"/>
    <p:sldId id="363" r:id="rId15"/>
    <p:sldId id="364" r:id="rId16"/>
    <p:sldId id="368" r:id="rId17"/>
    <p:sldId id="366" r:id="rId18"/>
    <p:sldId id="369" r:id="rId19"/>
    <p:sldId id="370" r:id="rId20"/>
    <p:sldId id="396" r:id="rId21"/>
    <p:sldId id="372" r:id="rId22"/>
    <p:sldId id="373" r:id="rId23"/>
    <p:sldId id="374" r:id="rId24"/>
    <p:sldId id="401" r:id="rId25"/>
    <p:sldId id="376" r:id="rId26"/>
    <p:sldId id="402" r:id="rId27"/>
    <p:sldId id="378" r:id="rId28"/>
    <p:sldId id="397" r:id="rId29"/>
    <p:sldId id="380" r:id="rId30"/>
    <p:sldId id="381" r:id="rId31"/>
    <p:sldId id="382" r:id="rId32"/>
    <p:sldId id="403" r:id="rId33"/>
    <p:sldId id="384" r:id="rId34"/>
    <p:sldId id="398" r:id="rId35"/>
    <p:sldId id="386" r:id="rId36"/>
    <p:sldId id="387" r:id="rId37"/>
    <p:sldId id="388" r:id="rId38"/>
    <p:sldId id="389" r:id="rId39"/>
    <p:sldId id="390" r:id="rId40"/>
    <p:sldId id="399" r:id="rId41"/>
    <p:sldId id="392" r:id="rId42"/>
    <p:sldId id="400" r:id="rId43"/>
    <p:sldId id="351"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94" userDrawn="1">
          <p15:clr>
            <a:srgbClr val="A4A3A4"/>
          </p15:clr>
        </p15:guide>
        <p15:guide id="2" pos="2880">
          <p15:clr>
            <a:srgbClr val="A4A3A4"/>
          </p15:clr>
        </p15:guide>
        <p15:guide id="3" orient="horz" pos="39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Mok, Tiffany" initials="MT" lastIdx="1" clrIdx="7">
    <p:extLst/>
  </p:cmAuthor>
  <p:cmAuthor id="1" name="Ruchi Sachdev" initials="" lastIdx="8" clrIdx="1"/>
  <p:cmAuthor id="8" name="Sivapriya, Prabhakaran" initials="SP" lastIdx="2" clrIdx="8">
    <p:extLst>
      <p:ext uri="{19B8F6BF-5375-455C-9EA6-DF929625EA0E}">
        <p15:presenceInfo xmlns:p15="http://schemas.microsoft.com/office/powerpoint/2012/main" userId="Sivapriya, Prabhakaran" providerId="None"/>
      </p:ext>
    </p:extLst>
  </p:cmAuthor>
  <p:cmAuthor id="2" name="Sarah Reusché" initials="" lastIdx="13" clrIdx="2"/>
  <p:cmAuthor id="3" name="Nitin Shankar" initials="" lastIdx="6" clrIdx="3"/>
  <p:cmAuthor id="4" name="Kristen Flathman" initials="" lastIdx="1" clrIdx="4"/>
  <p:cmAuthor id="5" name="Ben Schroeter" initials="" lastIdx="0" clrIdx="5"/>
  <p:cmAuthor id="6" name="Elliot Mylott" initials="EM" lastIdx="3"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0349" autoAdjust="0"/>
  </p:normalViewPr>
  <p:slideViewPr>
    <p:cSldViewPr snapToGrid="0" snapToObjects="1">
      <p:cViewPr varScale="1">
        <p:scale>
          <a:sx n="104" d="100"/>
          <a:sy n="104" d="100"/>
        </p:scale>
        <p:origin x="1494" y="102"/>
      </p:cViewPr>
      <p:guideLst>
        <p:guide orient="horz" pos="1094"/>
        <p:guide pos="2880"/>
        <p:guide orient="horz" pos="39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13.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5.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mn-lt"/>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mn-lt"/>
                <a:ea typeface="Arial"/>
                <a:cs typeface="Arial"/>
                <a:sym typeface="Arial"/>
              </a:rPr>
              <a:t>1) MathType Plugin</a:t>
            </a:r>
          </a:p>
          <a:p>
            <a:r>
              <a:rPr lang="en-US" sz="1200" b="0" i="0" u="none" strike="noStrike" kern="1200" cap="none" dirty="0">
                <a:solidFill>
                  <a:schemeClr val="dk1"/>
                </a:solidFill>
                <a:latin typeface="+mn-lt"/>
                <a:ea typeface="Arial"/>
                <a:cs typeface="Arial"/>
                <a:sym typeface="Arial"/>
              </a:rPr>
              <a:t>2) Math Player (free versions available)</a:t>
            </a:r>
          </a:p>
          <a:p>
            <a:r>
              <a:rPr lang="en-US" sz="1200" b="0" i="0" u="none" strike="noStrike" kern="1200" cap="none" dirty="0">
                <a:solidFill>
                  <a:schemeClr val="dk1"/>
                </a:solidFill>
                <a:latin typeface="+mn-lt"/>
                <a:ea typeface="Arial"/>
                <a:cs typeface="Arial"/>
                <a:sym typeface="Arial"/>
              </a:rPr>
              <a:t>3) NVDA Reader (free versions available)</a:t>
            </a:r>
            <a:endParaRPr lang="en-US"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9113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D) All of the above are correct.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7404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D) All of the above are correct.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6868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A) The sum of the forces has a component in the +</a:t>
            </a:r>
            <a:r>
              <a:rPr lang="en-US" i="1" dirty="0"/>
              <a:t>x</a:t>
            </a:r>
            <a:r>
              <a:rPr lang="en-US" dirty="0"/>
              <a:t> direction.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Note: They can</a:t>
            </a:r>
            <a:r>
              <a:rPr lang="fr-FR" dirty="0"/>
              <a:t>’</a:t>
            </a:r>
            <a:r>
              <a:rPr lang="en-US" dirty="0"/>
              <a:t>t rule out B or D without realizing there can</a:t>
            </a:r>
            <a:r>
              <a:rPr lang="fr-FR" dirty="0"/>
              <a:t>'</a:t>
            </a:r>
            <a:r>
              <a:rPr lang="en-US" dirty="0"/>
              <a:t>t be acceleration along the y-axis for horizontal motion</a:t>
            </a:r>
            <a:r>
              <a:rPr lang="en-US" sz="1200" b="0" i="0" u="none" strike="noStrike" kern="1200" cap="none" dirty="0">
                <a:solidFill>
                  <a:schemeClr val="tx1"/>
                </a:solidFill>
                <a:effectLst/>
                <a:latin typeface="Arial" charset="0"/>
                <a:ea typeface="ＭＳ Ｐゴシック" charset="0"/>
                <a:cs typeface="Arial"/>
                <a:sym typeface="Arial"/>
              </a:rPr>
              <a:t>—</a:t>
            </a:r>
            <a:r>
              <a:rPr lang="en-US" dirty="0"/>
              <a:t>this is meant to tease out that discussion.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79244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A) The sum of the forces has a component in the +</a:t>
            </a:r>
            <a:r>
              <a:rPr lang="en-US" i="1" dirty="0"/>
              <a:t>x</a:t>
            </a:r>
            <a:r>
              <a:rPr lang="en-US" dirty="0"/>
              <a:t> direction.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Note: They can</a:t>
            </a:r>
            <a:r>
              <a:rPr lang="fr-FR" dirty="0"/>
              <a:t>’</a:t>
            </a:r>
            <a:r>
              <a:rPr lang="en-US" dirty="0"/>
              <a:t>t rule out B or D without realizing there can</a:t>
            </a:r>
            <a:r>
              <a:rPr lang="fr-FR" dirty="0"/>
              <a:t>'</a:t>
            </a:r>
            <a:r>
              <a:rPr lang="en-US" dirty="0"/>
              <a:t>t be acceleration along the y-axis for horizontal motion</a:t>
            </a:r>
            <a:r>
              <a:rPr lang="en-US" sz="1200" b="0" i="0" u="none" strike="noStrike" kern="1200" cap="none" dirty="0">
                <a:solidFill>
                  <a:schemeClr val="tx1"/>
                </a:solidFill>
                <a:effectLst/>
                <a:latin typeface="Arial" charset="0"/>
                <a:ea typeface="ＭＳ Ｐゴシック" charset="0"/>
                <a:cs typeface="Arial"/>
                <a:sym typeface="Arial"/>
              </a:rPr>
              <a:t>—</a:t>
            </a:r>
            <a:r>
              <a:rPr lang="en-US" dirty="0"/>
              <a:t>this is meant to tease out that discussion.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2183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Answer: D)</a:t>
            </a:r>
            <a:r>
              <a:rPr lang="en-US" baseline="0" dirty="0"/>
              <a:t> </a:t>
            </a:r>
            <a:r>
              <a:rPr lang="en-US" dirty="0"/>
              <a:t>Force diagram 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0639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Answer: D)</a:t>
            </a:r>
            <a:r>
              <a:rPr lang="en-US" baseline="0" dirty="0"/>
              <a:t> </a:t>
            </a:r>
            <a:r>
              <a:rPr lang="en-US" dirty="0"/>
              <a:t>Force diagram 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5836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C) Static friction is always parallel to the object-surface interface.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6457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C) Static friction is always parallel to the object-surface interface.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6841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D) None of the above is correct.</a:t>
            </a:r>
          </a:p>
          <a:p>
            <a:endParaRPr lang="en-US" dirty="0"/>
          </a:p>
          <a:p>
            <a:r>
              <a:rPr lang="en-US" dirty="0"/>
              <a:t>Note: “A” is going to be a popular answer</a:t>
            </a:r>
            <a:r>
              <a:rPr lang="en-US" sz="1200" b="0" i="0" u="none" strike="noStrike" kern="1200" cap="none" dirty="0">
                <a:solidFill>
                  <a:schemeClr val="tx1"/>
                </a:solidFill>
                <a:effectLst/>
                <a:latin typeface="Arial" charset="0"/>
                <a:ea typeface="ＭＳ Ｐゴシック" charset="0"/>
                <a:cs typeface="Arial"/>
                <a:sym typeface="Arial"/>
              </a:rPr>
              <a:t>—</a:t>
            </a:r>
            <a:r>
              <a:rPr lang="en-US" dirty="0"/>
              <a:t>this question is to emphasize what is learned from testing experiment Table 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8306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D) None of the above is correct.</a:t>
            </a:r>
          </a:p>
          <a:p>
            <a:endParaRPr lang="en-US" dirty="0"/>
          </a:p>
          <a:p>
            <a:r>
              <a:rPr lang="en-US" dirty="0"/>
              <a:t>Note: “A” is going to be a popular answer</a:t>
            </a:r>
            <a:r>
              <a:rPr lang="en-US" sz="1200" b="0" i="0" u="none" strike="noStrike" kern="1200" cap="none" dirty="0">
                <a:solidFill>
                  <a:schemeClr val="tx1"/>
                </a:solidFill>
                <a:effectLst/>
                <a:latin typeface="Arial" charset="0"/>
                <a:ea typeface="ＭＳ Ｐゴシック" charset="0"/>
                <a:cs typeface="Arial"/>
                <a:sym typeface="Arial"/>
              </a:rPr>
              <a:t>—</a:t>
            </a:r>
            <a:r>
              <a:rPr lang="en-US" dirty="0"/>
              <a:t>this question is to emphasize what is learned from testing experiment Table 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9297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D) </a:t>
            </a:r>
            <a:r>
              <a:rPr lang="en-US" dirty="0"/>
              <a:t>Vector B plus vector A is an equivalent displacement to vector A plus vector B.</a:t>
            </a:r>
          </a:p>
          <a:p>
            <a:endParaRPr lang="en-US" sz="1200" b="0" i="0" u="none" strike="noStrike" kern="1200" cap="none" dirty="0">
              <a:solidFill>
                <a:schemeClr val="dk1"/>
              </a:solidFill>
              <a:latin typeface="Arial"/>
              <a:ea typeface="Arial"/>
              <a:cs typeface="Arial"/>
              <a:sym typeface="Arial"/>
            </a:endParaRPr>
          </a:p>
          <a:p>
            <a:r>
              <a:rPr lang="en-US" dirty="0"/>
              <a:t>Note: B and C are both difficult</a:t>
            </a:r>
            <a:r>
              <a:rPr lang="en-US" sz="1200" b="0" i="0" u="none" strike="noStrike" kern="1200" cap="none" dirty="0">
                <a:solidFill>
                  <a:schemeClr val="tx1"/>
                </a:solidFill>
                <a:effectLst/>
                <a:latin typeface="Arial" charset="0"/>
                <a:ea typeface="ＭＳ Ｐゴシック" charset="0"/>
                <a:cs typeface="Arial"/>
                <a:sym typeface="Arial"/>
              </a:rPr>
              <a:t>—</a:t>
            </a:r>
            <a:r>
              <a:rPr lang="en-US" dirty="0"/>
              <a:t>B is ONLY incorrect if A and B are parallel and C is technically incorrect but for practical purposes we want them perpendicular, so this question is aiming at a rich discussion among possible answers.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3065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C) Our model works for rigid surfaces and objects.</a:t>
            </a:r>
          </a:p>
          <a:p>
            <a:endParaRPr lang="en-US" dirty="0"/>
          </a:p>
          <a:p>
            <a:r>
              <a:rPr lang="en-US" dirty="0"/>
              <a:t>Note: This is a reading/review question, but also gets at the tricky </a:t>
            </a:r>
            <a:r>
              <a:rPr lang="en-US" sz="1200" b="0" i="0" u="none" strike="noStrike" kern="1200" cap="none" dirty="0">
                <a:solidFill>
                  <a:schemeClr val="tx1"/>
                </a:solidFill>
                <a:effectLst/>
                <a:latin typeface="Arial" charset="0"/>
                <a:ea typeface="ＭＳ Ｐゴシック" charset="0"/>
                <a:cs typeface="Arial"/>
                <a:sym typeface="Arial"/>
              </a:rPr>
              <a:t>“</a:t>
            </a:r>
            <a:r>
              <a:rPr lang="en-US" dirty="0"/>
              <a:t>mass dependence” issue.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4880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C) Our model works for rigid surfaces and objects.</a:t>
            </a:r>
          </a:p>
          <a:p>
            <a:endParaRPr lang="en-US" dirty="0"/>
          </a:p>
          <a:p>
            <a:r>
              <a:rPr lang="en-US" dirty="0"/>
              <a:t>Note: This is a reading/review question, but also gets at the tricky </a:t>
            </a:r>
            <a:r>
              <a:rPr lang="en-US" sz="1200" b="0" i="0" u="none" strike="noStrike" kern="1200" cap="none" dirty="0">
                <a:solidFill>
                  <a:schemeClr val="tx1"/>
                </a:solidFill>
                <a:effectLst/>
                <a:latin typeface="Arial" charset="0"/>
                <a:ea typeface="ＭＳ Ｐゴシック" charset="0"/>
                <a:cs typeface="Arial"/>
                <a:sym typeface="Arial"/>
              </a:rPr>
              <a:t>“</a:t>
            </a:r>
            <a:r>
              <a:rPr lang="en-US" dirty="0"/>
              <a:t>mass dependence” issue.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69200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E) All of the above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42030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E) All of the above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9955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Answer: A) </a:t>
            </a:r>
            <a:r>
              <a:rPr lang="en-US" dirty="0" err="1"/>
              <a:t>f</a:t>
            </a:r>
            <a:r>
              <a:rPr lang="en-US" baseline="-25000" dirty="0" err="1"/>
              <a:t>k</a:t>
            </a:r>
            <a:r>
              <a:rPr lang="en-US" dirty="0"/>
              <a:t> &lt; </a:t>
            </a:r>
            <a:r>
              <a:rPr lang="en-US" i="1" dirty="0" err="1"/>
              <a:t>μ</a:t>
            </a:r>
            <a:r>
              <a:rPr lang="en-US" i="1" baseline="-25000" dirty="0" err="1"/>
              <a:t>k</a:t>
            </a:r>
            <a:r>
              <a:rPr lang="en-US" i="1" dirty="0"/>
              <a:t> </a:t>
            </a:r>
            <a:r>
              <a:rPr lang="en-US" i="1" dirty="0" err="1"/>
              <a:t>W</a:t>
            </a:r>
            <a:r>
              <a:rPr lang="en-US" i="1" baseline="-25000" dirty="0" err="1"/>
              <a:t>sled</a:t>
            </a:r>
            <a:r>
              <a:rPr lang="en-US" i="1" baseline="-25000" dirty="0"/>
              <a:t> + child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baseline="0" dirty="0"/>
              <a:t>Note: The frictional force is less than </a:t>
            </a:r>
            <a:r>
              <a:rPr lang="en-US" i="1" dirty="0" err="1"/>
              <a:t>μ</a:t>
            </a:r>
            <a:r>
              <a:rPr lang="en-US" i="1" baseline="-25000" dirty="0" err="1"/>
              <a:t>k</a:t>
            </a:r>
            <a:r>
              <a:rPr lang="en-US" i="1" dirty="0"/>
              <a:t> </a:t>
            </a:r>
            <a:r>
              <a:rPr lang="en-US" i="1" dirty="0" err="1"/>
              <a:t>W</a:t>
            </a:r>
            <a:r>
              <a:rPr lang="en-US" i="1" baseline="-25000" dirty="0" err="1"/>
              <a:t>sled</a:t>
            </a:r>
            <a:r>
              <a:rPr lang="en-US" i="1" baseline="-25000" dirty="0"/>
              <a:t> + child </a:t>
            </a:r>
            <a:r>
              <a:rPr lang="en-US" i="0" baseline="0" dirty="0"/>
              <a:t>because there is a component of tension in the positive direction, which means the normal force is less than the weight of the child and sled.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0274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Answer: A) </a:t>
            </a:r>
            <a:r>
              <a:rPr lang="en-US" dirty="0" err="1"/>
              <a:t>f</a:t>
            </a:r>
            <a:r>
              <a:rPr lang="en-US" baseline="-25000" dirty="0" err="1"/>
              <a:t>k</a:t>
            </a:r>
            <a:r>
              <a:rPr lang="en-US" dirty="0"/>
              <a:t> &lt; </a:t>
            </a:r>
            <a:r>
              <a:rPr lang="en-US" i="1" dirty="0" err="1"/>
              <a:t>μ</a:t>
            </a:r>
            <a:r>
              <a:rPr lang="en-US" i="1" baseline="-25000" dirty="0" err="1"/>
              <a:t>k</a:t>
            </a:r>
            <a:r>
              <a:rPr lang="en-US" i="1" dirty="0"/>
              <a:t> </a:t>
            </a:r>
            <a:r>
              <a:rPr lang="en-US" i="1" dirty="0" err="1"/>
              <a:t>W</a:t>
            </a:r>
            <a:r>
              <a:rPr lang="en-US" i="1" baseline="-25000" dirty="0" err="1"/>
              <a:t>sled</a:t>
            </a:r>
            <a:r>
              <a:rPr lang="en-US" i="1" baseline="-25000" dirty="0"/>
              <a:t> + child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baseline="0" dirty="0"/>
              <a:t>Note: The frictional force is less than </a:t>
            </a:r>
            <a:r>
              <a:rPr lang="en-US" i="1" dirty="0" err="1"/>
              <a:t>μ</a:t>
            </a:r>
            <a:r>
              <a:rPr lang="en-US" i="1" baseline="-25000" dirty="0" err="1"/>
              <a:t>k</a:t>
            </a:r>
            <a:r>
              <a:rPr lang="en-US" i="1" dirty="0"/>
              <a:t> </a:t>
            </a:r>
            <a:r>
              <a:rPr lang="en-US" i="1" dirty="0" err="1"/>
              <a:t>W</a:t>
            </a:r>
            <a:r>
              <a:rPr lang="en-US" i="1" baseline="-25000" dirty="0" err="1"/>
              <a:t>sled</a:t>
            </a:r>
            <a:r>
              <a:rPr lang="en-US" i="1" baseline="-25000" dirty="0"/>
              <a:t> + child </a:t>
            </a:r>
            <a:r>
              <a:rPr lang="en-US" i="0" baseline="0" dirty="0"/>
              <a:t>because there is a component of tension in the positive direction, which means the normal force is less than the weight of the child and sled.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9224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A) We tilt the </a:t>
            </a:r>
            <a:r>
              <a:rPr lang="en-US" i="1" dirty="0"/>
              <a:t>x</a:t>
            </a:r>
            <a:r>
              <a:rPr lang="en-US" dirty="0"/>
              <a:t>-axis so that the acceleration is zero along the </a:t>
            </a:r>
            <a:r>
              <a:rPr lang="en-US" i="1" dirty="0"/>
              <a:t>y</a:t>
            </a:r>
            <a:r>
              <a:rPr lang="en-US" dirty="0"/>
              <a:t>-axis.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Note:</a:t>
            </a:r>
            <a:r>
              <a:rPr lang="en-US" baseline="0" dirty="0"/>
              <a:t> T</a:t>
            </a:r>
            <a:r>
              <a:rPr lang="en-US" dirty="0"/>
              <a:t>his question is for enforcing the idea that there might be more components to find but it is still worth doing this because of “A</a:t>
            </a:r>
            <a:r>
              <a:rPr lang="fr-FR" dirty="0"/>
              <a:t>.</a:t>
            </a:r>
            <a:r>
              <a:rPr lang="en-US" dirty="0"/>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4243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A) We tilt the </a:t>
            </a:r>
            <a:r>
              <a:rPr lang="en-US" i="1" dirty="0"/>
              <a:t>x</a:t>
            </a:r>
            <a:r>
              <a:rPr lang="en-US" dirty="0"/>
              <a:t>-axis so that the acceleration is zero along the </a:t>
            </a:r>
            <a:r>
              <a:rPr lang="en-US" i="1" dirty="0"/>
              <a:t>y</a:t>
            </a:r>
            <a:r>
              <a:rPr lang="en-US" dirty="0"/>
              <a:t>-axis.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Note:</a:t>
            </a:r>
            <a:r>
              <a:rPr lang="en-US" baseline="0" dirty="0"/>
              <a:t> T</a:t>
            </a:r>
            <a:r>
              <a:rPr lang="en-US" dirty="0"/>
              <a:t>his question is for enforcing the idea that there might be more components to find but it is still worth doing this because of “A</a:t>
            </a:r>
            <a:r>
              <a:rPr lang="fr-FR" dirty="0"/>
              <a:t>.</a:t>
            </a:r>
            <a:r>
              <a:rPr lang="en-US" dirty="0"/>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3364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B) Change the direction of the acceleration of objects attached to a rope going around the pulley.</a:t>
            </a:r>
          </a:p>
          <a:p>
            <a:endParaRPr lang="en-US" dirty="0"/>
          </a:p>
          <a:p>
            <a:r>
              <a:rPr lang="en-US" dirty="0"/>
              <a:t> Note:</a:t>
            </a:r>
            <a:r>
              <a:rPr lang="en-US" baseline="0" dirty="0"/>
              <a:t> T</a:t>
            </a:r>
            <a:r>
              <a:rPr lang="en-US" dirty="0"/>
              <a:t>his is important for talking about the assumptions for pulleys.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9500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B) Change the direction of the acceleration of objects attached to a rope going around the pulley.</a:t>
            </a:r>
          </a:p>
          <a:p>
            <a:endParaRPr lang="en-US" dirty="0"/>
          </a:p>
          <a:p>
            <a:r>
              <a:rPr lang="en-US" dirty="0"/>
              <a:t> Note:</a:t>
            </a:r>
            <a:r>
              <a:rPr lang="en-US" baseline="0" dirty="0"/>
              <a:t> T</a:t>
            </a:r>
            <a:r>
              <a:rPr lang="en-US" dirty="0"/>
              <a:t>his is important for talking about the assumptions for pulleys.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135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D) </a:t>
            </a:r>
            <a:r>
              <a:rPr lang="en-US" dirty="0"/>
              <a:t>Vector B plus vector A is an equivalent displacement to vector A plus vector B.</a:t>
            </a:r>
          </a:p>
          <a:p>
            <a:endParaRPr lang="en-US" sz="1200" b="0" i="0" u="none" strike="noStrike" kern="1200" cap="none" dirty="0">
              <a:solidFill>
                <a:schemeClr val="dk1"/>
              </a:solidFill>
              <a:latin typeface="Arial"/>
              <a:ea typeface="Arial"/>
              <a:cs typeface="Arial"/>
              <a:sym typeface="Arial"/>
            </a:endParaRPr>
          </a:p>
          <a:p>
            <a:r>
              <a:rPr lang="en-US" dirty="0"/>
              <a:t>Note: B and C are both difficult</a:t>
            </a:r>
            <a:r>
              <a:rPr lang="en-US" sz="1200" b="0" i="0" u="none" strike="noStrike" kern="1200" cap="none" dirty="0">
                <a:solidFill>
                  <a:schemeClr val="tx1"/>
                </a:solidFill>
                <a:effectLst/>
                <a:latin typeface="Arial" charset="0"/>
                <a:ea typeface="ＭＳ Ｐゴシック" charset="0"/>
                <a:cs typeface="Arial"/>
                <a:sym typeface="Arial"/>
              </a:rPr>
              <a:t>—</a:t>
            </a:r>
            <a:r>
              <a:rPr lang="en-US" dirty="0"/>
              <a:t>B is ONLY incorrect if A and B are parallel and C is technically incorrect but for practical purposes we want them perpendicular, so this question is aiming at a rich discussion among possible answers.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5891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a:t>
            </a:r>
            <a:r>
              <a:rPr lang="en-US" sz="1200" dirty="0"/>
              <a:t>The two balls will land at the same time.</a:t>
            </a:r>
          </a:p>
          <a:p>
            <a:pPr>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7346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a:t>
            </a:r>
            <a:r>
              <a:rPr lang="en-US" sz="1200" dirty="0"/>
              <a:t>The two balls will land at the same time.</a:t>
            </a:r>
          </a:p>
          <a:p>
            <a:pPr>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6527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D) All of the above are correct.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03579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D) All of the above are correct.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99149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Answer: C) The magnitude of the projectile’s velocity at the peak is equal to the magnitude of its initial velocity.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89982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Answer: C) The magnitude of the projectile’s velocity at the peak is equal to the magnitude of its initial velocity.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3404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D) None of the above is correct.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47108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D) None of the above is correct.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41569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A) There is no static friction force unless the car tires skid.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81082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A) There is no static friction force unless the car tires skid.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468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a:t>
            </a:r>
            <a:r>
              <a:rPr lang="en-US" dirty="0"/>
              <a:t>C) Their vector sum points northeast (45 degrees from both north and east).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2055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C) </a:t>
            </a:r>
            <a:r>
              <a:rPr lang="en-US" b="0" dirty="0"/>
              <a:t>The object has an applied force of 200 N that is not along either the </a:t>
            </a:r>
            <a:r>
              <a:rPr lang="en-US" b="0" i="1" dirty="0"/>
              <a:t>x</a:t>
            </a:r>
            <a:r>
              <a:rPr lang="en-US" b="0" dirty="0"/>
              <a:t>- or </a:t>
            </a:r>
            <a:r>
              <a:rPr lang="en-US" b="0" i="1" dirty="0"/>
              <a:t>y</a:t>
            </a:r>
            <a:r>
              <a:rPr lang="en-US" b="0" dirty="0"/>
              <a:t>-axis.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89904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C) </a:t>
            </a:r>
            <a:r>
              <a:rPr lang="en-US" b="0" dirty="0"/>
              <a:t>The object has an applied force of 200 N that is not along either the </a:t>
            </a:r>
            <a:r>
              <a:rPr lang="en-US" b="0" i="1" dirty="0"/>
              <a:t>x</a:t>
            </a:r>
            <a:r>
              <a:rPr lang="en-US" b="0" dirty="0"/>
              <a:t>- or </a:t>
            </a:r>
            <a:r>
              <a:rPr lang="en-US" b="0" i="1" dirty="0"/>
              <a:t>y</a:t>
            </a:r>
            <a:r>
              <a:rPr lang="en-US" b="0" dirty="0"/>
              <a:t>-axis.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62038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42</a:t>
            </a:fld>
            <a:endParaRPr lang="en-US"/>
          </a:p>
        </p:txBody>
      </p:sp>
    </p:spTree>
    <p:extLst>
      <p:ext uri="{BB962C8B-B14F-4D97-AF65-F5344CB8AC3E}">
        <p14:creationId xmlns:p14="http://schemas.microsoft.com/office/powerpoint/2010/main" val="137298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a:t>
            </a:r>
            <a:r>
              <a:rPr lang="en-US" dirty="0"/>
              <a:t>C) Their vector sum points northeast (45 degrees from both north and east).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7017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a:t>
            </a:r>
            <a:r>
              <a:rPr lang="en-US" dirty="0"/>
              <a:t>C) The angle the vector sum makes from the </a:t>
            </a:r>
            <a:r>
              <a:rPr lang="en-US" i="1" dirty="0"/>
              <a:t>y</a:t>
            </a:r>
            <a:r>
              <a:rPr lang="en-US" dirty="0"/>
              <a:t>-axis can be found by tan</a:t>
            </a:r>
            <a:r>
              <a:rPr lang="en-US" baseline="30000" dirty="0">
                <a:latin typeface="MS Gothic" panose="020B0609070205080204" pitchFamily="49" charset="-128"/>
                <a:ea typeface="MS Gothic" panose="020B0609070205080204" pitchFamily="49" charset="-128"/>
              </a:rPr>
              <a:t>−</a:t>
            </a:r>
            <a:r>
              <a:rPr lang="en-US" baseline="30000" dirty="0"/>
              <a:t>1</a:t>
            </a:r>
            <a:r>
              <a:rPr lang="en-US" dirty="0"/>
              <a:t>(4/3).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6981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a:t>
            </a:r>
            <a:r>
              <a:rPr lang="en-US" dirty="0"/>
              <a:t>C) The angle the vector sum makes from the </a:t>
            </a:r>
            <a:r>
              <a:rPr lang="en-US" i="1" dirty="0"/>
              <a:t>y</a:t>
            </a:r>
            <a:r>
              <a:rPr lang="en-US" dirty="0"/>
              <a:t>-axis can be found by tan</a:t>
            </a:r>
            <a:r>
              <a:rPr lang="en-US" baseline="30000" dirty="0">
                <a:latin typeface="MS Gothic" panose="020B0609070205080204" pitchFamily="49" charset="-128"/>
                <a:ea typeface="MS Gothic" panose="020B0609070205080204" pitchFamily="49" charset="-128"/>
              </a:rPr>
              <a:t>−</a:t>
            </a:r>
            <a:r>
              <a:rPr lang="en-US" baseline="30000" dirty="0"/>
              <a:t>1</a:t>
            </a:r>
            <a:r>
              <a:rPr lang="en-US" dirty="0"/>
              <a:t>(4/3).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1201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B) If the vector component points along the positive axis, then the scalar component is positive.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636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B) If the vector component points along the positive axis, then the scalar component is positive.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4626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200">
                <a:latin typeface="+mn-lt"/>
              </a:defRPr>
            </a:lvl1pPr>
            <a:lvl2pPr marL="741600" indent="-284400">
              <a:buClr>
                <a:srgbClr val="007FA3"/>
              </a:buClr>
              <a:defRPr sz="2200">
                <a:latin typeface="+mn-lt"/>
              </a:defRPr>
            </a:lvl2pPr>
            <a:lvl3pPr indent="-230400">
              <a:buClr>
                <a:srgbClr val="007FA3"/>
              </a:buClr>
              <a:defRPr sz="2200">
                <a:latin typeface="+mn-lt"/>
              </a:defRPr>
            </a:lvl3pPr>
            <a:lvl4pPr indent="-230400">
              <a:buClr>
                <a:srgbClr val="007FA3"/>
              </a:buClr>
              <a:defRPr sz="2200">
                <a:latin typeface="+mn-lt"/>
              </a:defRPr>
            </a:lvl4pPr>
            <a:lvl5pPr indent="-230400">
              <a:buClr>
                <a:srgbClr val="007FA3"/>
              </a:buClr>
              <a:defRPr sz="22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200">
                <a:latin typeface="+mn-lt"/>
              </a:defRPr>
            </a:lvl1pPr>
            <a:lvl2pPr indent="-2556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200">
                <a:latin typeface="+mn-lt"/>
              </a:defRPr>
            </a:lvl1pPr>
            <a:lvl2pPr indent="-2556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200">
                <a:latin typeface="+mn-lt"/>
              </a:defRPr>
            </a:lvl1pPr>
            <a:lvl2pPr indent="-2556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7797773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200">
                <a:latin typeface="+mn-lt"/>
              </a:defRPr>
            </a:lvl1pPr>
            <a:lvl2pPr indent="-2556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622864151"/>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16" name="Text Placeholder 5"/>
          <p:cNvSpPr txBox="1">
            <a:spLocks/>
          </p:cNvSpPr>
          <p:nvPr userDrawn="1"/>
        </p:nvSpPr>
        <p:spPr>
          <a:xfrm>
            <a:off x="3750906" y="6460018"/>
            <a:ext cx="5005228" cy="397981"/>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defRPr/>
            </a:pPr>
            <a:r>
              <a:rPr lang="en-US" altLang="en-US" sz="1200">
                <a:solidFill>
                  <a:schemeClr val="bg2"/>
                </a:solidFill>
                <a:latin typeface="Verdana"/>
                <a:ea typeface="Verdana" panose="020B0604030504040204" pitchFamily="34" charset="0"/>
                <a:cs typeface="Verdana" panose="020B0604030504040204" pitchFamily="34" charset="0"/>
              </a:rPr>
              <a:t>Copyright © 2019 Pearson Education, Inc. All Rights Reserved</a:t>
            </a:r>
            <a:endParaRPr lang="en-US" altLang="en-US" sz="1200" dirty="0">
              <a:solidFill>
                <a:schemeClr val="bg2"/>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666" r:id="rId10"/>
    <p:sldLayoutId id="2147483665" r:id="rId11"/>
    <p:sldLayoutId id="2147483651" r:id="rId12"/>
    <p:sldLayoutId id="2147483654" r:id="rId13"/>
    <p:sldLayoutId id="2147483655" r:id="rId14"/>
    <p:sldLayoutId id="214748365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22.xml"/><Relationship Id="rId7" Type="http://schemas.openxmlformats.org/officeDocument/2006/relationships/oleObject" Target="../embeddings/oleObject4.bin"/><Relationship Id="rId12"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12.png"/><Relationship Id="rId9"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23.xml"/><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12.png"/><Relationship Id="rId9"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24.xml"/><Relationship Id="rId7"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11.bin"/><Relationship Id="rId10" Type="http://schemas.openxmlformats.org/officeDocument/2006/relationships/image" Target="../media/image16.wmf"/><Relationship Id="rId4" Type="http://schemas.openxmlformats.org/officeDocument/2006/relationships/image" Target="../media/image17.png"/><Relationship Id="rId9"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25.xml"/><Relationship Id="rId7"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4.bin"/><Relationship Id="rId10" Type="http://schemas.openxmlformats.org/officeDocument/2006/relationships/image" Target="../media/image19.wmf"/><Relationship Id="rId4" Type="http://schemas.openxmlformats.org/officeDocument/2006/relationships/image" Target="../media/image17.png"/><Relationship Id="rId9"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2.wmf"/><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1.wmf"/><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2.wmf"/><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21.wmf"/><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6"/>
            <a:ext cx="8229600" cy="963780"/>
          </a:xfrm>
        </p:spPr>
        <p:txBody>
          <a:bodyPr anchor="ctr"/>
          <a:lstStyle/>
          <a:p>
            <a:r>
              <a:rPr lang="en-US" dirty="0"/>
              <a:t>College Physics: Explore and Apply</a:t>
            </a:r>
          </a:p>
        </p:txBody>
      </p:sp>
      <p:sp>
        <p:nvSpPr>
          <p:cNvPr id="3" name="Text Placeholder 2"/>
          <p:cNvSpPr>
            <a:spLocks noGrp="1"/>
          </p:cNvSpPr>
          <p:nvPr>
            <p:ph type="body" idx="1"/>
          </p:nvPr>
        </p:nvSpPr>
        <p:spPr>
          <a:xfrm>
            <a:off x="457200" y="1121436"/>
            <a:ext cx="8229600" cy="444259"/>
          </a:xfrm>
        </p:spPr>
        <p:txBody>
          <a:bodyPr/>
          <a:lstStyle/>
          <a:p>
            <a:pPr lvl="0"/>
            <a:r>
              <a:rPr lang="en-US" dirty="0">
                <a:latin typeface="+mn-lt"/>
              </a:rPr>
              <a:t>Second Edition</a:t>
            </a:r>
          </a:p>
        </p:txBody>
      </p:sp>
      <p:sp>
        <p:nvSpPr>
          <p:cNvPr id="4" name="Text Placeholder 3"/>
          <p:cNvSpPr>
            <a:spLocks noGrp="1"/>
          </p:cNvSpPr>
          <p:nvPr>
            <p:ph type="body" idx="2"/>
          </p:nvPr>
        </p:nvSpPr>
        <p:spPr>
          <a:xfrm>
            <a:off x="4833257" y="1989249"/>
            <a:ext cx="3750906" cy="1037048"/>
          </a:xfrm>
        </p:spPr>
        <p:txBody>
          <a:bodyPr/>
          <a:lstStyle/>
          <a:p>
            <a:r>
              <a:rPr lang="en-US" b="1" dirty="0">
                <a:latin typeface="+mn-lt"/>
              </a:rPr>
              <a:t>Chapter 4 Clickers</a:t>
            </a:r>
          </a:p>
        </p:txBody>
      </p:sp>
      <p:sp>
        <p:nvSpPr>
          <p:cNvPr id="5" name="Text Placeholder 4"/>
          <p:cNvSpPr>
            <a:spLocks noGrp="1"/>
          </p:cNvSpPr>
          <p:nvPr>
            <p:ph type="body" idx="3"/>
          </p:nvPr>
        </p:nvSpPr>
        <p:spPr>
          <a:xfrm>
            <a:off x="4977444" y="3150372"/>
            <a:ext cx="3450566" cy="914634"/>
          </a:xfrm>
        </p:spPr>
        <p:txBody>
          <a:bodyPr/>
          <a:lstStyle/>
          <a:p>
            <a:pPr lvl="0" algn="ctr"/>
            <a:r>
              <a:rPr lang="en-US" dirty="0">
                <a:latin typeface="+mn-lt"/>
              </a:rPr>
              <a:t>Applying Newton</a:t>
            </a:r>
            <a:r>
              <a:rPr lang="fr-FR" dirty="0">
                <a:latin typeface="+mn-lt"/>
              </a:rPr>
              <a:t>’</a:t>
            </a:r>
            <a:r>
              <a:rPr lang="en-US" dirty="0">
                <a:latin typeface="+mn-lt"/>
              </a:rPr>
              <a:t>s Laws</a:t>
            </a:r>
          </a:p>
        </p:txBody>
      </p:sp>
      <p:pic>
        <p:nvPicPr>
          <p:cNvPr id="10" name="Picture 9" descr="Front Cover: College Physics: Explore and Apply Second Edition by Etkina, Planinsic and Heuvelen."/>
          <p:cNvPicPr>
            <a:picLocks noChangeAspect="1"/>
          </p:cNvPicPr>
          <p:nvPr/>
        </p:nvPicPr>
        <p:blipFill>
          <a:blip r:embed="rId3"/>
          <a:stretch>
            <a:fillRect/>
          </a:stretch>
        </p:blipFill>
        <p:spPr>
          <a:xfrm>
            <a:off x="523975" y="1665287"/>
            <a:ext cx="3649313" cy="4643437"/>
          </a:xfrm>
          <a:prstGeom prst="rect">
            <a:avLst/>
          </a:prstGeom>
          <a:ln w="9525">
            <a:solidFill>
              <a:schemeClr val="tx1"/>
            </a:solidFill>
          </a:ln>
        </p:spPr>
      </p:pic>
      <p:sp>
        <p:nvSpPr>
          <p:cNvPr id="7" name="TextBox 6"/>
          <p:cNvSpPr txBox="1"/>
          <p:nvPr/>
        </p:nvSpPr>
        <p:spPr>
          <a:xfrm>
            <a:off x="5741673" y="4939346"/>
            <a:ext cx="1922107" cy="1200329"/>
          </a:xfrm>
          <a:prstGeom prst="rect">
            <a:avLst/>
          </a:prstGeom>
          <a:noFill/>
        </p:spPr>
        <p:txBody>
          <a:bodyPr wrap="square" rtlCol="0">
            <a:spAutoFit/>
          </a:bodyPr>
          <a:lstStyle/>
          <a:p>
            <a:pPr lvl="0" algn="ctr"/>
            <a:r>
              <a:rPr lang="en-US" sz="1800" dirty="0">
                <a:latin typeface="+mn-lt"/>
              </a:rPr>
              <a:t>Prepared by</a:t>
            </a:r>
          </a:p>
          <a:p>
            <a:pPr lvl="0" algn="ctr"/>
            <a:r>
              <a:rPr lang="en-US" sz="1800" dirty="0">
                <a:latin typeface="+mn-lt"/>
              </a:rPr>
              <a:t>Elliot Mylott</a:t>
            </a:r>
          </a:p>
          <a:p>
            <a:pPr lvl="0" algn="ctr"/>
            <a:r>
              <a:rPr lang="en-US" sz="1800" dirty="0">
                <a:latin typeface="+mn-lt"/>
              </a:rPr>
              <a:t>University of Portland</a:t>
            </a:r>
          </a:p>
        </p:txBody>
      </p:sp>
      <p:sp>
        <p:nvSpPr>
          <p:cNvPr id="6" name="Text Placeholder 5"/>
          <p:cNvSpPr>
            <a:spLocks noGrp="1"/>
          </p:cNvSpPr>
          <p:nvPr>
            <p:ph type="body" idx="13"/>
          </p:nvPr>
        </p:nvSpPr>
        <p:spPr>
          <a:xfrm>
            <a:off x="3750906" y="6460018"/>
            <a:ext cx="5005228" cy="397981"/>
          </a:xfrm>
        </p:spPr>
        <p:txBody>
          <a:bodyPr anchor="ctr"/>
          <a:lstStyle/>
          <a:p>
            <a:pPr algn="r">
              <a:buClrTx/>
              <a:buSzTx/>
              <a:defRPr/>
            </a:pPr>
            <a:r>
              <a:rPr lang="en-US" altLang="en-US" sz="1200" dirty="0">
                <a:solidFill>
                  <a:schemeClr val="bg2"/>
                </a:solidFill>
                <a:latin typeface="Verdana"/>
                <a:ea typeface="Verdana" panose="020B0604030504040204" pitchFamily="34" charset="0"/>
                <a:cs typeface="Verdana" panose="020B0604030504040204" pitchFamily="34" charset="0"/>
              </a:rPr>
              <a:t>Copyright © 2019 Pearson Education, Inc. All Rights Reserved</a:t>
            </a:r>
          </a:p>
        </p:txBody>
      </p:sp>
    </p:spTree>
    <p:extLst>
      <p:ext uri="{BB962C8B-B14F-4D97-AF65-F5344CB8AC3E}">
        <p14:creationId xmlns:p14="http://schemas.microsoft.com/office/powerpoint/2010/main" val="55539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445478"/>
          </a:xfrm>
        </p:spPr>
        <p:txBody>
          <a:bodyPr/>
          <a:lstStyle/>
          <a:p>
            <a:r>
              <a:rPr lang="en-US" sz="2600" dirty="0"/>
              <a:t>Which of the Following Statements About Using Newton’s Second Law in Component Form Is Correct?</a:t>
            </a:r>
            <a:endParaRPr lang="en-IN" sz="2600" dirty="0"/>
          </a:p>
        </p:txBody>
      </p:sp>
      <p:sp>
        <p:nvSpPr>
          <p:cNvPr id="3" name="Content Placeholder 2"/>
          <p:cNvSpPr>
            <a:spLocks noGrp="1"/>
          </p:cNvSpPr>
          <p:nvPr>
            <p:ph sz="quarter" idx="13"/>
          </p:nvPr>
        </p:nvSpPr>
        <p:spPr>
          <a:xfrm>
            <a:off x="457200" y="1892228"/>
            <a:ext cx="8229600" cy="4434275"/>
          </a:xfrm>
        </p:spPr>
        <p:txBody>
          <a:bodyPr/>
          <a:lstStyle/>
          <a:p>
            <a:pPr marL="309600" indent="-309600">
              <a:buNone/>
            </a:pPr>
            <a:r>
              <a:rPr lang="en-US" dirty="0"/>
              <a:t>a. A force diagram helps to visualize the magnitude and direction of the sum of the forces.</a:t>
            </a:r>
          </a:p>
          <a:p>
            <a:pPr marL="309600" indent="-309600">
              <a:buNone/>
            </a:pPr>
            <a:r>
              <a:rPr lang="en-US" dirty="0"/>
              <a:t>b. Each force needs to be broken into components along the </a:t>
            </a:r>
            <a:r>
              <a:rPr lang="en-US" i="1" dirty="0"/>
              <a:t>x</a:t>
            </a:r>
            <a:r>
              <a:rPr lang="en-US" dirty="0"/>
              <a:t>- and </a:t>
            </a:r>
            <a:r>
              <a:rPr lang="en-US" i="1" dirty="0"/>
              <a:t>y</a:t>
            </a:r>
            <a:r>
              <a:rPr lang="en-US" dirty="0"/>
              <a:t>-axes.</a:t>
            </a:r>
          </a:p>
          <a:p>
            <a:pPr marL="432" indent="0">
              <a:buNone/>
            </a:pPr>
            <a:r>
              <a:rPr lang="en-US" dirty="0"/>
              <a:t>c. Forces along the </a:t>
            </a:r>
            <a:r>
              <a:rPr lang="en-US" i="1" dirty="0"/>
              <a:t>x</a:t>
            </a:r>
            <a:r>
              <a:rPr lang="en-US" dirty="0"/>
              <a:t>- and </a:t>
            </a:r>
            <a:r>
              <a:rPr lang="en-US" i="1" dirty="0"/>
              <a:t>y</a:t>
            </a:r>
            <a:r>
              <a:rPr lang="en-US" dirty="0"/>
              <a:t>-axes must be summed separately.</a:t>
            </a:r>
          </a:p>
          <a:p>
            <a:pPr marL="432" indent="0">
              <a:buNone/>
            </a:pPr>
            <a:r>
              <a:rPr lang="en-US" dirty="0"/>
              <a:t>d. All of the above are correct.</a:t>
            </a:r>
          </a:p>
        </p:txBody>
      </p:sp>
    </p:spTree>
    <p:extLst>
      <p:ext uri="{BB962C8B-B14F-4D97-AF65-F5344CB8AC3E}">
        <p14:creationId xmlns:p14="http://schemas.microsoft.com/office/powerpoint/2010/main" val="343749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445478"/>
          </a:xfrm>
        </p:spPr>
        <p:txBody>
          <a:bodyPr/>
          <a:lstStyle/>
          <a:p>
            <a:r>
              <a:rPr lang="en-US" sz="2600" dirty="0"/>
              <a:t>Which of the Following Statements About Using Newton’s Second Law in Component Form Is Correct?</a:t>
            </a:r>
            <a:endParaRPr lang="en-IN" sz="2600" dirty="0"/>
          </a:p>
        </p:txBody>
      </p:sp>
      <p:sp>
        <p:nvSpPr>
          <p:cNvPr id="3" name="Content Placeholder 2"/>
          <p:cNvSpPr>
            <a:spLocks noGrp="1"/>
          </p:cNvSpPr>
          <p:nvPr>
            <p:ph sz="quarter" idx="13"/>
          </p:nvPr>
        </p:nvSpPr>
        <p:spPr>
          <a:xfrm>
            <a:off x="457200" y="1892228"/>
            <a:ext cx="8229600" cy="4434275"/>
          </a:xfrm>
        </p:spPr>
        <p:txBody>
          <a:bodyPr/>
          <a:lstStyle/>
          <a:p>
            <a:pPr marL="309600" indent="-309600">
              <a:buNone/>
            </a:pPr>
            <a:r>
              <a:rPr lang="en-US" dirty="0"/>
              <a:t>a. A force diagram helps to visualize the magnitude and direction of the sum of the forces.</a:t>
            </a:r>
          </a:p>
          <a:p>
            <a:pPr marL="309600" indent="-309600">
              <a:buNone/>
            </a:pPr>
            <a:r>
              <a:rPr lang="en-US" dirty="0"/>
              <a:t>b. Each force needs to be broken into components along the </a:t>
            </a:r>
            <a:r>
              <a:rPr lang="en-US" i="1" dirty="0"/>
              <a:t>x</a:t>
            </a:r>
            <a:r>
              <a:rPr lang="en-US" dirty="0"/>
              <a:t>- and </a:t>
            </a:r>
            <a:r>
              <a:rPr lang="en-US" i="1" dirty="0"/>
              <a:t>y</a:t>
            </a:r>
            <a:r>
              <a:rPr lang="en-US" dirty="0"/>
              <a:t>-axes.</a:t>
            </a:r>
          </a:p>
          <a:p>
            <a:pPr marL="432" indent="0">
              <a:buNone/>
            </a:pPr>
            <a:r>
              <a:rPr lang="en-US" dirty="0"/>
              <a:t>c. Forces along the </a:t>
            </a:r>
            <a:r>
              <a:rPr lang="en-US" i="1" dirty="0"/>
              <a:t>x</a:t>
            </a:r>
            <a:r>
              <a:rPr lang="en-US" dirty="0"/>
              <a:t>- and </a:t>
            </a:r>
            <a:r>
              <a:rPr lang="en-US" i="1" dirty="0"/>
              <a:t>y</a:t>
            </a:r>
            <a:r>
              <a:rPr lang="en-US" dirty="0"/>
              <a:t>-axes must be summed separately.</a:t>
            </a:r>
          </a:p>
          <a:p>
            <a:pPr marL="432" indent="0">
              <a:buNone/>
            </a:pPr>
            <a:r>
              <a:rPr lang="en-US" b="1" dirty="0">
                <a:solidFill>
                  <a:srgbClr val="C00000"/>
                </a:solidFill>
              </a:rPr>
              <a:t>d. All of the above are correct.</a:t>
            </a:r>
          </a:p>
        </p:txBody>
      </p:sp>
    </p:spTree>
    <p:extLst>
      <p:ext uri="{BB962C8B-B14F-4D97-AF65-F5344CB8AC3E}">
        <p14:creationId xmlns:p14="http://schemas.microsoft.com/office/powerpoint/2010/main" val="110868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229600" cy="1340956"/>
          </a:xfrm>
        </p:spPr>
        <p:txBody>
          <a:bodyPr/>
          <a:lstStyle/>
          <a:p>
            <a:r>
              <a:rPr lang="en-US" sz="2600" dirty="0"/>
              <a:t>What Can We Conclude About the Sum of the Forces Based on the Force Diagram and the Context of Pulling a Sled Horizontally?</a:t>
            </a:r>
            <a:endParaRPr lang="en-IN" sz="2600" dirty="0"/>
          </a:p>
        </p:txBody>
      </p:sp>
      <p:pic>
        <p:nvPicPr>
          <p:cNvPr id="4" name="Picture 3"/>
          <p:cNvPicPr>
            <a:picLocks noChangeAspect="1"/>
          </p:cNvPicPr>
          <p:nvPr/>
        </p:nvPicPr>
        <p:blipFill>
          <a:blip r:embed="rId3"/>
          <a:stretch>
            <a:fillRect/>
          </a:stretch>
        </p:blipFill>
        <p:spPr>
          <a:xfrm>
            <a:off x="5248702" y="1789589"/>
            <a:ext cx="3237257" cy="4273666"/>
          </a:xfrm>
          <a:prstGeom prst="rect">
            <a:avLst/>
          </a:prstGeom>
        </p:spPr>
      </p:pic>
      <p:sp>
        <p:nvSpPr>
          <p:cNvPr id="3" name="Content Placeholder 2"/>
          <p:cNvSpPr>
            <a:spLocks noGrp="1"/>
          </p:cNvSpPr>
          <p:nvPr>
            <p:ph sz="quarter" idx="13"/>
          </p:nvPr>
        </p:nvSpPr>
        <p:spPr>
          <a:xfrm>
            <a:off x="457200" y="1789589"/>
            <a:ext cx="4581331" cy="3454215"/>
          </a:xfrm>
        </p:spPr>
        <p:txBody>
          <a:bodyPr/>
          <a:lstStyle/>
          <a:p>
            <a:pPr marL="309600" indent="-309600">
              <a:buNone/>
            </a:pPr>
            <a:r>
              <a:rPr lang="en-US" dirty="0"/>
              <a:t>a. The sum of the forces has a component in the +</a:t>
            </a:r>
            <a:r>
              <a:rPr lang="en-US" i="1" dirty="0"/>
              <a:t>x</a:t>
            </a:r>
            <a:r>
              <a:rPr lang="en-US" dirty="0"/>
              <a:t> direction.</a:t>
            </a:r>
          </a:p>
          <a:p>
            <a:pPr marL="309600" indent="-309600">
              <a:buNone/>
            </a:pPr>
            <a:r>
              <a:rPr lang="en-US" dirty="0"/>
              <a:t>b. The sum of the forces has a component in the +</a:t>
            </a:r>
            <a:r>
              <a:rPr lang="en-US" i="1" dirty="0"/>
              <a:t>y</a:t>
            </a:r>
            <a:r>
              <a:rPr lang="en-US" dirty="0"/>
              <a:t> direction.</a:t>
            </a:r>
          </a:p>
          <a:p>
            <a:pPr marL="291600" indent="-291600">
              <a:buNone/>
            </a:pPr>
            <a:r>
              <a:rPr lang="en-US" dirty="0"/>
              <a:t>c. The sum of the forces has a component in the −</a:t>
            </a:r>
            <a:r>
              <a:rPr lang="en-US" i="1" dirty="0"/>
              <a:t>x</a:t>
            </a:r>
            <a:r>
              <a:rPr lang="en-US" dirty="0"/>
              <a:t> direction.</a:t>
            </a:r>
          </a:p>
          <a:p>
            <a:pPr marL="309600" indent="-309600">
              <a:buNone/>
            </a:pPr>
            <a:r>
              <a:rPr lang="en-US" dirty="0"/>
              <a:t>d. The sum of the forces has a component in the </a:t>
            </a:r>
            <a:r>
              <a:rPr lang="en-US" dirty="0">
                <a:latin typeface="MS Gothic" panose="020B0609070205080204" pitchFamily="49" charset="-128"/>
                <a:ea typeface="MS Gothic" panose="020B0609070205080204" pitchFamily="49" charset="-128"/>
              </a:rPr>
              <a:t>−</a:t>
            </a:r>
            <a:r>
              <a:rPr lang="en-US" i="1" dirty="0"/>
              <a:t>y</a:t>
            </a:r>
            <a:r>
              <a:rPr lang="en-US" dirty="0"/>
              <a:t> direction.</a:t>
            </a:r>
          </a:p>
        </p:txBody>
      </p:sp>
    </p:spTree>
    <p:extLst>
      <p:ext uri="{BB962C8B-B14F-4D97-AF65-F5344CB8AC3E}">
        <p14:creationId xmlns:p14="http://schemas.microsoft.com/office/powerpoint/2010/main" val="430441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229600" cy="1340956"/>
          </a:xfrm>
        </p:spPr>
        <p:txBody>
          <a:bodyPr/>
          <a:lstStyle/>
          <a:p>
            <a:r>
              <a:rPr lang="en-US" sz="2600" dirty="0"/>
              <a:t>What Can We Conclude About the Sum of the Forces Based on the Force Diagram and the Context of Pulling a Sled Horizontally?</a:t>
            </a:r>
            <a:endParaRPr lang="en-IN" sz="2600" dirty="0"/>
          </a:p>
        </p:txBody>
      </p:sp>
      <p:pic>
        <p:nvPicPr>
          <p:cNvPr id="4" name="Picture 3"/>
          <p:cNvPicPr>
            <a:picLocks noChangeAspect="1"/>
          </p:cNvPicPr>
          <p:nvPr/>
        </p:nvPicPr>
        <p:blipFill>
          <a:blip r:embed="rId3"/>
          <a:stretch>
            <a:fillRect/>
          </a:stretch>
        </p:blipFill>
        <p:spPr>
          <a:xfrm>
            <a:off x="5248702" y="1789589"/>
            <a:ext cx="3237257" cy="4273666"/>
          </a:xfrm>
          <a:prstGeom prst="rect">
            <a:avLst/>
          </a:prstGeom>
        </p:spPr>
      </p:pic>
      <p:sp>
        <p:nvSpPr>
          <p:cNvPr id="3" name="Content Placeholder 2"/>
          <p:cNvSpPr>
            <a:spLocks noGrp="1"/>
          </p:cNvSpPr>
          <p:nvPr>
            <p:ph sz="quarter" idx="13"/>
          </p:nvPr>
        </p:nvSpPr>
        <p:spPr>
          <a:xfrm>
            <a:off x="457200" y="1789589"/>
            <a:ext cx="4581331" cy="3454215"/>
          </a:xfrm>
        </p:spPr>
        <p:txBody>
          <a:bodyPr/>
          <a:lstStyle/>
          <a:p>
            <a:pPr marL="309600" indent="-309600">
              <a:buNone/>
            </a:pPr>
            <a:r>
              <a:rPr lang="en-US" b="1" dirty="0">
                <a:solidFill>
                  <a:srgbClr val="C00000"/>
                </a:solidFill>
              </a:rPr>
              <a:t>a. The sum of the forces has a component in the +</a:t>
            </a:r>
            <a:r>
              <a:rPr lang="en-US" b="1" i="1" dirty="0">
                <a:solidFill>
                  <a:srgbClr val="C00000"/>
                </a:solidFill>
              </a:rPr>
              <a:t>x</a:t>
            </a:r>
            <a:r>
              <a:rPr lang="en-US" b="1" dirty="0">
                <a:solidFill>
                  <a:srgbClr val="C00000"/>
                </a:solidFill>
              </a:rPr>
              <a:t> direction.</a:t>
            </a:r>
          </a:p>
          <a:p>
            <a:pPr marL="309600" indent="-309600">
              <a:buNone/>
            </a:pPr>
            <a:r>
              <a:rPr lang="en-US" dirty="0"/>
              <a:t>b. The sum of the forces has a component in the +</a:t>
            </a:r>
            <a:r>
              <a:rPr lang="en-US" i="1" dirty="0"/>
              <a:t>y</a:t>
            </a:r>
            <a:r>
              <a:rPr lang="en-US" dirty="0"/>
              <a:t> direction.</a:t>
            </a:r>
          </a:p>
          <a:p>
            <a:pPr marL="291600" indent="-291600">
              <a:buNone/>
            </a:pPr>
            <a:r>
              <a:rPr lang="en-US" dirty="0"/>
              <a:t>c. The sum of the forces has a component in the −</a:t>
            </a:r>
            <a:r>
              <a:rPr lang="en-US" i="1" dirty="0"/>
              <a:t>x</a:t>
            </a:r>
            <a:r>
              <a:rPr lang="en-US" dirty="0"/>
              <a:t> direction.</a:t>
            </a:r>
          </a:p>
          <a:p>
            <a:pPr marL="309600" indent="-309600">
              <a:buNone/>
            </a:pPr>
            <a:r>
              <a:rPr lang="en-US" dirty="0"/>
              <a:t>d. The sum of the forces has a component in the </a:t>
            </a:r>
            <a:r>
              <a:rPr lang="en-US" dirty="0">
                <a:latin typeface="MS Gothic" panose="020B0609070205080204" pitchFamily="49" charset="-128"/>
                <a:ea typeface="MS Gothic" panose="020B0609070205080204" pitchFamily="49" charset="-128"/>
              </a:rPr>
              <a:t>−</a:t>
            </a:r>
            <a:r>
              <a:rPr lang="en-US" i="1" dirty="0"/>
              <a:t>y</a:t>
            </a:r>
            <a:r>
              <a:rPr lang="en-US" dirty="0"/>
              <a:t> direction.</a:t>
            </a:r>
          </a:p>
        </p:txBody>
      </p:sp>
    </p:spTree>
    <p:extLst>
      <p:ext uri="{BB962C8B-B14F-4D97-AF65-F5344CB8AC3E}">
        <p14:creationId xmlns:p14="http://schemas.microsoft.com/office/powerpoint/2010/main" val="95088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Force Diagram Best Represents a Child on a Swing?</a:t>
            </a:r>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580" y="1738103"/>
            <a:ext cx="6898891" cy="2392751"/>
          </a:xfrm>
          <a:prstGeom prst="rect">
            <a:avLst/>
          </a:prstGeom>
        </p:spPr>
      </p:pic>
      <p:sp>
        <p:nvSpPr>
          <p:cNvPr id="3" name="Content Placeholder 2"/>
          <p:cNvSpPr>
            <a:spLocks noGrp="1"/>
          </p:cNvSpPr>
          <p:nvPr>
            <p:ph sz="quarter" idx="13"/>
          </p:nvPr>
        </p:nvSpPr>
        <p:spPr>
          <a:xfrm>
            <a:off x="457200" y="4346176"/>
            <a:ext cx="8229600" cy="1970645"/>
          </a:xfrm>
        </p:spPr>
        <p:txBody>
          <a:bodyPr/>
          <a:lstStyle/>
          <a:p>
            <a:pPr marL="432" indent="0">
              <a:buNone/>
            </a:pPr>
            <a:r>
              <a:rPr lang="en-US" dirty="0"/>
              <a:t>a. Force diagram A</a:t>
            </a:r>
          </a:p>
          <a:p>
            <a:pPr marL="432" indent="0">
              <a:buNone/>
            </a:pPr>
            <a:r>
              <a:rPr lang="en-US" dirty="0"/>
              <a:t>b. Force diagram B</a:t>
            </a:r>
          </a:p>
          <a:p>
            <a:pPr marL="432" indent="0">
              <a:buNone/>
            </a:pPr>
            <a:r>
              <a:rPr lang="en-US" dirty="0"/>
              <a:t>c. Force diagram C</a:t>
            </a:r>
          </a:p>
          <a:p>
            <a:pPr marL="432" indent="0">
              <a:buNone/>
            </a:pPr>
            <a:r>
              <a:rPr lang="en-US" dirty="0"/>
              <a:t>d. Force diagram D</a:t>
            </a:r>
          </a:p>
        </p:txBody>
      </p:sp>
    </p:spTree>
    <p:extLst>
      <p:ext uri="{BB962C8B-B14F-4D97-AF65-F5344CB8AC3E}">
        <p14:creationId xmlns:p14="http://schemas.microsoft.com/office/powerpoint/2010/main" val="286547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Force Diagram Best Represents a Child on a Swing?</a:t>
            </a:r>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580" y="1738103"/>
            <a:ext cx="6898891" cy="2392751"/>
          </a:xfrm>
          <a:prstGeom prst="rect">
            <a:avLst/>
          </a:prstGeom>
        </p:spPr>
      </p:pic>
      <p:sp>
        <p:nvSpPr>
          <p:cNvPr id="3" name="Content Placeholder 2"/>
          <p:cNvSpPr>
            <a:spLocks noGrp="1"/>
          </p:cNvSpPr>
          <p:nvPr>
            <p:ph sz="quarter" idx="13"/>
          </p:nvPr>
        </p:nvSpPr>
        <p:spPr>
          <a:xfrm>
            <a:off x="457200" y="4346176"/>
            <a:ext cx="8229600" cy="1970645"/>
          </a:xfrm>
        </p:spPr>
        <p:txBody>
          <a:bodyPr/>
          <a:lstStyle/>
          <a:p>
            <a:pPr marL="432" indent="0">
              <a:buNone/>
            </a:pPr>
            <a:r>
              <a:rPr lang="en-US" dirty="0"/>
              <a:t>a. Force diagram A</a:t>
            </a:r>
          </a:p>
          <a:p>
            <a:pPr marL="432" indent="0">
              <a:buNone/>
            </a:pPr>
            <a:r>
              <a:rPr lang="en-US" dirty="0"/>
              <a:t>b. Force diagram B</a:t>
            </a:r>
          </a:p>
          <a:p>
            <a:pPr marL="432" indent="0">
              <a:buNone/>
            </a:pPr>
            <a:r>
              <a:rPr lang="en-US" dirty="0"/>
              <a:t>c. Force diagram C</a:t>
            </a:r>
          </a:p>
          <a:p>
            <a:pPr marL="432" indent="0">
              <a:buNone/>
            </a:pPr>
            <a:r>
              <a:rPr lang="en-US" b="1" dirty="0">
                <a:solidFill>
                  <a:srgbClr val="C00000"/>
                </a:solidFill>
              </a:rPr>
              <a:t>d. Force diagram D</a:t>
            </a:r>
          </a:p>
        </p:txBody>
      </p:sp>
    </p:spTree>
    <p:extLst>
      <p:ext uri="{BB962C8B-B14F-4D97-AF65-F5344CB8AC3E}">
        <p14:creationId xmlns:p14="http://schemas.microsoft.com/office/powerpoint/2010/main" val="127530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Statements Is Correct About Static Friction?</a:t>
            </a:r>
            <a:endParaRPr lang="en-IN" dirty="0"/>
          </a:p>
        </p:txBody>
      </p:sp>
      <p:sp>
        <p:nvSpPr>
          <p:cNvPr id="3" name="Content Placeholder 2"/>
          <p:cNvSpPr>
            <a:spLocks noGrp="1"/>
          </p:cNvSpPr>
          <p:nvPr>
            <p:ph sz="quarter" idx="13"/>
          </p:nvPr>
        </p:nvSpPr>
        <p:spPr>
          <a:xfrm>
            <a:off x="457200" y="1556326"/>
            <a:ext cx="7856376" cy="4434275"/>
          </a:xfrm>
        </p:spPr>
        <p:txBody>
          <a:bodyPr/>
          <a:lstStyle/>
          <a:p>
            <a:pPr marL="432" indent="0">
              <a:buNone/>
            </a:pPr>
            <a:r>
              <a:rPr lang="en-US" dirty="0"/>
              <a:t>a. Static friction is never present when an object is moving.</a:t>
            </a:r>
          </a:p>
          <a:p>
            <a:pPr marL="309600" indent="-309600">
              <a:buNone/>
            </a:pPr>
            <a:r>
              <a:rPr lang="en-US" dirty="0"/>
              <a:t>b. Static friction always has the same magnitude for a given object on a given surface no matter what external forces are applied.</a:t>
            </a:r>
          </a:p>
          <a:p>
            <a:pPr marL="302400" indent="-302400">
              <a:buNone/>
            </a:pPr>
            <a:r>
              <a:rPr lang="en-US" dirty="0"/>
              <a:t>c. Static friction is always parallel to the object-surface interface.</a:t>
            </a:r>
          </a:p>
          <a:p>
            <a:pPr marL="309600" indent="-309600">
              <a:buNone/>
            </a:pPr>
            <a:r>
              <a:rPr lang="en-US" dirty="0"/>
              <a:t>d. The magnitude of the static friction force depends solely on which horizontal external forces are acting on the object.</a:t>
            </a:r>
          </a:p>
        </p:txBody>
      </p:sp>
    </p:spTree>
    <p:extLst>
      <p:ext uri="{BB962C8B-B14F-4D97-AF65-F5344CB8AC3E}">
        <p14:creationId xmlns:p14="http://schemas.microsoft.com/office/powerpoint/2010/main" val="273131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Statements Is Correct About Static Friction?</a:t>
            </a:r>
            <a:endParaRPr lang="en-IN" dirty="0"/>
          </a:p>
        </p:txBody>
      </p:sp>
      <p:sp>
        <p:nvSpPr>
          <p:cNvPr id="3" name="Content Placeholder 2"/>
          <p:cNvSpPr>
            <a:spLocks noGrp="1"/>
          </p:cNvSpPr>
          <p:nvPr>
            <p:ph sz="quarter" idx="13"/>
          </p:nvPr>
        </p:nvSpPr>
        <p:spPr>
          <a:xfrm>
            <a:off x="457200" y="1556326"/>
            <a:ext cx="8014996" cy="4434275"/>
          </a:xfrm>
        </p:spPr>
        <p:txBody>
          <a:bodyPr/>
          <a:lstStyle/>
          <a:p>
            <a:pPr marL="432" indent="0">
              <a:buNone/>
            </a:pPr>
            <a:r>
              <a:rPr lang="en-US" dirty="0"/>
              <a:t>a. Static friction is never present when an object is moving.</a:t>
            </a:r>
          </a:p>
          <a:p>
            <a:pPr marL="309600" indent="-309600">
              <a:buNone/>
            </a:pPr>
            <a:r>
              <a:rPr lang="en-US" dirty="0"/>
              <a:t>b. Static friction always has the same magnitude for a given object on a given surface no matter what external forces are applied.</a:t>
            </a:r>
          </a:p>
          <a:p>
            <a:pPr marL="309600" indent="-309600">
              <a:buNone/>
            </a:pPr>
            <a:r>
              <a:rPr lang="en-US" b="1" dirty="0">
                <a:solidFill>
                  <a:srgbClr val="C00000"/>
                </a:solidFill>
              </a:rPr>
              <a:t>c. Static friction is always parallel to the object-surface interface.</a:t>
            </a:r>
          </a:p>
          <a:p>
            <a:pPr marL="309600" indent="-309600">
              <a:buNone/>
            </a:pPr>
            <a:r>
              <a:rPr lang="en-US" dirty="0"/>
              <a:t>d. The magnitude of the static friction force depends solely on which horizontal external forces are acting on the object.</a:t>
            </a:r>
          </a:p>
        </p:txBody>
      </p:sp>
    </p:spTree>
    <p:extLst>
      <p:ext uri="{BB962C8B-B14F-4D97-AF65-F5344CB8AC3E}">
        <p14:creationId xmlns:p14="http://schemas.microsoft.com/office/powerpoint/2010/main" val="333405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40955"/>
          </a:xfrm>
        </p:spPr>
        <p:txBody>
          <a:bodyPr/>
          <a:lstStyle/>
          <a:p>
            <a:r>
              <a:rPr lang="en-US" sz="2600" dirty="0"/>
              <a:t>Which of the Following Statements Is Correct About the Magnitude of the Static Friction Force Between an Object and a Surface?</a:t>
            </a:r>
            <a:endParaRPr lang="en-IN" sz="2600" dirty="0"/>
          </a:p>
        </p:txBody>
      </p:sp>
      <p:sp>
        <p:nvSpPr>
          <p:cNvPr id="3" name="Content Placeholder 2"/>
          <p:cNvSpPr>
            <a:spLocks noGrp="1"/>
          </p:cNvSpPr>
          <p:nvPr>
            <p:ph sz="quarter" idx="13"/>
          </p:nvPr>
        </p:nvSpPr>
        <p:spPr>
          <a:xfrm>
            <a:off x="457200" y="1770931"/>
            <a:ext cx="8229600" cy="4434275"/>
          </a:xfrm>
        </p:spPr>
        <p:txBody>
          <a:bodyPr/>
          <a:lstStyle/>
          <a:p>
            <a:pPr marL="432" indent="0">
              <a:buNone/>
            </a:pPr>
            <a:r>
              <a:rPr lang="en-US" dirty="0"/>
              <a:t>a. Static friction depends on the mass of the object.</a:t>
            </a:r>
          </a:p>
          <a:p>
            <a:pPr marL="432" indent="0">
              <a:buNone/>
            </a:pPr>
            <a:r>
              <a:rPr lang="en-US" dirty="0"/>
              <a:t>b. Static friction depends on the shape of the object.</a:t>
            </a:r>
          </a:p>
          <a:p>
            <a:pPr marL="291600" indent="-291600">
              <a:buNone/>
            </a:pPr>
            <a:r>
              <a:rPr lang="en-US" dirty="0"/>
              <a:t>c. Static friction depends on what the object is made of but not what the surface is made of.</a:t>
            </a:r>
          </a:p>
          <a:p>
            <a:pPr marL="432" indent="0">
              <a:buNone/>
            </a:pPr>
            <a:r>
              <a:rPr lang="en-US" dirty="0"/>
              <a:t>d. None of the above is correct.</a:t>
            </a:r>
          </a:p>
        </p:txBody>
      </p:sp>
    </p:spTree>
    <p:extLst>
      <p:ext uri="{BB962C8B-B14F-4D97-AF65-F5344CB8AC3E}">
        <p14:creationId xmlns:p14="http://schemas.microsoft.com/office/powerpoint/2010/main" val="3008422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40955"/>
          </a:xfrm>
        </p:spPr>
        <p:txBody>
          <a:bodyPr/>
          <a:lstStyle/>
          <a:p>
            <a:r>
              <a:rPr lang="en-US" sz="2600" dirty="0"/>
              <a:t>Which of the Following Statements Is Correct About the Magnitude of the Static Friction Force Between an Object and a Surface?</a:t>
            </a:r>
            <a:endParaRPr lang="en-IN" sz="2600" dirty="0"/>
          </a:p>
        </p:txBody>
      </p:sp>
      <p:sp>
        <p:nvSpPr>
          <p:cNvPr id="3" name="Content Placeholder 2"/>
          <p:cNvSpPr>
            <a:spLocks noGrp="1"/>
          </p:cNvSpPr>
          <p:nvPr>
            <p:ph sz="quarter" idx="13"/>
          </p:nvPr>
        </p:nvSpPr>
        <p:spPr>
          <a:xfrm>
            <a:off x="457200" y="1770931"/>
            <a:ext cx="8229600" cy="4434275"/>
          </a:xfrm>
        </p:spPr>
        <p:txBody>
          <a:bodyPr/>
          <a:lstStyle/>
          <a:p>
            <a:pPr marL="432" indent="0">
              <a:buNone/>
            </a:pPr>
            <a:r>
              <a:rPr lang="en-US" dirty="0"/>
              <a:t>a. Static friction depends on the mass of the object.</a:t>
            </a:r>
          </a:p>
          <a:p>
            <a:pPr marL="432" indent="0">
              <a:buNone/>
            </a:pPr>
            <a:r>
              <a:rPr lang="en-US" dirty="0"/>
              <a:t>b. Static friction depends on the shape of the object.</a:t>
            </a:r>
          </a:p>
          <a:p>
            <a:pPr marL="291600" indent="-291600">
              <a:buNone/>
            </a:pPr>
            <a:r>
              <a:rPr lang="en-US" dirty="0"/>
              <a:t>c. Static friction depends on what the object is made of but not what the surface is made of.</a:t>
            </a:r>
          </a:p>
          <a:p>
            <a:pPr marL="432" indent="0">
              <a:buNone/>
            </a:pPr>
            <a:r>
              <a:rPr lang="en-US" b="1" dirty="0">
                <a:solidFill>
                  <a:srgbClr val="C00000"/>
                </a:solidFill>
              </a:rPr>
              <a:t>d. None of the above is correct.</a:t>
            </a:r>
          </a:p>
        </p:txBody>
      </p:sp>
    </p:spTree>
    <p:extLst>
      <p:ext uri="{BB962C8B-B14F-4D97-AF65-F5344CB8AC3E}">
        <p14:creationId xmlns:p14="http://schemas.microsoft.com/office/powerpoint/2010/main" val="7322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5371"/>
            <a:ext cx="8229600" cy="1268196"/>
          </a:xfrm>
        </p:spPr>
        <p:txBody>
          <a:bodyPr/>
          <a:lstStyle/>
          <a:p>
            <a:r>
              <a:rPr lang="en-US" sz="2600" dirty="0"/>
              <a:t>Which of the Following Statements Is Correct About Graphical Vector Addition? Be Prepared to Explain Your Reasoning.</a:t>
            </a:r>
            <a:endParaRPr lang="en-IN" sz="2600" dirty="0"/>
          </a:p>
        </p:txBody>
      </p:sp>
      <p:sp>
        <p:nvSpPr>
          <p:cNvPr id="4" name="Content Placeholder 3"/>
          <p:cNvSpPr>
            <a:spLocks noGrp="1"/>
          </p:cNvSpPr>
          <p:nvPr>
            <p:ph sz="quarter" idx="13"/>
          </p:nvPr>
        </p:nvSpPr>
        <p:spPr>
          <a:xfrm>
            <a:off x="457199" y="1892229"/>
            <a:ext cx="8005665" cy="2707764"/>
          </a:xfrm>
        </p:spPr>
        <p:txBody>
          <a:bodyPr/>
          <a:lstStyle/>
          <a:p>
            <a:pPr marL="432" indent="0">
              <a:buNone/>
            </a:pPr>
            <a:r>
              <a:rPr lang="en-US" sz="2000" dirty="0"/>
              <a:t>a. Vector A plus vector C equals vector B.</a:t>
            </a:r>
          </a:p>
          <a:p>
            <a:pPr marL="277200" indent="-277200">
              <a:buNone/>
            </a:pPr>
            <a:r>
              <a:rPr lang="en-US" sz="2000" dirty="0"/>
              <a:t>b. Vector C is always shorter than the lengths of A and B combined, no matter the angle between A and C.</a:t>
            </a:r>
          </a:p>
          <a:p>
            <a:pPr marL="270000" indent="-270000">
              <a:buNone/>
            </a:pPr>
            <a:r>
              <a:rPr lang="en-US" sz="2000" dirty="0"/>
              <a:t>c. A and B must be perpendicular to each other for C to be an equivalent displacement.</a:t>
            </a:r>
          </a:p>
          <a:p>
            <a:pPr marL="280800" indent="-280800">
              <a:buNone/>
            </a:pPr>
            <a:r>
              <a:rPr lang="en-US" sz="2000" dirty="0"/>
              <a:t>d. Vector B plus vector A is an equivalent displacement to vector A plus vector B.</a:t>
            </a:r>
          </a:p>
        </p:txBody>
      </p:sp>
      <p:pic>
        <p:nvPicPr>
          <p:cNvPr id="2" name="Picture 1"/>
          <p:cNvPicPr>
            <a:picLocks noChangeAspect="1"/>
          </p:cNvPicPr>
          <p:nvPr/>
        </p:nvPicPr>
        <p:blipFill>
          <a:blip r:embed="rId3"/>
          <a:stretch>
            <a:fillRect/>
          </a:stretch>
        </p:blipFill>
        <p:spPr>
          <a:xfrm>
            <a:off x="2932212" y="4783653"/>
            <a:ext cx="3279575" cy="1694753"/>
          </a:xfrm>
          <a:prstGeom prst="rect">
            <a:avLst/>
          </a:prstGeom>
        </p:spPr>
      </p:pic>
    </p:spTree>
    <p:extLst>
      <p:ext uri="{BB962C8B-B14F-4D97-AF65-F5344CB8AC3E}">
        <p14:creationId xmlns:p14="http://schemas.microsoft.com/office/powerpoint/2010/main" val="302543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Statements Is Correct About Kinetic Friction?</a:t>
            </a:r>
            <a:endParaRPr lang="en-IN" dirty="0"/>
          </a:p>
        </p:txBody>
      </p:sp>
      <p:sp>
        <p:nvSpPr>
          <p:cNvPr id="3" name="Content Placeholder 2"/>
          <p:cNvSpPr>
            <a:spLocks noGrp="1"/>
          </p:cNvSpPr>
          <p:nvPr>
            <p:ph sz="quarter" idx="13"/>
          </p:nvPr>
        </p:nvSpPr>
        <p:spPr/>
        <p:txBody>
          <a:bodyPr/>
          <a:lstStyle/>
          <a:p>
            <a:pPr marL="432" indent="0">
              <a:buNone/>
            </a:pPr>
            <a:r>
              <a:rPr lang="en-US" dirty="0"/>
              <a:t>a. Our model works for rolling objects.</a:t>
            </a:r>
          </a:p>
          <a:p>
            <a:pPr marL="432" indent="0">
              <a:buNone/>
            </a:pPr>
            <a:r>
              <a:rPr lang="en-US" dirty="0"/>
              <a:t>b. Our model works for objects moving at very high speeds.</a:t>
            </a:r>
          </a:p>
          <a:p>
            <a:pPr marL="432" indent="0">
              <a:buNone/>
            </a:pPr>
            <a:r>
              <a:rPr lang="en-US" dirty="0"/>
              <a:t>c. Our model works for rigid surfaces and objects.</a:t>
            </a:r>
          </a:p>
          <a:p>
            <a:pPr marL="432" indent="0">
              <a:buNone/>
            </a:pPr>
            <a:r>
              <a:rPr lang="en-US" dirty="0"/>
              <a:t>d. Our model depends on the mass of the object.</a:t>
            </a:r>
          </a:p>
        </p:txBody>
      </p:sp>
    </p:spTree>
    <p:extLst>
      <p:ext uri="{BB962C8B-B14F-4D97-AF65-F5344CB8AC3E}">
        <p14:creationId xmlns:p14="http://schemas.microsoft.com/office/powerpoint/2010/main" val="342775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Statements Is Correct About Kinetic Friction?</a:t>
            </a:r>
            <a:endParaRPr lang="en-IN" dirty="0"/>
          </a:p>
        </p:txBody>
      </p:sp>
      <p:sp>
        <p:nvSpPr>
          <p:cNvPr id="3" name="Content Placeholder 2"/>
          <p:cNvSpPr>
            <a:spLocks noGrp="1"/>
          </p:cNvSpPr>
          <p:nvPr>
            <p:ph sz="quarter" idx="13"/>
          </p:nvPr>
        </p:nvSpPr>
        <p:spPr/>
        <p:txBody>
          <a:bodyPr/>
          <a:lstStyle/>
          <a:p>
            <a:pPr marL="432" indent="0">
              <a:buNone/>
            </a:pPr>
            <a:r>
              <a:rPr lang="en-US" dirty="0"/>
              <a:t>a. Our model works for rolling objects.</a:t>
            </a:r>
          </a:p>
          <a:p>
            <a:pPr marL="432" indent="0">
              <a:buNone/>
            </a:pPr>
            <a:r>
              <a:rPr lang="en-US" dirty="0"/>
              <a:t>b. Our model works for objects moving at very high speeds.</a:t>
            </a:r>
          </a:p>
          <a:p>
            <a:pPr marL="432" indent="0">
              <a:buNone/>
            </a:pPr>
            <a:r>
              <a:rPr lang="en-US" b="1" dirty="0">
                <a:solidFill>
                  <a:srgbClr val="C00000"/>
                </a:solidFill>
              </a:rPr>
              <a:t>c. Our model works for rigid surfaces and objects.</a:t>
            </a:r>
          </a:p>
          <a:p>
            <a:pPr marL="432" indent="0">
              <a:buNone/>
            </a:pPr>
            <a:r>
              <a:rPr lang="en-US" dirty="0"/>
              <a:t>d. Our model depends on the mass of the object.</a:t>
            </a:r>
          </a:p>
        </p:txBody>
      </p:sp>
    </p:spTree>
    <p:extLst>
      <p:ext uri="{BB962C8B-B14F-4D97-AF65-F5344CB8AC3E}">
        <p14:creationId xmlns:p14="http://schemas.microsoft.com/office/powerpoint/2010/main" val="2227316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229600" cy="1595301"/>
          </a:xfrm>
        </p:spPr>
        <p:txBody>
          <a:bodyPr/>
          <a:lstStyle/>
          <a:p>
            <a:r>
              <a:rPr lang="en-US" sz="2600" dirty="0"/>
              <a:t>For the Situation Shown in the Diagram, Assume the Box Is Sliding Upward Along the Wall at a Constant Velocity. Which Equation(s) Will Help You Solve the Problem?</a:t>
            </a:r>
            <a:endParaRPr lang="en-IN" sz="2600" dirty="0"/>
          </a:p>
        </p:txBody>
      </p:sp>
      <p:pic>
        <p:nvPicPr>
          <p:cNvPr id="13" name="Picture 12"/>
          <p:cNvPicPr>
            <a:picLocks noChangeAspect="1"/>
          </p:cNvPicPr>
          <p:nvPr/>
        </p:nvPicPr>
        <p:blipFill>
          <a:blip r:embed="rId4"/>
          <a:stretch>
            <a:fillRect/>
          </a:stretch>
        </p:blipFill>
        <p:spPr>
          <a:xfrm>
            <a:off x="5447173" y="2158160"/>
            <a:ext cx="2429769" cy="4321268"/>
          </a:xfrm>
          <a:prstGeom prst="rect">
            <a:avLst/>
          </a:prstGeom>
        </p:spPr>
      </p:pic>
      <p:sp>
        <p:nvSpPr>
          <p:cNvPr id="4" name="Content Placeholder 3"/>
          <p:cNvSpPr>
            <a:spLocks noGrp="1"/>
          </p:cNvSpPr>
          <p:nvPr>
            <p:ph sz="quarter" idx="13"/>
          </p:nvPr>
        </p:nvSpPr>
        <p:spPr>
          <a:xfrm>
            <a:off x="429206" y="2264569"/>
            <a:ext cx="270588" cy="345233"/>
          </a:xfrm>
        </p:spPr>
        <p:txBody>
          <a:bodyPr/>
          <a:lstStyle/>
          <a:p>
            <a:pPr marL="432" indent="0">
              <a:buNone/>
            </a:pPr>
            <a:r>
              <a:rPr lang="en-IN" dirty="0"/>
              <a:t>a.</a:t>
            </a:r>
          </a:p>
        </p:txBody>
      </p:sp>
      <p:graphicFrame>
        <p:nvGraphicFramePr>
          <p:cNvPr id="8" name="Object 7"/>
          <p:cNvGraphicFramePr>
            <a:graphicFrameLocks noChangeAspect="1"/>
          </p:cNvGraphicFramePr>
          <p:nvPr>
            <p:extLst>
              <p:ext uri="{D42A27DB-BD31-4B8C-83A1-F6EECF244321}">
                <p14:modId xmlns:p14="http://schemas.microsoft.com/office/powerpoint/2010/main" val="70021842"/>
              </p:ext>
            </p:extLst>
          </p:nvPr>
        </p:nvGraphicFramePr>
        <p:xfrm>
          <a:off x="727075" y="2266950"/>
          <a:ext cx="2151063" cy="419100"/>
        </p:xfrm>
        <a:graphic>
          <a:graphicData uri="http://schemas.openxmlformats.org/presentationml/2006/ole">
            <mc:AlternateContent xmlns:mc="http://schemas.openxmlformats.org/markup-compatibility/2006">
              <mc:Choice xmlns:v="urn:schemas-microsoft-com:vml" Requires="v">
                <p:oleObj spid="_x0000_s4195" name="Equation" r:id="rId5" imgW="2412720" imgH="469800" progId="Equation.DSMT4">
                  <p:embed/>
                </p:oleObj>
              </mc:Choice>
              <mc:Fallback>
                <p:oleObj name="Equation" r:id="rId5" imgW="2412720" imgH="469800" progId="Equation.DSMT4">
                  <p:embed/>
                  <p:pic>
                    <p:nvPicPr>
                      <p:cNvPr id="0" name=""/>
                      <p:cNvPicPr/>
                      <p:nvPr/>
                    </p:nvPicPr>
                    <p:blipFill>
                      <a:blip r:embed="rId6"/>
                      <a:stretch>
                        <a:fillRect/>
                      </a:stretch>
                    </p:blipFill>
                    <p:spPr>
                      <a:xfrm>
                        <a:off x="727075" y="2266950"/>
                        <a:ext cx="2151063" cy="419100"/>
                      </a:xfrm>
                      <a:prstGeom prst="rect">
                        <a:avLst/>
                      </a:prstGeom>
                    </p:spPr>
                  </p:pic>
                </p:oleObj>
              </mc:Fallback>
            </mc:AlternateContent>
          </a:graphicData>
        </a:graphic>
      </p:graphicFrame>
      <p:sp>
        <p:nvSpPr>
          <p:cNvPr id="5" name="Content Placeholder 4"/>
          <p:cNvSpPr>
            <a:spLocks noGrp="1"/>
          </p:cNvSpPr>
          <p:nvPr>
            <p:ph sz="quarter" idx="14"/>
          </p:nvPr>
        </p:nvSpPr>
        <p:spPr>
          <a:xfrm>
            <a:off x="429206" y="2867558"/>
            <a:ext cx="307912" cy="401932"/>
          </a:xfrm>
        </p:spPr>
        <p:txBody>
          <a:bodyPr/>
          <a:lstStyle/>
          <a:p>
            <a:pPr marL="432" indent="0">
              <a:buNone/>
            </a:pPr>
            <a:r>
              <a:rPr lang="en-IN" dirty="0"/>
              <a:t>b.</a:t>
            </a:r>
          </a:p>
        </p:txBody>
      </p:sp>
      <p:graphicFrame>
        <p:nvGraphicFramePr>
          <p:cNvPr id="9" name="Object 8"/>
          <p:cNvGraphicFramePr>
            <a:graphicFrameLocks noChangeAspect="1"/>
          </p:cNvGraphicFramePr>
          <p:nvPr>
            <p:extLst>
              <p:ext uri="{D42A27DB-BD31-4B8C-83A1-F6EECF244321}">
                <p14:modId xmlns:p14="http://schemas.microsoft.com/office/powerpoint/2010/main" val="3790871913"/>
              </p:ext>
            </p:extLst>
          </p:nvPr>
        </p:nvGraphicFramePr>
        <p:xfrm>
          <a:off x="786894" y="2827883"/>
          <a:ext cx="3715693" cy="388231"/>
        </p:xfrm>
        <a:graphic>
          <a:graphicData uri="http://schemas.openxmlformats.org/presentationml/2006/ole">
            <mc:AlternateContent xmlns:mc="http://schemas.openxmlformats.org/markup-compatibility/2006">
              <mc:Choice xmlns:v="urn:schemas-microsoft-com:vml" Requires="v">
                <p:oleObj spid="_x0000_s4196" name="Equation" r:id="rId7" imgW="4127400" imgH="431640" progId="Equation.DSMT4">
                  <p:embed/>
                </p:oleObj>
              </mc:Choice>
              <mc:Fallback>
                <p:oleObj name="Equation" r:id="rId7" imgW="4127400" imgH="431640" progId="Equation.DSMT4">
                  <p:embed/>
                  <p:pic>
                    <p:nvPicPr>
                      <p:cNvPr id="0" name=""/>
                      <p:cNvPicPr/>
                      <p:nvPr/>
                    </p:nvPicPr>
                    <p:blipFill>
                      <a:blip r:embed="rId8"/>
                      <a:stretch>
                        <a:fillRect/>
                      </a:stretch>
                    </p:blipFill>
                    <p:spPr>
                      <a:xfrm>
                        <a:off x="786894" y="2827883"/>
                        <a:ext cx="3715693" cy="388231"/>
                      </a:xfrm>
                      <a:prstGeom prst="rect">
                        <a:avLst/>
                      </a:prstGeom>
                    </p:spPr>
                  </p:pic>
                </p:oleObj>
              </mc:Fallback>
            </mc:AlternateContent>
          </a:graphicData>
        </a:graphic>
      </p:graphicFrame>
      <p:sp>
        <p:nvSpPr>
          <p:cNvPr id="6" name="Content Placeholder 5"/>
          <p:cNvSpPr>
            <a:spLocks noGrp="1"/>
          </p:cNvSpPr>
          <p:nvPr>
            <p:ph sz="quarter" idx="15"/>
          </p:nvPr>
        </p:nvSpPr>
        <p:spPr>
          <a:xfrm>
            <a:off x="457200" y="3365386"/>
            <a:ext cx="279918" cy="320205"/>
          </a:xfrm>
        </p:spPr>
        <p:txBody>
          <a:bodyPr/>
          <a:lstStyle/>
          <a:p>
            <a:pPr marL="432" indent="0">
              <a:buNone/>
            </a:pPr>
            <a:r>
              <a:rPr lang="en-IN" dirty="0"/>
              <a:t>c.</a:t>
            </a:r>
          </a:p>
        </p:txBody>
      </p:sp>
      <p:graphicFrame>
        <p:nvGraphicFramePr>
          <p:cNvPr id="10" name="Object 9"/>
          <p:cNvGraphicFramePr>
            <a:graphicFrameLocks noChangeAspect="1"/>
          </p:cNvGraphicFramePr>
          <p:nvPr>
            <p:extLst>
              <p:ext uri="{D42A27DB-BD31-4B8C-83A1-F6EECF244321}">
                <p14:modId xmlns:p14="http://schemas.microsoft.com/office/powerpoint/2010/main" val="2067216767"/>
              </p:ext>
            </p:extLst>
          </p:nvPr>
        </p:nvGraphicFramePr>
        <p:xfrm>
          <a:off x="798705" y="3411499"/>
          <a:ext cx="3624263" cy="427038"/>
        </p:xfrm>
        <a:graphic>
          <a:graphicData uri="http://schemas.openxmlformats.org/presentationml/2006/ole">
            <mc:AlternateContent xmlns:mc="http://schemas.openxmlformats.org/markup-compatibility/2006">
              <mc:Choice xmlns:v="urn:schemas-microsoft-com:vml" Requires="v">
                <p:oleObj spid="_x0000_s4197" name="Equation" r:id="rId9" imgW="3987720" imgH="469800" progId="Equation.DSMT4">
                  <p:embed/>
                </p:oleObj>
              </mc:Choice>
              <mc:Fallback>
                <p:oleObj name="Equation" r:id="rId9" imgW="3987720" imgH="469800" progId="Equation.DSMT4">
                  <p:embed/>
                  <p:pic>
                    <p:nvPicPr>
                      <p:cNvPr id="0" name=""/>
                      <p:cNvPicPr/>
                      <p:nvPr/>
                    </p:nvPicPr>
                    <p:blipFill>
                      <a:blip r:embed="rId10"/>
                      <a:stretch>
                        <a:fillRect/>
                      </a:stretch>
                    </p:blipFill>
                    <p:spPr>
                      <a:xfrm>
                        <a:off x="798705" y="3411499"/>
                        <a:ext cx="3624263" cy="427038"/>
                      </a:xfrm>
                      <a:prstGeom prst="rect">
                        <a:avLst/>
                      </a:prstGeom>
                    </p:spPr>
                  </p:pic>
                </p:oleObj>
              </mc:Fallback>
            </mc:AlternateContent>
          </a:graphicData>
        </a:graphic>
      </p:graphicFrame>
      <p:sp>
        <p:nvSpPr>
          <p:cNvPr id="7" name="Content Placeholder 6"/>
          <p:cNvSpPr>
            <a:spLocks noGrp="1"/>
          </p:cNvSpPr>
          <p:nvPr>
            <p:ph sz="quarter" idx="16"/>
          </p:nvPr>
        </p:nvSpPr>
        <p:spPr>
          <a:xfrm>
            <a:off x="457201" y="4139489"/>
            <a:ext cx="307912" cy="334600"/>
          </a:xfrm>
        </p:spPr>
        <p:txBody>
          <a:bodyPr/>
          <a:lstStyle/>
          <a:p>
            <a:pPr marL="432" indent="0">
              <a:buNone/>
            </a:pPr>
            <a:r>
              <a:rPr lang="en-IN" dirty="0"/>
              <a:t>d.</a:t>
            </a:r>
          </a:p>
        </p:txBody>
      </p:sp>
      <p:graphicFrame>
        <p:nvGraphicFramePr>
          <p:cNvPr id="11" name="Object 10"/>
          <p:cNvGraphicFramePr>
            <a:graphicFrameLocks noChangeAspect="1"/>
          </p:cNvGraphicFramePr>
          <p:nvPr>
            <p:extLst>
              <p:ext uri="{D42A27DB-BD31-4B8C-83A1-F6EECF244321}">
                <p14:modId xmlns:p14="http://schemas.microsoft.com/office/powerpoint/2010/main" val="622733554"/>
              </p:ext>
            </p:extLst>
          </p:nvPr>
        </p:nvGraphicFramePr>
        <p:xfrm>
          <a:off x="785967" y="4122738"/>
          <a:ext cx="3187700" cy="392112"/>
        </p:xfrm>
        <a:graphic>
          <a:graphicData uri="http://schemas.openxmlformats.org/presentationml/2006/ole">
            <mc:AlternateContent xmlns:mc="http://schemas.openxmlformats.org/markup-compatibility/2006">
              <mc:Choice xmlns:v="urn:schemas-microsoft-com:vml" Requires="v">
                <p:oleObj spid="_x0000_s4198" name="Equation" r:id="rId11" imgW="3504960" imgH="431640" progId="Equation.DSMT4">
                  <p:embed/>
                </p:oleObj>
              </mc:Choice>
              <mc:Fallback>
                <p:oleObj name="Equation" r:id="rId11" imgW="3504960" imgH="431640" progId="Equation.DSMT4">
                  <p:embed/>
                  <p:pic>
                    <p:nvPicPr>
                      <p:cNvPr id="0" name=""/>
                      <p:cNvPicPr/>
                      <p:nvPr/>
                    </p:nvPicPr>
                    <p:blipFill>
                      <a:blip r:embed="rId12"/>
                      <a:stretch>
                        <a:fillRect/>
                      </a:stretch>
                    </p:blipFill>
                    <p:spPr>
                      <a:xfrm>
                        <a:off x="785967" y="4122738"/>
                        <a:ext cx="3187700" cy="392112"/>
                      </a:xfrm>
                      <a:prstGeom prst="rect">
                        <a:avLst/>
                      </a:prstGeom>
                    </p:spPr>
                  </p:pic>
                </p:oleObj>
              </mc:Fallback>
            </mc:AlternateContent>
          </a:graphicData>
        </a:graphic>
      </p:graphicFrame>
      <p:sp>
        <p:nvSpPr>
          <p:cNvPr id="12" name="Content Placeholder 11"/>
          <p:cNvSpPr>
            <a:spLocks noGrp="1"/>
          </p:cNvSpPr>
          <p:nvPr>
            <p:ph sz="quarter" idx="17"/>
          </p:nvPr>
        </p:nvSpPr>
        <p:spPr>
          <a:xfrm>
            <a:off x="457201" y="4739441"/>
            <a:ext cx="2379306" cy="346625"/>
          </a:xfrm>
        </p:spPr>
        <p:txBody>
          <a:bodyPr/>
          <a:lstStyle/>
          <a:p>
            <a:pPr marL="432" indent="0">
              <a:buNone/>
            </a:pPr>
            <a:r>
              <a:rPr lang="en-US" dirty="0"/>
              <a:t>e. All of the above</a:t>
            </a:r>
          </a:p>
        </p:txBody>
      </p:sp>
    </p:spTree>
    <p:extLst>
      <p:ext uri="{BB962C8B-B14F-4D97-AF65-F5344CB8AC3E}">
        <p14:creationId xmlns:p14="http://schemas.microsoft.com/office/powerpoint/2010/main" val="106720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229600" cy="1595301"/>
          </a:xfrm>
        </p:spPr>
        <p:txBody>
          <a:bodyPr/>
          <a:lstStyle/>
          <a:p>
            <a:r>
              <a:rPr lang="en-US" sz="2600" dirty="0"/>
              <a:t>For the Situation Shown in the Diagram, Assume the Box Is Sliding Upward Along the Wall at a Constant Velocity. Which Equation(s) Will Help You Solve the Problem?</a:t>
            </a:r>
            <a:endParaRPr lang="en-IN" sz="2600" dirty="0"/>
          </a:p>
        </p:txBody>
      </p:sp>
      <p:pic>
        <p:nvPicPr>
          <p:cNvPr id="13" name="Picture 12"/>
          <p:cNvPicPr>
            <a:picLocks noChangeAspect="1"/>
          </p:cNvPicPr>
          <p:nvPr/>
        </p:nvPicPr>
        <p:blipFill>
          <a:blip r:embed="rId4"/>
          <a:stretch>
            <a:fillRect/>
          </a:stretch>
        </p:blipFill>
        <p:spPr>
          <a:xfrm>
            <a:off x="5447173" y="2158160"/>
            <a:ext cx="2429769" cy="4321268"/>
          </a:xfrm>
          <a:prstGeom prst="rect">
            <a:avLst/>
          </a:prstGeom>
        </p:spPr>
      </p:pic>
      <p:sp>
        <p:nvSpPr>
          <p:cNvPr id="4" name="Content Placeholder 3"/>
          <p:cNvSpPr>
            <a:spLocks noGrp="1"/>
          </p:cNvSpPr>
          <p:nvPr>
            <p:ph sz="quarter" idx="13"/>
          </p:nvPr>
        </p:nvSpPr>
        <p:spPr>
          <a:xfrm>
            <a:off x="429206" y="2264569"/>
            <a:ext cx="270588" cy="345233"/>
          </a:xfrm>
        </p:spPr>
        <p:txBody>
          <a:bodyPr/>
          <a:lstStyle/>
          <a:p>
            <a:pPr marL="432" indent="0">
              <a:buNone/>
            </a:pPr>
            <a:r>
              <a:rPr lang="en-IN" dirty="0"/>
              <a:t>a.</a:t>
            </a:r>
          </a:p>
        </p:txBody>
      </p:sp>
      <p:graphicFrame>
        <p:nvGraphicFramePr>
          <p:cNvPr id="8" name="Object 7"/>
          <p:cNvGraphicFramePr>
            <a:graphicFrameLocks noChangeAspect="1"/>
          </p:cNvGraphicFramePr>
          <p:nvPr>
            <p:extLst>
              <p:ext uri="{D42A27DB-BD31-4B8C-83A1-F6EECF244321}">
                <p14:modId xmlns:p14="http://schemas.microsoft.com/office/powerpoint/2010/main" val="3395236697"/>
              </p:ext>
            </p:extLst>
          </p:nvPr>
        </p:nvGraphicFramePr>
        <p:xfrm>
          <a:off x="727075" y="2266950"/>
          <a:ext cx="2151063" cy="419100"/>
        </p:xfrm>
        <a:graphic>
          <a:graphicData uri="http://schemas.openxmlformats.org/presentationml/2006/ole">
            <mc:AlternateContent xmlns:mc="http://schemas.openxmlformats.org/markup-compatibility/2006">
              <mc:Choice xmlns:v="urn:schemas-microsoft-com:vml" Requires="v">
                <p:oleObj spid="_x0000_s12331" name="Equation" r:id="rId5" imgW="2412720" imgH="469800" progId="Equation.DSMT4">
                  <p:embed/>
                </p:oleObj>
              </mc:Choice>
              <mc:Fallback>
                <p:oleObj name="Equation" r:id="rId5" imgW="2412720" imgH="469800" progId="Equation.DSMT4">
                  <p:embed/>
                  <p:pic>
                    <p:nvPicPr>
                      <p:cNvPr id="8" name="Object 7"/>
                      <p:cNvPicPr/>
                      <p:nvPr/>
                    </p:nvPicPr>
                    <p:blipFill>
                      <a:blip r:embed="rId6"/>
                      <a:stretch>
                        <a:fillRect/>
                      </a:stretch>
                    </p:blipFill>
                    <p:spPr>
                      <a:xfrm>
                        <a:off x="727075" y="2266950"/>
                        <a:ext cx="2151063" cy="419100"/>
                      </a:xfrm>
                      <a:prstGeom prst="rect">
                        <a:avLst/>
                      </a:prstGeom>
                    </p:spPr>
                  </p:pic>
                </p:oleObj>
              </mc:Fallback>
            </mc:AlternateContent>
          </a:graphicData>
        </a:graphic>
      </p:graphicFrame>
      <p:sp>
        <p:nvSpPr>
          <p:cNvPr id="5" name="Content Placeholder 4"/>
          <p:cNvSpPr>
            <a:spLocks noGrp="1"/>
          </p:cNvSpPr>
          <p:nvPr>
            <p:ph sz="quarter" idx="14"/>
          </p:nvPr>
        </p:nvSpPr>
        <p:spPr>
          <a:xfrm>
            <a:off x="429206" y="2867558"/>
            <a:ext cx="307912" cy="401932"/>
          </a:xfrm>
        </p:spPr>
        <p:txBody>
          <a:bodyPr/>
          <a:lstStyle/>
          <a:p>
            <a:pPr marL="432" indent="0">
              <a:buNone/>
            </a:pPr>
            <a:r>
              <a:rPr lang="en-IN" dirty="0"/>
              <a:t>b.</a:t>
            </a:r>
          </a:p>
        </p:txBody>
      </p:sp>
      <p:graphicFrame>
        <p:nvGraphicFramePr>
          <p:cNvPr id="9" name="Object 8"/>
          <p:cNvGraphicFramePr>
            <a:graphicFrameLocks noChangeAspect="1"/>
          </p:cNvGraphicFramePr>
          <p:nvPr>
            <p:extLst/>
          </p:nvPr>
        </p:nvGraphicFramePr>
        <p:xfrm>
          <a:off x="786894" y="2827883"/>
          <a:ext cx="3715693" cy="388231"/>
        </p:xfrm>
        <a:graphic>
          <a:graphicData uri="http://schemas.openxmlformats.org/presentationml/2006/ole">
            <mc:AlternateContent xmlns:mc="http://schemas.openxmlformats.org/markup-compatibility/2006">
              <mc:Choice xmlns:v="urn:schemas-microsoft-com:vml" Requires="v">
                <p:oleObj spid="_x0000_s12332" name="Equation" r:id="rId7" imgW="4127400" imgH="431640" progId="Equation.DSMT4">
                  <p:embed/>
                </p:oleObj>
              </mc:Choice>
              <mc:Fallback>
                <p:oleObj name="Equation" r:id="rId7" imgW="4127400" imgH="431640" progId="Equation.DSMT4">
                  <p:embed/>
                  <p:pic>
                    <p:nvPicPr>
                      <p:cNvPr id="9" name="Object 8"/>
                      <p:cNvPicPr/>
                      <p:nvPr/>
                    </p:nvPicPr>
                    <p:blipFill>
                      <a:blip r:embed="rId8"/>
                      <a:stretch>
                        <a:fillRect/>
                      </a:stretch>
                    </p:blipFill>
                    <p:spPr>
                      <a:xfrm>
                        <a:off x="786894" y="2827883"/>
                        <a:ext cx="3715693" cy="388231"/>
                      </a:xfrm>
                      <a:prstGeom prst="rect">
                        <a:avLst/>
                      </a:prstGeom>
                    </p:spPr>
                  </p:pic>
                </p:oleObj>
              </mc:Fallback>
            </mc:AlternateContent>
          </a:graphicData>
        </a:graphic>
      </p:graphicFrame>
      <p:sp>
        <p:nvSpPr>
          <p:cNvPr id="6" name="Content Placeholder 5"/>
          <p:cNvSpPr>
            <a:spLocks noGrp="1"/>
          </p:cNvSpPr>
          <p:nvPr>
            <p:ph sz="quarter" idx="15"/>
          </p:nvPr>
        </p:nvSpPr>
        <p:spPr>
          <a:xfrm>
            <a:off x="457200" y="3365386"/>
            <a:ext cx="279918" cy="320205"/>
          </a:xfrm>
        </p:spPr>
        <p:txBody>
          <a:bodyPr/>
          <a:lstStyle/>
          <a:p>
            <a:pPr marL="432" indent="0">
              <a:buNone/>
            </a:pPr>
            <a:r>
              <a:rPr lang="en-IN" dirty="0"/>
              <a:t>c.</a:t>
            </a:r>
          </a:p>
        </p:txBody>
      </p:sp>
      <p:graphicFrame>
        <p:nvGraphicFramePr>
          <p:cNvPr id="10" name="Object 9"/>
          <p:cNvGraphicFramePr>
            <a:graphicFrameLocks noChangeAspect="1"/>
          </p:cNvGraphicFramePr>
          <p:nvPr>
            <p:extLst/>
          </p:nvPr>
        </p:nvGraphicFramePr>
        <p:xfrm>
          <a:off x="798705" y="3411499"/>
          <a:ext cx="3624263" cy="427038"/>
        </p:xfrm>
        <a:graphic>
          <a:graphicData uri="http://schemas.openxmlformats.org/presentationml/2006/ole">
            <mc:AlternateContent xmlns:mc="http://schemas.openxmlformats.org/markup-compatibility/2006">
              <mc:Choice xmlns:v="urn:schemas-microsoft-com:vml" Requires="v">
                <p:oleObj spid="_x0000_s12333" name="Equation" r:id="rId9" imgW="3987720" imgH="469800" progId="Equation.DSMT4">
                  <p:embed/>
                </p:oleObj>
              </mc:Choice>
              <mc:Fallback>
                <p:oleObj name="Equation" r:id="rId9" imgW="3987720" imgH="469800" progId="Equation.DSMT4">
                  <p:embed/>
                  <p:pic>
                    <p:nvPicPr>
                      <p:cNvPr id="10" name="Object 9"/>
                      <p:cNvPicPr/>
                      <p:nvPr/>
                    </p:nvPicPr>
                    <p:blipFill>
                      <a:blip r:embed="rId10"/>
                      <a:stretch>
                        <a:fillRect/>
                      </a:stretch>
                    </p:blipFill>
                    <p:spPr>
                      <a:xfrm>
                        <a:off x="798705" y="3411499"/>
                        <a:ext cx="3624263" cy="427038"/>
                      </a:xfrm>
                      <a:prstGeom prst="rect">
                        <a:avLst/>
                      </a:prstGeom>
                    </p:spPr>
                  </p:pic>
                </p:oleObj>
              </mc:Fallback>
            </mc:AlternateContent>
          </a:graphicData>
        </a:graphic>
      </p:graphicFrame>
      <p:sp>
        <p:nvSpPr>
          <p:cNvPr id="7" name="Content Placeholder 6"/>
          <p:cNvSpPr>
            <a:spLocks noGrp="1"/>
          </p:cNvSpPr>
          <p:nvPr>
            <p:ph sz="quarter" idx="16"/>
          </p:nvPr>
        </p:nvSpPr>
        <p:spPr>
          <a:xfrm>
            <a:off x="457201" y="4139489"/>
            <a:ext cx="307912" cy="334600"/>
          </a:xfrm>
        </p:spPr>
        <p:txBody>
          <a:bodyPr/>
          <a:lstStyle/>
          <a:p>
            <a:pPr marL="432" indent="0">
              <a:buNone/>
            </a:pPr>
            <a:r>
              <a:rPr lang="en-IN" dirty="0"/>
              <a:t>d.</a:t>
            </a:r>
          </a:p>
        </p:txBody>
      </p:sp>
      <p:graphicFrame>
        <p:nvGraphicFramePr>
          <p:cNvPr id="11" name="Object 10"/>
          <p:cNvGraphicFramePr>
            <a:graphicFrameLocks noChangeAspect="1"/>
          </p:cNvGraphicFramePr>
          <p:nvPr>
            <p:extLst/>
          </p:nvPr>
        </p:nvGraphicFramePr>
        <p:xfrm>
          <a:off x="785967" y="4122738"/>
          <a:ext cx="3187700" cy="392112"/>
        </p:xfrm>
        <a:graphic>
          <a:graphicData uri="http://schemas.openxmlformats.org/presentationml/2006/ole">
            <mc:AlternateContent xmlns:mc="http://schemas.openxmlformats.org/markup-compatibility/2006">
              <mc:Choice xmlns:v="urn:schemas-microsoft-com:vml" Requires="v">
                <p:oleObj spid="_x0000_s12334" name="Equation" r:id="rId11" imgW="3504960" imgH="431640" progId="Equation.DSMT4">
                  <p:embed/>
                </p:oleObj>
              </mc:Choice>
              <mc:Fallback>
                <p:oleObj name="Equation" r:id="rId11" imgW="3504960" imgH="431640" progId="Equation.DSMT4">
                  <p:embed/>
                  <p:pic>
                    <p:nvPicPr>
                      <p:cNvPr id="11" name="Object 10"/>
                      <p:cNvPicPr/>
                      <p:nvPr/>
                    </p:nvPicPr>
                    <p:blipFill>
                      <a:blip r:embed="rId12"/>
                      <a:stretch>
                        <a:fillRect/>
                      </a:stretch>
                    </p:blipFill>
                    <p:spPr>
                      <a:xfrm>
                        <a:off x="785967" y="4122738"/>
                        <a:ext cx="3187700" cy="392112"/>
                      </a:xfrm>
                      <a:prstGeom prst="rect">
                        <a:avLst/>
                      </a:prstGeom>
                    </p:spPr>
                  </p:pic>
                </p:oleObj>
              </mc:Fallback>
            </mc:AlternateContent>
          </a:graphicData>
        </a:graphic>
      </p:graphicFrame>
      <p:sp>
        <p:nvSpPr>
          <p:cNvPr id="12" name="Content Placeholder 11"/>
          <p:cNvSpPr>
            <a:spLocks noGrp="1"/>
          </p:cNvSpPr>
          <p:nvPr>
            <p:ph sz="quarter" idx="17"/>
          </p:nvPr>
        </p:nvSpPr>
        <p:spPr>
          <a:xfrm>
            <a:off x="457200" y="4739441"/>
            <a:ext cx="3222701" cy="346625"/>
          </a:xfrm>
        </p:spPr>
        <p:txBody>
          <a:bodyPr/>
          <a:lstStyle/>
          <a:p>
            <a:pPr marL="432" indent="0">
              <a:buNone/>
            </a:pPr>
            <a:r>
              <a:rPr lang="en-US" b="1" dirty="0">
                <a:solidFill>
                  <a:srgbClr val="C00000"/>
                </a:solidFill>
              </a:rPr>
              <a:t>e. All of the above</a:t>
            </a:r>
          </a:p>
        </p:txBody>
      </p:sp>
    </p:spTree>
    <p:extLst>
      <p:ext uri="{BB962C8B-B14F-4D97-AF65-F5344CB8AC3E}">
        <p14:creationId xmlns:p14="http://schemas.microsoft.com/office/powerpoint/2010/main" val="2585937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436147"/>
          </a:xfrm>
        </p:spPr>
        <p:txBody>
          <a:bodyPr/>
          <a:lstStyle/>
          <a:p>
            <a:r>
              <a:rPr lang="en-US" sz="2600" dirty="0"/>
              <a:t>A Child on a Sled Is Being Pulled to the Right by a Rope at an Angle of 30°. What Can We Say About the Frictional Force on the Sled?</a:t>
            </a:r>
            <a:endParaRPr lang="en-IN" sz="2600" dirty="0"/>
          </a:p>
        </p:txBody>
      </p:sp>
      <p:pic>
        <p:nvPicPr>
          <p:cNvPr id="14" name="Picture 13"/>
          <p:cNvPicPr>
            <a:picLocks noChangeAspect="1"/>
          </p:cNvPicPr>
          <p:nvPr/>
        </p:nvPicPr>
        <p:blipFill>
          <a:blip r:embed="rId4"/>
          <a:stretch>
            <a:fillRect/>
          </a:stretch>
        </p:blipFill>
        <p:spPr>
          <a:xfrm>
            <a:off x="4752349" y="2516694"/>
            <a:ext cx="3934451" cy="1687363"/>
          </a:xfrm>
          <a:prstGeom prst="rect">
            <a:avLst/>
          </a:prstGeom>
        </p:spPr>
      </p:pic>
      <p:sp>
        <p:nvSpPr>
          <p:cNvPr id="3" name="Content Placeholder 2"/>
          <p:cNvSpPr>
            <a:spLocks noGrp="1"/>
          </p:cNvSpPr>
          <p:nvPr>
            <p:ph sz="quarter" idx="13"/>
          </p:nvPr>
        </p:nvSpPr>
        <p:spPr>
          <a:xfrm>
            <a:off x="457200" y="1919995"/>
            <a:ext cx="317241" cy="395061"/>
          </a:xfrm>
        </p:spPr>
        <p:txBody>
          <a:bodyPr/>
          <a:lstStyle/>
          <a:p>
            <a:pPr marL="432" indent="0">
              <a:buNone/>
            </a:pPr>
            <a:r>
              <a:rPr lang="en-IN" dirty="0"/>
              <a:t>a.</a:t>
            </a:r>
          </a:p>
        </p:txBody>
      </p:sp>
      <p:graphicFrame>
        <p:nvGraphicFramePr>
          <p:cNvPr id="10" name="Object 9"/>
          <p:cNvGraphicFramePr>
            <a:graphicFrameLocks noChangeAspect="1"/>
          </p:cNvGraphicFramePr>
          <p:nvPr>
            <p:extLst>
              <p:ext uri="{D42A27DB-BD31-4B8C-83A1-F6EECF244321}">
                <p14:modId xmlns:p14="http://schemas.microsoft.com/office/powerpoint/2010/main" val="1530201354"/>
              </p:ext>
            </p:extLst>
          </p:nvPr>
        </p:nvGraphicFramePr>
        <p:xfrm>
          <a:off x="784767" y="1917662"/>
          <a:ext cx="1878013" cy="355600"/>
        </p:xfrm>
        <a:graphic>
          <a:graphicData uri="http://schemas.openxmlformats.org/presentationml/2006/ole">
            <mc:AlternateContent xmlns:mc="http://schemas.openxmlformats.org/markup-compatibility/2006">
              <mc:Choice xmlns:v="urn:schemas-microsoft-com:vml" Requires="v">
                <p:oleObj spid="_x0000_s6216" name="Equation" r:id="rId5" imgW="2273040" imgH="431640" progId="Equation.DSMT4">
                  <p:embed/>
                </p:oleObj>
              </mc:Choice>
              <mc:Fallback>
                <p:oleObj name="Equation" r:id="rId5" imgW="2273040" imgH="431640" progId="Equation.DSMT4">
                  <p:embed/>
                  <p:pic>
                    <p:nvPicPr>
                      <p:cNvPr id="0" name=""/>
                      <p:cNvPicPr/>
                      <p:nvPr/>
                    </p:nvPicPr>
                    <p:blipFill>
                      <a:blip r:embed="rId6"/>
                      <a:stretch>
                        <a:fillRect/>
                      </a:stretch>
                    </p:blipFill>
                    <p:spPr>
                      <a:xfrm>
                        <a:off x="784767" y="1917662"/>
                        <a:ext cx="1878013" cy="355600"/>
                      </a:xfrm>
                      <a:prstGeom prst="rect">
                        <a:avLst/>
                      </a:prstGeom>
                    </p:spPr>
                  </p:pic>
                </p:oleObj>
              </mc:Fallback>
            </mc:AlternateContent>
          </a:graphicData>
        </a:graphic>
      </p:graphicFrame>
      <p:sp>
        <p:nvSpPr>
          <p:cNvPr id="4" name="Content Placeholder 3"/>
          <p:cNvSpPr>
            <a:spLocks noGrp="1"/>
          </p:cNvSpPr>
          <p:nvPr>
            <p:ph sz="quarter" idx="14"/>
          </p:nvPr>
        </p:nvSpPr>
        <p:spPr>
          <a:xfrm>
            <a:off x="457201" y="2561298"/>
            <a:ext cx="274638" cy="357137"/>
          </a:xfrm>
        </p:spPr>
        <p:txBody>
          <a:bodyPr/>
          <a:lstStyle/>
          <a:p>
            <a:pPr marL="432" indent="0">
              <a:buNone/>
            </a:pPr>
            <a:r>
              <a:rPr lang="en-IN" dirty="0"/>
              <a:t>b.</a:t>
            </a:r>
          </a:p>
        </p:txBody>
      </p:sp>
      <p:graphicFrame>
        <p:nvGraphicFramePr>
          <p:cNvPr id="11" name="Object 10"/>
          <p:cNvGraphicFramePr>
            <a:graphicFrameLocks noChangeAspect="1"/>
          </p:cNvGraphicFramePr>
          <p:nvPr>
            <p:extLst>
              <p:ext uri="{D42A27DB-BD31-4B8C-83A1-F6EECF244321}">
                <p14:modId xmlns:p14="http://schemas.microsoft.com/office/powerpoint/2010/main" val="1664892667"/>
              </p:ext>
            </p:extLst>
          </p:nvPr>
        </p:nvGraphicFramePr>
        <p:xfrm>
          <a:off x="789103" y="2538374"/>
          <a:ext cx="1887538" cy="355600"/>
        </p:xfrm>
        <a:graphic>
          <a:graphicData uri="http://schemas.openxmlformats.org/presentationml/2006/ole">
            <mc:AlternateContent xmlns:mc="http://schemas.openxmlformats.org/markup-compatibility/2006">
              <mc:Choice xmlns:v="urn:schemas-microsoft-com:vml" Requires="v">
                <p:oleObj spid="_x0000_s6217" name="Equation" r:id="rId7" imgW="2286000" imgH="431640" progId="Equation.DSMT4">
                  <p:embed/>
                </p:oleObj>
              </mc:Choice>
              <mc:Fallback>
                <p:oleObj name="Equation" r:id="rId7" imgW="2286000" imgH="431640" progId="Equation.DSMT4">
                  <p:embed/>
                  <p:pic>
                    <p:nvPicPr>
                      <p:cNvPr id="10" name="Object 9"/>
                      <p:cNvPicPr/>
                      <p:nvPr/>
                    </p:nvPicPr>
                    <p:blipFill>
                      <a:blip r:embed="rId8"/>
                      <a:stretch>
                        <a:fillRect/>
                      </a:stretch>
                    </p:blipFill>
                    <p:spPr>
                      <a:xfrm>
                        <a:off x="789103" y="2538374"/>
                        <a:ext cx="1887538" cy="355600"/>
                      </a:xfrm>
                      <a:prstGeom prst="rect">
                        <a:avLst/>
                      </a:prstGeom>
                    </p:spPr>
                  </p:pic>
                </p:oleObj>
              </mc:Fallback>
            </mc:AlternateContent>
          </a:graphicData>
        </a:graphic>
      </p:graphicFrame>
      <p:sp>
        <p:nvSpPr>
          <p:cNvPr id="5" name="Content Placeholder 4"/>
          <p:cNvSpPr>
            <a:spLocks noGrp="1"/>
          </p:cNvSpPr>
          <p:nvPr>
            <p:ph sz="quarter" idx="15"/>
          </p:nvPr>
        </p:nvSpPr>
        <p:spPr>
          <a:xfrm>
            <a:off x="457200" y="3214049"/>
            <a:ext cx="317241" cy="338866"/>
          </a:xfrm>
        </p:spPr>
        <p:txBody>
          <a:bodyPr/>
          <a:lstStyle/>
          <a:p>
            <a:pPr marL="432" indent="0">
              <a:buNone/>
            </a:pPr>
            <a:r>
              <a:rPr lang="en-IN" dirty="0"/>
              <a:t>c.</a:t>
            </a:r>
          </a:p>
        </p:txBody>
      </p:sp>
      <p:graphicFrame>
        <p:nvGraphicFramePr>
          <p:cNvPr id="12" name="Object 11"/>
          <p:cNvGraphicFramePr>
            <a:graphicFrameLocks noChangeAspect="1"/>
          </p:cNvGraphicFramePr>
          <p:nvPr>
            <p:extLst>
              <p:ext uri="{D42A27DB-BD31-4B8C-83A1-F6EECF244321}">
                <p14:modId xmlns:p14="http://schemas.microsoft.com/office/powerpoint/2010/main" val="3295991779"/>
              </p:ext>
            </p:extLst>
          </p:nvPr>
        </p:nvGraphicFramePr>
        <p:xfrm>
          <a:off x="787593" y="3206712"/>
          <a:ext cx="1878012" cy="355600"/>
        </p:xfrm>
        <a:graphic>
          <a:graphicData uri="http://schemas.openxmlformats.org/presentationml/2006/ole">
            <mc:AlternateContent xmlns:mc="http://schemas.openxmlformats.org/markup-compatibility/2006">
              <mc:Choice xmlns:v="urn:schemas-microsoft-com:vml" Requires="v">
                <p:oleObj spid="_x0000_s6218" name="Equation" r:id="rId9" imgW="2273040" imgH="431640" progId="Equation.DSMT4">
                  <p:embed/>
                </p:oleObj>
              </mc:Choice>
              <mc:Fallback>
                <p:oleObj name="Equation" r:id="rId9" imgW="2273040" imgH="431640" progId="Equation.DSMT4">
                  <p:embed/>
                  <p:pic>
                    <p:nvPicPr>
                      <p:cNvPr id="11" name="Object 10"/>
                      <p:cNvPicPr/>
                      <p:nvPr/>
                    </p:nvPicPr>
                    <p:blipFill>
                      <a:blip r:embed="rId10"/>
                      <a:stretch>
                        <a:fillRect/>
                      </a:stretch>
                    </p:blipFill>
                    <p:spPr>
                      <a:xfrm>
                        <a:off x="787593" y="3206712"/>
                        <a:ext cx="1878012" cy="355600"/>
                      </a:xfrm>
                      <a:prstGeom prst="rect">
                        <a:avLst/>
                      </a:prstGeom>
                    </p:spPr>
                  </p:pic>
                </p:oleObj>
              </mc:Fallback>
            </mc:AlternateContent>
          </a:graphicData>
        </a:graphic>
      </p:graphicFrame>
      <p:sp>
        <p:nvSpPr>
          <p:cNvPr id="6" name="Content Placeholder 5"/>
          <p:cNvSpPr>
            <a:spLocks noGrp="1"/>
          </p:cNvSpPr>
          <p:nvPr>
            <p:ph sz="quarter" idx="16"/>
          </p:nvPr>
        </p:nvSpPr>
        <p:spPr>
          <a:xfrm>
            <a:off x="457201" y="3784926"/>
            <a:ext cx="3928187" cy="1122975"/>
          </a:xfrm>
        </p:spPr>
        <p:txBody>
          <a:bodyPr/>
          <a:lstStyle/>
          <a:p>
            <a:pPr marL="306000" indent="-306000">
              <a:buNone/>
            </a:pPr>
            <a:r>
              <a:rPr lang="en-IN" dirty="0"/>
              <a:t>d. </a:t>
            </a:r>
            <a:r>
              <a:rPr lang="en-US" dirty="0"/>
              <a:t>All of these options are wrong because static friction acts on the sled, not kinetic.</a:t>
            </a:r>
          </a:p>
        </p:txBody>
      </p:sp>
    </p:spTree>
    <p:extLst>
      <p:ext uri="{BB962C8B-B14F-4D97-AF65-F5344CB8AC3E}">
        <p14:creationId xmlns:p14="http://schemas.microsoft.com/office/powerpoint/2010/main" val="2644719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436147"/>
          </a:xfrm>
        </p:spPr>
        <p:txBody>
          <a:bodyPr/>
          <a:lstStyle/>
          <a:p>
            <a:r>
              <a:rPr lang="en-US" sz="2600" dirty="0"/>
              <a:t>A Child on a Sled Is Being Pulled to the Right by a Rope at an Angle of 30°. What Can We Say About the Frictional Force on the Sled?</a:t>
            </a:r>
            <a:endParaRPr lang="en-IN" sz="2600" dirty="0"/>
          </a:p>
        </p:txBody>
      </p:sp>
      <p:pic>
        <p:nvPicPr>
          <p:cNvPr id="14" name="Picture 13"/>
          <p:cNvPicPr>
            <a:picLocks noChangeAspect="1"/>
          </p:cNvPicPr>
          <p:nvPr/>
        </p:nvPicPr>
        <p:blipFill>
          <a:blip r:embed="rId4"/>
          <a:stretch>
            <a:fillRect/>
          </a:stretch>
        </p:blipFill>
        <p:spPr>
          <a:xfrm>
            <a:off x="4752349" y="2516694"/>
            <a:ext cx="3934451" cy="1687363"/>
          </a:xfrm>
          <a:prstGeom prst="rect">
            <a:avLst/>
          </a:prstGeom>
        </p:spPr>
      </p:pic>
      <p:sp>
        <p:nvSpPr>
          <p:cNvPr id="3" name="Content Placeholder 2"/>
          <p:cNvSpPr>
            <a:spLocks noGrp="1"/>
          </p:cNvSpPr>
          <p:nvPr>
            <p:ph sz="quarter" idx="13"/>
          </p:nvPr>
        </p:nvSpPr>
        <p:spPr>
          <a:xfrm>
            <a:off x="457200" y="1919995"/>
            <a:ext cx="317241" cy="395061"/>
          </a:xfrm>
        </p:spPr>
        <p:txBody>
          <a:bodyPr/>
          <a:lstStyle/>
          <a:p>
            <a:pPr marL="432" indent="0">
              <a:buNone/>
            </a:pPr>
            <a:r>
              <a:rPr lang="en-IN" b="1" dirty="0">
                <a:solidFill>
                  <a:srgbClr val="C00000"/>
                </a:solidFill>
              </a:rPr>
              <a:t>a.</a:t>
            </a:r>
          </a:p>
        </p:txBody>
      </p:sp>
      <p:graphicFrame>
        <p:nvGraphicFramePr>
          <p:cNvPr id="10" name="Object 9"/>
          <p:cNvGraphicFramePr>
            <a:graphicFrameLocks noChangeAspect="1"/>
          </p:cNvGraphicFramePr>
          <p:nvPr>
            <p:extLst>
              <p:ext uri="{D42A27DB-BD31-4B8C-83A1-F6EECF244321}">
                <p14:modId xmlns:p14="http://schemas.microsoft.com/office/powerpoint/2010/main" val="882523208"/>
              </p:ext>
            </p:extLst>
          </p:nvPr>
        </p:nvGraphicFramePr>
        <p:xfrm>
          <a:off x="782907" y="1917700"/>
          <a:ext cx="2036763" cy="355600"/>
        </p:xfrm>
        <a:graphic>
          <a:graphicData uri="http://schemas.openxmlformats.org/presentationml/2006/ole">
            <mc:AlternateContent xmlns:mc="http://schemas.openxmlformats.org/markup-compatibility/2006">
              <mc:Choice xmlns:v="urn:schemas-microsoft-com:vml" Requires="v">
                <p:oleObj spid="_x0000_s13345" name="Equation" r:id="rId5" imgW="2463480" imgH="431640" progId="Equation.DSMT4">
                  <p:embed/>
                </p:oleObj>
              </mc:Choice>
              <mc:Fallback>
                <p:oleObj name="Equation" r:id="rId5" imgW="2463480" imgH="431640" progId="Equation.DSMT4">
                  <p:embed/>
                  <p:pic>
                    <p:nvPicPr>
                      <p:cNvPr id="10" name="Object 9"/>
                      <p:cNvPicPr/>
                      <p:nvPr/>
                    </p:nvPicPr>
                    <p:blipFill>
                      <a:blip r:embed="rId6"/>
                      <a:stretch>
                        <a:fillRect/>
                      </a:stretch>
                    </p:blipFill>
                    <p:spPr>
                      <a:xfrm>
                        <a:off x="782907" y="1917700"/>
                        <a:ext cx="2036763" cy="355600"/>
                      </a:xfrm>
                      <a:prstGeom prst="rect">
                        <a:avLst/>
                      </a:prstGeom>
                    </p:spPr>
                  </p:pic>
                </p:oleObj>
              </mc:Fallback>
            </mc:AlternateContent>
          </a:graphicData>
        </a:graphic>
      </p:graphicFrame>
      <p:sp>
        <p:nvSpPr>
          <p:cNvPr id="4" name="Content Placeholder 3"/>
          <p:cNvSpPr>
            <a:spLocks noGrp="1"/>
          </p:cNvSpPr>
          <p:nvPr>
            <p:ph sz="quarter" idx="14"/>
          </p:nvPr>
        </p:nvSpPr>
        <p:spPr>
          <a:xfrm>
            <a:off x="457201" y="2561298"/>
            <a:ext cx="274638" cy="357137"/>
          </a:xfrm>
        </p:spPr>
        <p:txBody>
          <a:bodyPr/>
          <a:lstStyle/>
          <a:p>
            <a:pPr marL="432" indent="0">
              <a:buNone/>
            </a:pPr>
            <a:r>
              <a:rPr lang="en-IN" dirty="0"/>
              <a:t>b.</a:t>
            </a:r>
          </a:p>
        </p:txBody>
      </p:sp>
      <p:graphicFrame>
        <p:nvGraphicFramePr>
          <p:cNvPr id="11" name="Object 10"/>
          <p:cNvGraphicFramePr>
            <a:graphicFrameLocks noChangeAspect="1"/>
          </p:cNvGraphicFramePr>
          <p:nvPr>
            <p:extLst/>
          </p:nvPr>
        </p:nvGraphicFramePr>
        <p:xfrm>
          <a:off x="789103" y="2538374"/>
          <a:ext cx="1887538" cy="355600"/>
        </p:xfrm>
        <a:graphic>
          <a:graphicData uri="http://schemas.openxmlformats.org/presentationml/2006/ole">
            <mc:AlternateContent xmlns:mc="http://schemas.openxmlformats.org/markup-compatibility/2006">
              <mc:Choice xmlns:v="urn:schemas-microsoft-com:vml" Requires="v">
                <p:oleObj spid="_x0000_s13346" name="Equation" r:id="rId7" imgW="2286000" imgH="431640" progId="Equation.DSMT4">
                  <p:embed/>
                </p:oleObj>
              </mc:Choice>
              <mc:Fallback>
                <p:oleObj name="Equation" r:id="rId7" imgW="2286000" imgH="431640" progId="Equation.DSMT4">
                  <p:embed/>
                  <p:pic>
                    <p:nvPicPr>
                      <p:cNvPr id="11" name="Object 10"/>
                      <p:cNvPicPr/>
                      <p:nvPr/>
                    </p:nvPicPr>
                    <p:blipFill>
                      <a:blip r:embed="rId8"/>
                      <a:stretch>
                        <a:fillRect/>
                      </a:stretch>
                    </p:blipFill>
                    <p:spPr>
                      <a:xfrm>
                        <a:off x="789103" y="2538374"/>
                        <a:ext cx="1887538" cy="355600"/>
                      </a:xfrm>
                      <a:prstGeom prst="rect">
                        <a:avLst/>
                      </a:prstGeom>
                    </p:spPr>
                  </p:pic>
                </p:oleObj>
              </mc:Fallback>
            </mc:AlternateContent>
          </a:graphicData>
        </a:graphic>
      </p:graphicFrame>
      <p:sp>
        <p:nvSpPr>
          <p:cNvPr id="5" name="Content Placeholder 4"/>
          <p:cNvSpPr>
            <a:spLocks noGrp="1"/>
          </p:cNvSpPr>
          <p:nvPr>
            <p:ph sz="quarter" idx="15"/>
          </p:nvPr>
        </p:nvSpPr>
        <p:spPr>
          <a:xfrm>
            <a:off x="457200" y="3214049"/>
            <a:ext cx="317241" cy="338866"/>
          </a:xfrm>
        </p:spPr>
        <p:txBody>
          <a:bodyPr/>
          <a:lstStyle/>
          <a:p>
            <a:pPr marL="432" indent="0">
              <a:buNone/>
            </a:pPr>
            <a:r>
              <a:rPr lang="en-IN" dirty="0"/>
              <a:t>c.</a:t>
            </a:r>
          </a:p>
        </p:txBody>
      </p:sp>
      <p:graphicFrame>
        <p:nvGraphicFramePr>
          <p:cNvPr id="12" name="Object 11"/>
          <p:cNvGraphicFramePr>
            <a:graphicFrameLocks noChangeAspect="1"/>
          </p:cNvGraphicFramePr>
          <p:nvPr>
            <p:extLst>
              <p:ext uri="{D42A27DB-BD31-4B8C-83A1-F6EECF244321}">
                <p14:modId xmlns:p14="http://schemas.microsoft.com/office/powerpoint/2010/main" val="662724484"/>
              </p:ext>
            </p:extLst>
          </p:nvPr>
        </p:nvGraphicFramePr>
        <p:xfrm>
          <a:off x="787593" y="3206712"/>
          <a:ext cx="1878012" cy="355600"/>
        </p:xfrm>
        <a:graphic>
          <a:graphicData uri="http://schemas.openxmlformats.org/presentationml/2006/ole">
            <mc:AlternateContent xmlns:mc="http://schemas.openxmlformats.org/markup-compatibility/2006">
              <mc:Choice xmlns:v="urn:schemas-microsoft-com:vml" Requires="v">
                <p:oleObj spid="_x0000_s13347" name="Equation" r:id="rId9" imgW="2273040" imgH="431640" progId="Equation.DSMT4">
                  <p:embed/>
                </p:oleObj>
              </mc:Choice>
              <mc:Fallback>
                <p:oleObj name="Equation" r:id="rId9" imgW="2273040" imgH="431640" progId="Equation.DSMT4">
                  <p:embed/>
                  <p:pic>
                    <p:nvPicPr>
                      <p:cNvPr id="12" name="Object 11"/>
                      <p:cNvPicPr/>
                      <p:nvPr/>
                    </p:nvPicPr>
                    <p:blipFill>
                      <a:blip r:embed="rId10"/>
                      <a:stretch>
                        <a:fillRect/>
                      </a:stretch>
                    </p:blipFill>
                    <p:spPr>
                      <a:xfrm>
                        <a:off x="787593" y="3206712"/>
                        <a:ext cx="1878012" cy="355600"/>
                      </a:xfrm>
                      <a:prstGeom prst="rect">
                        <a:avLst/>
                      </a:prstGeom>
                    </p:spPr>
                  </p:pic>
                </p:oleObj>
              </mc:Fallback>
            </mc:AlternateContent>
          </a:graphicData>
        </a:graphic>
      </p:graphicFrame>
      <p:sp>
        <p:nvSpPr>
          <p:cNvPr id="6" name="Content Placeholder 5"/>
          <p:cNvSpPr>
            <a:spLocks noGrp="1"/>
          </p:cNvSpPr>
          <p:nvPr>
            <p:ph sz="quarter" idx="16"/>
          </p:nvPr>
        </p:nvSpPr>
        <p:spPr>
          <a:xfrm>
            <a:off x="457201" y="3784926"/>
            <a:ext cx="3928187" cy="1122975"/>
          </a:xfrm>
        </p:spPr>
        <p:txBody>
          <a:bodyPr/>
          <a:lstStyle/>
          <a:p>
            <a:pPr marL="306000" indent="-306000">
              <a:buNone/>
            </a:pPr>
            <a:r>
              <a:rPr lang="en-IN" dirty="0"/>
              <a:t>d. </a:t>
            </a:r>
            <a:r>
              <a:rPr lang="en-US" dirty="0"/>
              <a:t>All of these options are wrong because static friction acts on the sled, not kinetic.</a:t>
            </a:r>
          </a:p>
        </p:txBody>
      </p:sp>
    </p:spTree>
    <p:extLst>
      <p:ext uri="{BB962C8B-B14F-4D97-AF65-F5344CB8AC3E}">
        <p14:creationId xmlns:p14="http://schemas.microsoft.com/office/powerpoint/2010/main" val="912243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1"/>
            <a:ext cx="8229600" cy="1268196"/>
          </a:xfrm>
        </p:spPr>
        <p:txBody>
          <a:bodyPr/>
          <a:lstStyle/>
          <a:p>
            <a:r>
              <a:rPr lang="en-US" sz="2600" dirty="0"/>
              <a:t>For a Child Sliding down the Water Slide, Which of the Following Is a Reason That We Tilt the </a:t>
            </a:r>
            <a:r>
              <a:rPr lang="en-US" sz="2600" i="1" dirty="0"/>
              <a:t>x</a:t>
            </a:r>
            <a:r>
              <a:rPr lang="en-US" sz="2600" dirty="0"/>
              <a:t>-Axis to Be Parallel to the Slide?</a:t>
            </a:r>
            <a:endParaRPr lang="en-IN" sz="2600" dirty="0"/>
          </a:p>
        </p:txBody>
      </p:sp>
      <p:sp>
        <p:nvSpPr>
          <p:cNvPr id="9" name="Content Placeholder 8"/>
          <p:cNvSpPr>
            <a:spLocks noGrp="1"/>
          </p:cNvSpPr>
          <p:nvPr>
            <p:ph sz="quarter" idx="13"/>
          </p:nvPr>
        </p:nvSpPr>
        <p:spPr>
          <a:xfrm>
            <a:off x="457200" y="1686957"/>
            <a:ext cx="7707086" cy="4434275"/>
          </a:xfrm>
        </p:spPr>
        <p:txBody>
          <a:bodyPr/>
          <a:lstStyle/>
          <a:p>
            <a:pPr marL="309600" indent="-309600">
              <a:buNone/>
            </a:pPr>
            <a:r>
              <a:rPr lang="en-US" dirty="0"/>
              <a:t>a. We tilt the </a:t>
            </a:r>
            <a:r>
              <a:rPr lang="en-US" i="1" dirty="0"/>
              <a:t>x</a:t>
            </a:r>
            <a:r>
              <a:rPr lang="en-US" dirty="0"/>
              <a:t>-axis so that the acceleration is zero along the </a:t>
            </a:r>
            <a:r>
              <a:rPr lang="en-US" i="1" dirty="0"/>
              <a:t>y</a:t>
            </a:r>
            <a:r>
              <a:rPr lang="en-US" dirty="0"/>
              <a:t>-axis.</a:t>
            </a:r>
          </a:p>
          <a:p>
            <a:pPr marL="309600" indent="-309600">
              <a:buNone/>
            </a:pPr>
            <a:r>
              <a:rPr lang="en-US" dirty="0"/>
              <a:t>b. We tilt the </a:t>
            </a:r>
            <a:r>
              <a:rPr lang="en-US" i="1" dirty="0"/>
              <a:t>x</a:t>
            </a:r>
            <a:r>
              <a:rPr lang="en-US" dirty="0"/>
              <a:t>-axis so that we have to find fewer vector components for the forces exerted on the child.</a:t>
            </a:r>
          </a:p>
          <a:p>
            <a:pPr marL="295200" indent="-295200">
              <a:buNone/>
            </a:pPr>
            <a:r>
              <a:rPr lang="en-US" dirty="0"/>
              <a:t>c. We tilt the </a:t>
            </a:r>
            <a:r>
              <a:rPr lang="en-US" i="1" dirty="0"/>
              <a:t>x</a:t>
            </a:r>
            <a:r>
              <a:rPr lang="en-US" dirty="0"/>
              <a:t>-axis so that we don</a:t>
            </a:r>
            <a:r>
              <a:rPr lang="fr-FR" dirty="0"/>
              <a:t>’</a:t>
            </a:r>
            <a:r>
              <a:rPr lang="en-US" dirty="0"/>
              <a:t>t have to break the gravitational force that the Earth exerts on the person into vector components.</a:t>
            </a:r>
          </a:p>
          <a:p>
            <a:pPr marL="432" indent="0">
              <a:buNone/>
            </a:pPr>
            <a:r>
              <a:rPr lang="en-US" dirty="0"/>
              <a:t>d. Both A and B are correct.</a:t>
            </a:r>
          </a:p>
        </p:txBody>
      </p:sp>
    </p:spTree>
    <p:extLst>
      <p:ext uri="{BB962C8B-B14F-4D97-AF65-F5344CB8AC3E}">
        <p14:creationId xmlns:p14="http://schemas.microsoft.com/office/powerpoint/2010/main" val="765571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1"/>
            <a:ext cx="8229600" cy="1268196"/>
          </a:xfrm>
        </p:spPr>
        <p:txBody>
          <a:bodyPr/>
          <a:lstStyle/>
          <a:p>
            <a:r>
              <a:rPr lang="en-US" sz="2600" dirty="0"/>
              <a:t>For a Child Sliding down the Water Slide, Which of the Following Is a Reason That We Tilt the </a:t>
            </a:r>
            <a:r>
              <a:rPr lang="en-US" sz="2600" i="1" dirty="0"/>
              <a:t>x</a:t>
            </a:r>
            <a:r>
              <a:rPr lang="en-US" sz="2600" dirty="0"/>
              <a:t>-Axis to Be Parallel to the Slide?</a:t>
            </a:r>
            <a:endParaRPr lang="en-IN" sz="2600" dirty="0"/>
          </a:p>
        </p:txBody>
      </p:sp>
      <p:sp>
        <p:nvSpPr>
          <p:cNvPr id="9" name="Content Placeholder 8"/>
          <p:cNvSpPr>
            <a:spLocks noGrp="1"/>
          </p:cNvSpPr>
          <p:nvPr>
            <p:ph sz="quarter" idx="13"/>
          </p:nvPr>
        </p:nvSpPr>
        <p:spPr>
          <a:xfrm>
            <a:off x="457200" y="1686957"/>
            <a:ext cx="8136294" cy="4434275"/>
          </a:xfrm>
        </p:spPr>
        <p:txBody>
          <a:bodyPr/>
          <a:lstStyle/>
          <a:p>
            <a:pPr marL="309600" indent="-309600">
              <a:buNone/>
            </a:pPr>
            <a:r>
              <a:rPr lang="en-US" b="1" dirty="0">
                <a:solidFill>
                  <a:srgbClr val="C00000"/>
                </a:solidFill>
              </a:rPr>
              <a:t>a. We tilt the </a:t>
            </a:r>
            <a:r>
              <a:rPr lang="en-US" b="1" i="1" dirty="0">
                <a:solidFill>
                  <a:srgbClr val="C00000"/>
                </a:solidFill>
              </a:rPr>
              <a:t>x</a:t>
            </a:r>
            <a:r>
              <a:rPr lang="en-US" b="1" dirty="0">
                <a:solidFill>
                  <a:srgbClr val="C00000"/>
                </a:solidFill>
              </a:rPr>
              <a:t>-axis so that the acceleration is zero along the </a:t>
            </a:r>
            <a:r>
              <a:rPr lang="en-US" b="1" i="1" dirty="0">
                <a:solidFill>
                  <a:srgbClr val="C00000"/>
                </a:solidFill>
              </a:rPr>
              <a:t>y</a:t>
            </a:r>
            <a:r>
              <a:rPr lang="en-US" b="1" dirty="0">
                <a:solidFill>
                  <a:srgbClr val="C00000"/>
                </a:solidFill>
              </a:rPr>
              <a:t>-axis</a:t>
            </a:r>
            <a:r>
              <a:rPr lang="en-US" dirty="0"/>
              <a:t>.</a:t>
            </a:r>
          </a:p>
          <a:p>
            <a:pPr marL="309600" indent="-309600">
              <a:buNone/>
            </a:pPr>
            <a:r>
              <a:rPr lang="en-US" dirty="0"/>
              <a:t>b. We tilt the </a:t>
            </a:r>
            <a:r>
              <a:rPr lang="en-US" i="1" dirty="0"/>
              <a:t>x</a:t>
            </a:r>
            <a:r>
              <a:rPr lang="en-US" dirty="0"/>
              <a:t>-axis so that we have to find fewer vector components for the forces exerted on the child.</a:t>
            </a:r>
          </a:p>
          <a:p>
            <a:pPr marL="295200" indent="-295200">
              <a:buNone/>
            </a:pPr>
            <a:r>
              <a:rPr lang="en-US" dirty="0"/>
              <a:t>c. We tilt the </a:t>
            </a:r>
            <a:r>
              <a:rPr lang="en-US" i="1" dirty="0"/>
              <a:t>x</a:t>
            </a:r>
            <a:r>
              <a:rPr lang="en-US" dirty="0"/>
              <a:t>-axis so that we don</a:t>
            </a:r>
            <a:r>
              <a:rPr lang="fr-FR" dirty="0"/>
              <a:t>’</a:t>
            </a:r>
            <a:r>
              <a:rPr lang="en-US" dirty="0"/>
              <a:t>t have to break the gravitational force that the Earth exerts on the person into vector components.</a:t>
            </a:r>
          </a:p>
          <a:p>
            <a:pPr marL="432" indent="0">
              <a:buNone/>
            </a:pPr>
            <a:r>
              <a:rPr lang="en-US" dirty="0"/>
              <a:t>d. Both A and B are correct.</a:t>
            </a:r>
          </a:p>
        </p:txBody>
      </p:sp>
    </p:spTree>
    <p:extLst>
      <p:ext uri="{BB962C8B-B14F-4D97-AF65-F5344CB8AC3E}">
        <p14:creationId xmlns:p14="http://schemas.microsoft.com/office/powerpoint/2010/main" val="3586148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Pulley Can Do the Following (If It Has Negligible Mass and Friction):</a:t>
            </a:r>
            <a:endParaRPr lang="en-IN" dirty="0"/>
          </a:p>
        </p:txBody>
      </p:sp>
      <p:sp>
        <p:nvSpPr>
          <p:cNvPr id="3" name="Content Placeholder 2"/>
          <p:cNvSpPr>
            <a:spLocks noGrp="1"/>
          </p:cNvSpPr>
          <p:nvPr>
            <p:ph sz="quarter" idx="13"/>
          </p:nvPr>
        </p:nvSpPr>
        <p:spPr>
          <a:xfrm>
            <a:off x="457200" y="1556326"/>
            <a:ext cx="7567127" cy="4434275"/>
          </a:xfrm>
        </p:spPr>
        <p:txBody>
          <a:bodyPr/>
          <a:lstStyle/>
          <a:p>
            <a:pPr marL="309600" indent="-309600">
              <a:buNone/>
            </a:pPr>
            <a:r>
              <a:rPr lang="en-US" dirty="0"/>
              <a:t>a. Change the magnitude of the acceleration of objects attached to a rope going around the pulley.</a:t>
            </a:r>
          </a:p>
          <a:p>
            <a:pPr marL="309600" indent="-309600">
              <a:buNone/>
            </a:pPr>
            <a:r>
              <a:rPr lang="en-US" dirty="0"/>
              <a:t>b. Change the direction of the acceleration of objects attached to a rope going around the pulley.</a:t>
            </a:r>
          </a:p>
          <a:p>
            <a:pPr marL="432" indent="0">
              <a:buNone/>
            </a:pPr>
            <a:r>
              <a:rPr lang="en-US" dirty="0"/>
              <a:t>c. Both A and B are correct.</a:t>
            </a:r>
          </a:p>
          <a:p>
            <a:pPr marL="432" indent="0">
              <a:buNone/>
            </a:pPr>
            <a:r>
              <a:rPr lang="en-US" dirty="0"/>
              <a:t>d. Neither A nor B is correct.</a:t>
            </a:r>
          </a:p>
        </p:txBody>
      </p:sp>
    </p:spTree>
    <p:extLst>
      <p:ext uri="{BB962C8B-B14F-4D97-AF65-F5344CB8AC3E}">
        <p14:creationId xmlns:p14="http://schemas.microsoft.com/office/powerpoint/2010/main" val="2227734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Pulley Can Do the Following (If It Has Negligible Mass and Friction):</a:t>
            </a:r>
            <a:endParaRPr lang="en-IN" dirty="0"/>
          </a:p>
        </p:txBody>
      </p:sp>
      <p:sp>
        <p:nvSpPr>
          <p:cNvPr id="3" name="Content Placeholder 2"/>
          <p:cNvSpPr>
            <a:spLocks noGrp="1"/>
          </p:cNvSpPr>
          <p:nvPr>
            <p:ph sz="quarter" idx="13"/>
          </p:nvPr>
        </p:nvSpPr>
        <p:spPr>
          <a:xfrm>
            <a:off x="457200" y="1556326"/>
            <a:ext cx="7828384" cy="4434275"/>
          </a:xfrm>
        </p:spPr>
        <p:txBody>
          <a:bodyPr/>
          <a:lstStyle/>
          <a:p>
            <a:pPr marL="309600" indent="-309600">
              <a:buNone/>
            </a:pPr>
            <a:r>
              <a:rPr lang="en-US" dirty="0"/>
              <a:t>a. Change the magnitude of the acceleration of objects attached to a rope going around the pulley.</a:t>
            </a:r>
          </a:p>
          <a:p>
            <a:pPr marL="324000" indent="-324000">
              <a:buNone/>
            </a:pPr>
            <a:r>
              <a:rPr lang="en-US" b="1" dirty="0">
                <a:solidFill>
                  <a:srgbClr val="C00000"/>
                </a:solidFill>
              </a:rPr>
              <a:t>b. Change the direction of the acceleration of objects attached to a rope going around the pulley.</a:t>
            </a:r>
          </a:p>
          <a:p>
            <a:pPr marL="432" indent="0">
              <a:buNone/>
            </a:pPr>
            <a:r>
              <a:rPr lang="en-US" dirty="0"/>
              <a:t>c. Both A and B are correct.</a:t>
            </a:r>
          </a:p>
          <a:p>
            <a:pPr marL="432" indent="0">
              <a:buNone/>
            </a:pPr>
            <a:r>
              <a:rPr lang="en-US" dirty="0"/>
              <a:t>d. Neither A nor B is correct.</a:t>
            </a:r>
          </a:p>
        </p:txBody>
      </p:sp>
    </p:spTree>
    <p:extLst>
      <p:ext uri="{BB962C8B-B14F-4D97-AF65-F5344CB8AC3E}">
        <p14:creationId xmlns:p14="http://schemas.microsoft.com/office/powerpoint/2010/main" val="80889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5371"/>
            <a:ext cx="8229600" cy="1268196"/>
          </a:xfrm>
        </p:spPr>
        <p:txBody>
          <a:bodyPr/>
          <a:lstStyle/>
          <a:p>
            <a:r>
              <a:rPr lang="en-US" sz="2600" dirty="0"/>
              <a:t>Which of the Following Statements Is Correct About Graphical Vector Addition? Be Prepared to Explain Your Reasoning.</a:t>
            </a:r>
            <a:endParaRPr lang="en-IN" sz="2600" dirty="0"/>
          </a:p>
        </p:txBody>
      </p:sp>
      <p:sp>
        <p:nvSpPr>
          <p:cNvPr id="4" name="Content Placeholder 3"/>
          <p:cNvSpPr>
            <a:spLocks noGrp="1"/>
          </p:cNvSpPr>
          <p:nvPr>
            <p:ph sz="quarter" idx="13"/>
          </p:nvPr>
        </p:nvSpPr>
        <p:spPr>
          <a:xfrm>
            <a:off x="457199" y="1892229"/>
            <a:ext cx="8117634" cy="2707764"/>
          </a:xfrm>
        </p:spPr>
        <p:txBody>
          <a:bodyPr/>
          <a:lstStyle/>
          <a:p>
            <a:pPr marL="432" indent="0">
              <a:buNone/>
            </a:pPr>
            <a:r>
              <a:rPr lang="en-US" sz="2000" dirty="0"/>
              <a:t>a. Vector A plus vector C equals vector B.</a:t>
            </a:r>
          </a:p>
          <a:p>
            <a:pPr marL="277200" indent="-277200">
              <a:buNone/>
            </a:pPr>
            <a:r>
              <a:rPr lang="en-US" sz="2000" dirty="0"/>
              <a:t>b. Vector C is always shorter than the lengths of A and B combined, no matter the angle between A and C.</a:t>
            </a:r>
          </a:p>
          <a:p>
            <a:pPr marL="270000" indent="-270000">
              <a:buNone/>
            </a:pPr>
            <a:r>
              <a:rPr lang="en-US" sz="2000" dirty="0"/>
              <a:t>c. A and B must be perpendicular to each other for C to be an equivalent displacement.</a:t>
            </a:r>
          </a:p>
          <a:p>
            <a:pPr marL="284400" indent="-284400">
              <a:buNone/>
            </a:pPr>
            <a:r>
              <a:rPr lang="en-US" sz="2000" b="1" dirty="0">
                <a:solidFill>
                  <a:srgbClr val="C00000"/>
                </a:solidFill>
              </a:rPr>
              <a:t>d. Vector B plus vector A is an equivalent displacement to vector A plus vector B.</a:t>
            </a:r>
          </a:p>
        </p:txBody>
      </p:sp>
      <p:pic>
        <p:nvPicPr>
          <p:cNvPr id="2" name="Picture 1"/>
          <p:cNvPicPr>
            <a:picLocks noChangeAspect="1"/>
          </p:cNvPicPr>
          <p:nvPr/>
        </p:nvPicPr>
        <p:blipFill>
          <a:blip r:embed="rId3"/>
          <a:stretch>
            <a:fillRect/>
          </a:stretch>
        </p:blipFill>
        <p:spPr>
          <a:xfrm>
            <a:off x="2932212" y="4783653"/>
            <a:ext cx="3279575" cy="1694753"/>
          </a:xfrm>
          <a:prstGeom prst="rect">
            <a:avLst/>
          </a:prstGeom>
        </p:spPr>
      </p:pic>
    </p:spTree>
    <p:extLst>
      <p:ext uri="{BB962C8B-B14F-4D97-AF65-F5344CB8AC3E}">
        <p14:creationId xmlns:p14="http://schemas.microsoft.com/office/powerpoint/2010/main" val="1960894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602278"/>
          </a:xfrm>
        </p:spPr>
        <p:txBody>
          <a:bodyPr/>
          <a:lstStyle/>
          <a:p>
            <a:r>
              <a:rPr lang="en-US" sz="2600" dirty="0"/>
              <a:t>If Our Hypothesis That Horizontal and Vertical Motions Are Independent of Each Other Is Correct, What Will Be the Prediction for the Outcome of the Following Testing Experiment?</a:t>
            </a:r>
            <a:endParaRPr lang="en-IN" sz="2600" dirty="0"/>
          </a:p>
        </p:txBody>
      </p:sp>
      <p:pic>
        <p:nvPicPr>
          <p:cNvPr id="4" name="Picture 3" descr="03_06_Table.jpg"/>
          <p:cNvPicPr>
            <a:picLocks noChangeAspect="1"/>
          </p:cNvPicPr>
          <p:nvPr/>
        </p:nvPicPr>
        <p:blipFill rotWithShape="1">
          <a:blip r:embed="rId3">
            <a:extLst>
              <a:ext uri="{28A0092B-C50C-407E-A947-70E740481C1C}">
                <a14:useLocalDpi xmlns:a14="http://schemas.microsoft.com/office/drawing/2010/main" val="0"/>
              </a:ext>
            </a:extLst>
          </a:blip>
          <a:srcRect t="20039" r="67512" b="19778"/>
          <a:stretch/>
        </p:blipFill>
        <p:spPr>
          <a:xfrm>
            <a:off x="5147915" y="2246794"/>
            <a:ext cx="3637676" cy="3854045"/>
          </a:xfrm>
          <a:prstGeom prst="rect">
            <a:avLst/>
          </a:prstGeom>
        </p:spPr>
      </p:pic>
      <p:sp>
        <p:nvSpPr>
          <p:cNvPr id="3" name="Content Placeholder 2"/>
          <p:cNvSpPr>
            <a:spLocks noGrp="1"/>
          </p:cNvSpPr>
          <p:nvPr>
            <p:ph sz="quarter" idx="13"/>
          </p:nvPr>
        </p:nvSpPr>
        <p:spPr>
          <a:xfrm>
            <a:off x="457200" y="2246794"/>
            <a:ext cx="4413380" cy="3939402"/>
          </a:xfrm>
        </p:spPr>
        <p:txBody>
          <a:bodyPr/>
          <a:lstStyle/>
          <a:p>
            <a:pPr marL="309600" indent="-309600">
              <a:buNone/>
            </a:pPr>
            <a:r>
              <a:rPr lang="en-US" dirty="0"/>
              <a:t>a. The ball that is dropped will land before the ball that is shot horizontally.</a:t>
            </a:r>
          </a:p>
          <a:p>
            <a:pPr marL="309600" indent="-309600">
              <a:buNone/>
            </a:pPr>
            <a:r>
              <a:rPr lang="en-US" dirty="0"/>
              <a:t>b. The two balls will land at the same time.</a:t>
            </a:r>
          </a:p>
          <a:p>
            <a:pPr marL="291600" indent="-291600">
              <a:buNone/>
            </a:pPr>
            <a:r>
              <a:rPr lang="en-US" dirty="0"/>
              <a:t>c. The ball that is dropped will land after the ball that is shot horizontally.</a:t>
            </a:r>
          </a:p>
          <a:p>
            <a:pPr marL="309600" indent="-309600">
              <a:buNone/>
            </a:pPr>
            <a:r>
              <a:rPr lang="en-US" dirty="0"/>
              <a:t>d. It is impossible to determine this based on our prediction.</a:t>
            </a:r>
          </a:p>
        </p:txBody>
      </p:sp>
    </p:spTree>
    <p:extLst>
      <p:ext uri="{BB962C8B-B14F-4D97-AF65-F5344CB8AC3E}">
        <p14:creationId xmlns:p14="http://schemas.microsoft.com/office/powerpoint/2010/main" val="2174474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602278"/>
          </a:xfrm>
        </p:spPr>
        <p:txBody>
          <a:bodyPr/>
          <a:lstStyle/>
          <a:p>
            <a:r>
              <a:rPr lang="en-US" sz="2600" dirty="0"/>
              <a:t>If Our Hypothesis That Horizontal and Vertical Motions Are Independent of Each Other Is Correct, What Will Be the Prediction for the Outcome of the Following Testing Experiment?</a:t>
            </a:r>
            <a:endParaRPr lang="en-IN" sz="2600" dirty="0"/>
          </a:p>
        </p:txBody>
      </p:sp>
      <p:pic>
        <p:nvPicPr>
          <p:cNvPr id="4" name="Picture 3" descr="03_06_Table.jpg"/>
          <p:cNvPicPr>
            <a:picLocks noChangeAspect="1"/>
          </p:cNvPicPr>
          <p:nvPr/>
        </p:nvPicPr>
        <p:blipFill rotWithShape="1">
          <a:blip r:embed="rId3">
            <a:extLst>
              <a:ext uri="{28A0092B-C50C-407E-A947-70E740481C1C}">
                <a14:useLocalDpi xmlns:a14="http://schemas.microsoft.com/office/drawing/2010/main" val="0"/>
              </a:ext>
            </a:extLst>
          </a:blip>
          <a:srcRect t="20039" r="67512" b="19778"/>
          <a:stretch/>
        </p:blipFill>
        <p:spPr>
          <a:xfrm>
            <a:off x="5147915" y="2246794"/>
            <a:ext cx="3637676" cy="3854045"/>
          </a:xfrm>
          <a:prstGeom prst="rect">
            <a:avLst/>
          </a:prstGeom>
        </p:spPr>
      </p:pic>
      <p:sp>
        <p:nvSpPr>
          <p:cNvPr id="3" name="Content Placeholder 2"/>
          <p:cNvSpPr>
            <a:spLocks noGrp="1"/>
          </p:cNvSpPr>
          <p:nvPr>
            <p:ph sz="quarter" idx="13"/>
          </p:nvPr>
        </p:nvSpPr>
        <p:spPr>
          <a:xfrm>
            <a:off x="457200" y="2246794"/>
            <a:ext cx="4413380" cy="3939402"/>
          </a:xfrm>
        </p:spPr>
        <p:txBody>
          <a:bodyPr/>
          <a:lstStyle/>
          <a:p>
            <a:pPr marL="309600" indent="-309600">
              <a:buNone/>
            </a:pPr>
            <a:r>
              <a:rPr lang="en-US" dirty="0"/>
              <a:t>a. The ball that is dropped will land before the ball that is shot horizontally.</a:t>
            </a:r>
          </a:p>
          <a:p>
            <a:pPr marL="309600" indent="-309600">
              <a:buNone/>
            </a:pPr>
            <a:r>
              <a:rPr lang="en-US" b="1" dirty="0">
                <a:solidFill>
                  <a:srgbClr val="C00000"/>
                </a:solidFill>
              </a:rPr>
              <a:t>b. The two balls will land at the same time.</a:t>
            </a:r>
          </a:p>
          <a:p>
            <a:pPr marL="291600" indent="-291600">
              <a:buNone/>
            </a:pPr>
            <a:r>
              <a:rPr lang="en-US" dirty="0"/>
              <a:t>c. The ball that is dropped will land after the ball that is shot horizontally.</a:t>
            </a:r>
          </a:p>
          <a:p>
            <a:pPr marL="309600" indent="-309600">
              <a:buNone/>
            </a:pPr>
            <a:r>
              <a:rPr lang="en-US" dirty="0"/>
              <a:t>d. It is impossible to determine this based on our prediction.</a:t>
            </a:r>
          </a:p>
        </p:txBody>
      </p:sp>
    </p:spTree>
    <p:extLst>
      <p:ext uri="{BB962C8B-B14F-4D97-AF65-F5344CB8AC3E}">
        <p14:creationId xmlns:p14="http://schemas.microsoft.com/office/powerpoint/2010/main" val="2527170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268196"/>
          </a:xfrm>
        </p:spPr>
        <p:txBody>
          <a:bodyPr/>
          <a:lstStyle/>
          <a:p>
            <a:r>
              <a:rPr lang="en-US" sz="2600" dirty="0"/>
              <a:t>Why Do We Need to Resolve the Initial Velocity of a Projectile into Components When We Analyze Situations Involving Projectiles?</a:t>
            </a:r>
            <a:endParaRPr lang="en-IN" sz="2600" dirty="0"/>
          </a:p>
        </p:txBody>
      </p:sp>
      <p:sp>
        <p:nvSpPr>
          <p:cNvPr id="3" name="Content Placeholder 2"/>
          <p:cNvSpPr>
            <a:spLocks noGrp="1"/>
          </p:cNvSpPr>
          <p:nvPr>
            <p:ph sz="quarter" idx="13"/>
          </p:nvPr>
        </p:nvSpPr>
        <p:spPr>
          <a:xfrm>
            <a:off x="457200" y="1724284"/>
            <a:ext cx="8229600" cy="4434275"/>
          </a:xfrm>
        </p:spPr>
        <p:txBody>
          <a:bodyPr/>
          <a:lstStyle/>
          <a:p>
            <a:pPr marL="432" indent="0">
              <a:buNone/>
            </a:pPr>
            <a:r>
              <a:rPr lang="en-US" dirty="0"/>
              <a:t>a. Because the </a:t>
            </a:r>
            <a:r>
              <a:rPr lang="en-US" i="1" dirty="0"/>
              <a:t>x</a:t>
            </a:r>
            <a:r>
              <a:rPr lang="en-US" dirty="0"/>
              <a:t>- and </a:t>
            </a:r>
            <a:r>
              <a:rPr lang="en-US" i="1" dirty="0"/>
              <a:t>y</a:t>
            </a:r>
            <a:r>
              <a:rPr lang="en-US" dirty="0"/>
              <a:t>-motions are independent of each other.</a:t>
            </a:r>
          </a:p>
          <a:p>
            <a:pPr marL="309600" indent="-309600">
              <a:buNone/>
            </a:pPr>
            <a:r>
              <a:rPr lang="en-US" dirty="0"/>
              <a:t>b. Because velocity is a vector and vector equations must be dealt with in component form.</a:t>
            </a:r>
          </a:p>
          <a:p>
            <a:pPr marL="302400" indent="-302400">
              <a:buNone/>
            </a:pPr>
            <a:r>
              <a:rPr lang="en-US" dirty="0"/>
              <a:t>c. Because we use it to relate to the displacement, which is a vector.</a:t>
            </a:r>
          </a:p>
          <a:p>
            <a:pPr marL="432" indent="0">
              <a:buNone/>
            </a:pPr>
            <a:r>
              <a:rPr lang="en-US" dirty="0"/>
              <a:t>d. All of the above are correct.</a:t>
            </a:r>
          </a:p>
        </p:txBody>
      </p:sp>
    </p:spTree>
    <p:extLst>
      <p:ext uri="{BB962C8B-B14F-4D97-AF65-F5344CB8AC3E}">
        <p14:creationId xmlns:p14="http://schemas.microsoft.com/office/powerpoint/2010/main" val="1726722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268196"/>
          </a:xfrm>
        </p:spPr>
        <p:txBody>
          <a:bodyPr/>
          <a:lstStyle/>
          <a:p>
            <a:r>
              <a:rPr lang="en-US" sz="2600" dirty="0"/>
              <a:t>Why Do We Need to Resolve the Initial Velocity of a Projectile into Components When We Analyze Situations Involving Projectiles?</a:t>
            </a:r>
            <a:endParaRPr lang="en-IN" sz="2600" dirty="0"/>
          </a:p>
        </p:txBody>
      </p:sp>
      <p:sp>
        <p:nvSpPr>
          <p:cNvPr id="3" name="Content Placeholder 2"/>
          <p:cNvSpPr>
            <a:spLocks noGrp="1"/>
          </p:cNvSpPr>
          <p:nvPr>
            <p:ph sz="quarter" idx="13"/>
          </p:nvPr>
        </p:nvSpPr>
        <p:spPr>
          <a:xfrm>
            <a:off x="457200" y="1724284"/>
            <a:ext cx="8229600" cy="4434275"/>
          </a:xfrm>
        </p:spPr>
        <p:txBody>
          <a:bodyPr/>
          <a:lstStyle/>
          <a:p>
            <a:pPr marL="432" indent="0">
              <a:buNone/>
            </a:pPr>
            <a:r>
              <a:rPr lang="en-US" dirty="0"/>
              <a:t>a. Because the </a:t>
            </a:r>
            <a:r>
              <a:rPr lang="en-US" i="1" dirty="0"/>
              <a:t>x</a:t>
            </a:r>
            <a:r>
              <a:rPr lang="en-US" dirty="0"/>
              <a:t>- and </a:t>
            </a:r>
            <a:r>
              <a:rPr lang="en-US" i="1" dirty="0"/>
              <a:t>y</a:t>
            </a:r>
            <a:r>
              <a:rPr lang="en-US" dirty="0"/>
              <a:t>-motions are independent of each other.</a:t>
            </a:r>
          </a:p>
          <a:p>
            <a:pPr marL="309600" indent="-309600">
              <a:buNone/>
            </a:pPr>
            <a:r>
              <a:rPr lang="en-US" dirty="0"/>
              <a:t>b. Because velocity is a vector and vector equations must be dealt with in component form.</a:t>
            </a:r>
          </a:p>
          <a:p>
            <a:pPr marL="302400" indent="-302400">
              <a:buNone/>
            </a:pPr>
            <a:r>
              <a:rPr lang="en-US" dirty="0"/>
              <a:t>c. Because we use it to relate to the displacement, which is a vector.</a:t>
            </a:r>
          </a:p>
          <a:p>
            <a:pPr marL="432" indent="0">
              <a:buNone/>
            </a:pPr>
            <a:r>
              <a:rPr lang="en-US" b="1" dirty="0">
                <a:solidFill>
                  <a:srgbClr val="C00000"/>
                </a:solidFill>
              </a:rPr>
              <a:t>d. All of the above are correct.</a:t>
            </a:r>
          </a:p>
        </p:txBody>
      </p:sp>
    </p:spTree>
    <p:extLst>
      <p:ext uri="{BB962C8B-B14F-4D97-AF65-F5344CB8AC3E}">
        <p14:creationId xmlns:p14="http://schemas.microsoft.com/office/powerpoint/2010/main" val="2418599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Which of the Following Statements Is Not Correct About a Projectile at the Peak of Its Trajectory?</a:t>
            </a:r>
            <a:endParaRPr lang="en-IN" sz="2600" dirty="0"/>
          </a:p>
        </p:txBody>
      </p:sp>
      <p:sp>
        <p:nvSpPr>
          <p:cNvPr id="3" name="Content Placeholder 2"/>
          <p:cNvSpPr>
            <a:spLocks noGrp="1"/>
          </p:cNvSpPr>
          <p:nvPr>
            <p:ph sz="quarter" idx="13"/>
          </p:nvPr>
        </p:nvSpPr>
        <p:spPr>
          <a:xfrm>
            <a:off x="457200" y="1556326"/>
            <a:ext cx="7839307" cy="4434275"/>
          </a:xfrm>
        </p:spPr>
        <p:txBody>
          <a:bodyPr/>
          <a:lstStyle/>
          <a:p>
            <a:pPr marL="309600" indent="-309600">
              <a:buNone/>
            </a:pPr>
            <a:r>
              <a:rPr lang="en-US" dirty="0"/>
              <a:t>a. The velocity of the projectile is tangent to the object’s trajectory.</a:t>
            </a:r>
          </a:p>
          <a:p>
            <a:pPr marL="309600" indent="-309600">
              <a:buNone/>
            </a:pPr>
            <a:r>
              <a:rPr lang="en-US" dirty="0"/>
              <a:t>b. The velocity of the projectile is perpendicular to the object’s acceleration.</a:t>
            </a:r>
          </a:p>
          <a:p>
            <a:pPr marL="291600" indent="-291600">
              <a:buNone/>
            </a:pPr>
            <a:r>
              <a:rPr lang="en-US" dirty="0"/>
              <a:t>c. The magnitude of the projectile’s velocity at the peak is equal to the magnitude of its initial velocity.</a:t>
            </a:r>
          </a:p>
          <a:p>
            <a:pPr marL="432" indent="0">
              <a:buNone/>
            </a:pPr>
            <a:r>
              <a:rPr lang="en-US" dirty="0"/>
              <a:t>d. The object has zero velocity in the vertical direction.</a:t>
            </a:r>
          </a:p>
        </p:txBody>
      </p:sp>
    </p:spTree>
    <p:extLst>
      <p:ext uri="{BB962C8B-B14F-4D97-AF65-F5344CB8AC3E}">
        <p14:creationId xmlns:p14="http://schemas.microsoft.com/office/powerpoint/2010/main" val="3733225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Which of the Following Statements Is Not Correct About a Projectile at the Peak of Its Trajectory?</a:t>
            </a:r>
            <a:endParaRPr lang="en-IN" sz="2600" dirty="0"/>
          </a:p>
        </p:txBody>
      </p:sp>
      <p:sp>
        <p:nvSpPr>
          <p:cNvPr id="3" name="Content Placeholder 2"/>
          <p:cNvSpPr>
            <a:spLocks noGrp="1"/>
          </p:cNvSpPr>
          <p:nvPr>
            <p:ph sz="quarter" idx="13"/>
          </p:nvPr>
        </p:nvSpPr>
        <p:spPr>
          <a:xfrm>
            <a:off x="457200" y="1556326"/>
            <a:ext cx="7638585" cy="4434275"/>
          </a:xfrm>
        </p:spPr>
        <p:txBody>
          <a:bodyPr/>
          <a:lstStyle/>
          <a:p>
            <a:pPr marL="309600" indent="-309600">
              <a:buNone/>
            </a:pPr>
            <a:r>
              <a:rPr lang="en-US" dirty="0"/>
              <a:t>a. The velocity of the projectile is tangent to the object’s trajectory.</a:t>
            </a:r>
          </a:p>
          <a:p>
            <a:pPr marL="309600" indent="-309600">
              <a:buNone/>
            </a:pPr>
            <a:r>
              <a:rPr lang="en-US" dirty="0"/>
              <a:t>b. The velocity of the projectile is perpendicular to the object’s acceleration.</a:t>
            </a:r>
          </a:p>
          <a:p>
            <a:pPr marL="309600" indent="-309600">
              <a:buNone/>
            </a:pPr>
            <a:r>
              <a:rPr lang="en-US" b="1" dirty="0">
                <a:solidFill>
                  <a:srgbClr val="C00000"/>
                </a:solidFill>
              </a:rPr>
              <a:t>c. The magnitude of the projectile’s velocity at the peak is equal to the magnitude of its initial velocity.</a:t>
            </a:r>
          </a:p>
          <a:p>
            <a:pPr marL="432" indent="0">
              <a:buNone/>
            </a:pPr>
            <a:r>
              <a:rPr lang="en-US" dirty="0"/>
              <a:t>d. The object has zero velocity in the vertical direction.</a:t>
            </a:r>
          </a:p>
        </p:txBody>
      </p:sp>
    </p:spTree>
    <p:extLst>
      <p:ext uri="{BB962C8B-B14F-4D97-AF65-F5344CB8AC3E}">
        <p14:creationId xmlns:p14="http://schemas.microsoft.com/office/powerpoint/2010/main" val="2625077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Antilock Breaks Are Important Because:</a:t>
            </a:r>
            <a:endParaRPr lang="en-IN" dirty="0"/>
          </a:p>
        </p:txBody>
      </p:sp>
      <p:sp>
        <p:nvSpPr>
          <p:cNvPr id="3" name="Content Placeholder 2"/>
          <p:cNvSpPr>
            <a:spLocks noGrp="1"/>
          </p:cNvSpPr>
          <p:nvPr>
            <p:ph sz="quarter" idx="13"/>
          </p:nvPr>
        </p:nvSpPr>
        <p:spPr/>
        <p:txBody>
          <a:bodyPr/>
          <a:lstStyle/>
          <a:p>
            <a:pPr marL="309600" indent="-309600">
              <a:buNone/>
            </a:pPr>
            <a:r>
              <a:rPr lang="en-US" dirty="0"/>
              <a:t>a. the kinetic friction force is greater than the maximal static friction force, so preventing the tire from skidding allows for more stopping force.</a:t>
            </a:r>
          </a:p>
          <a:p>
            <a:pPr marL="309600" indent="-309600">
              <a:buNone/>
            </a:pPr>
            <a:r>
              <a:rPr lang="en-US" dirty="0"/>
              <a:t>b. when the wheels are turning and the car is slowing down, the static friction force is in the forward direction unless the car skids.</a:t>
            </a:r>
          </a:p>
          <a:p>
            <a:pPr marL="291600" indent="-291600">
              <a:buNone/>
            </a:pPr>
            <a:r>
              <a:rPr lang="en-US" dirty="0"/>
              <a:t>c. skidding does not provide a friction force against the direction of motion.</a:t>
            </a:r>
          </a:p>
          <a:p>
            <a:pPr marL="432" indent="0">
              <a:buNone/>
            </a:pPr>
            <a:r>
              <a:rPr lang="en-US" dirty="0"/>
              <a:t>d. None of the above is correct.</a:t>
            </a:r>
          </a:p>
        </p:txBody>
      </p:sp>
    </p:spTree>
    <p:extLst>
      <p:ext uri="{BB962C8B-B14F-4D97-AF65-F5344CB8AC3E}">
        <p14:creationId xmlns:p14="http://schemas.microsoft.com/office/powerpoint/2010/main" val="79801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Antilock Breaks Are Important Because:</a:t>
            </a:r>
            <a:endParaRPr lang="en-IN" dirty="0"/>
          </a:p>
        </p:txBody>
      </p:sp>
      <p:sp>
        <p:nvSpPr>
          <p:cNvPr id="3" name="Content Placeholder 2"/>
          <p:cNvSpPr>
            <a:spLocks noGrp="1"/>
          </p:cNvSpPr>
          <p:nvPr>
            <p:ph sz="quarter" idx="13"/>
          </p:nvPr>
        </p:nvSpPr>
        <p:spPr/>
        <p:txBody>
          <a:bodyPr/>
          <a:lstStyle/>
          <a:p>
            <a:pPr marL="309600" indent="-309600">
              <a:buNone/>
            </a:pPr>
            <a:r>
              <a:rPr lang="en-US" dirty="0"/>
              <a:t>a. the kinetic friction force is greater than the maximal static friction force, so preventing the tire from skidding allows for more stopping force.</a:t>
            </a:r>
          </a:p>
          <a:p>
            <a:pPr marL="309600" indent="-309600">
              <a:buNone/>
            </a:pPr>
            <a:r>
              <a:rPr lang="en-US" dirty="0"/>
              <a:t>b. when the wheels are turning and the car is slowing down, the static friction force is in the forward direction unless the car skids.</a:t>
            </a:r>
          </a:p>
          <a:p>
            <a:pPr marL="302400" indent="-302400">
              <a:buNone/>
            </a:pPr>
            <a:r>
              <a:rPr lang="en-US" dirty="0"/>
              <a:t>c. skidding does not provide a friction force against the direction of motion.</a:t>
            </a:r>
          </a:p>
          <a:p>
            <a:pPr marL="432" indent="0">
              <a:buNone/>
            </a:pPr>
            <a:r>
              <a:rPr lang="en-US" b="1" dirty="0">
                <a:solidFill>
                  <a:srgbClr val="C00000"/>
                </a:solidFill>
              </a:rPr>
              <a:t>d. None of the above is correct.</a:t>
            </a:r>
          </a:p>
        </p:txBody>
      </p:sp>
    </p:spTree>
    <p:extLst>
      <p:ext uri="{BB962C8B-B14F-4D97-AF65-F5344CB8AC3E}">
        <p14:creationId xmlns:p14="http://schemas.microsoft.com/office/powerpoint/2010/main" val="2918895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249535"/>
          </a:xfrm>
        </p:spPr>
        <p:txBody>
          <a:bodyPr/>
          <a:lstStyle/>
          <a:p>
            <a:r>
              <a:rPr lang="en-US" sz="2600" dirty="0"/>
              <a:t>Which of the Following Statements Is Not Correct About the Static Friction Force Between a Car’s Tires and the Road?</a:t>
            </a:r>
            <a:endParaRPr lang="en-IN" sz="2600" dirty="0"/>
          </a:p>
        </p:txBody>
      </p:sp>
      <p:sp>
        <p:nvSpPr>
          <p:cNvPr id="3" name="Content Placeholder 2"/>
          <p:cNvSpPr>
            <a:spLocks noGrp="1"/>
          </p:cNvSpPr>
          <p:nvPr>
            <p:ph sz="quarter" idx="13"/>
          </p:nvPr>
        </p:nvSpPr>
        <p:spPr>
          <a:xfrm>
            <a:off x="457200" y="1686958"/>
            <a:ext cx="8229600" cy="4434275"/>
          </a:xfrm>
        </p:spPr>
        <p:txBody>
          <a:bodyPr/>
          <a:lstStyle/>
          <a:p>
            <a:pPr marL="432" indent="0">
              <a:buNone/>
            </a:pPr>
            <a:r>
              <a:rPr lang="en-US" dirty="0"/>
              <a:t>a. There is no static friction force unless the car tires skid.</a:t>
            </a:r>
          </a:p>
          <a:p>
            <a:pPr marL="309600" indent="-309600">
              <a:buNone/>
            </a:pPr>
            <a:r>
              <a:rPr lang="en-US" dirty="0"/>
              <a:t>b. The static friction force is zero if the car is moving at constant velocity (assuming no force of drag between air and the car).</a:t>
            </a:r>
          </a:p>
          <a:p>
            <a:pPr marL="302400" indent="-302400">
              <a:buNone/>
            </a:pPr>
            <a:r>
              <a:rPr lang="en-US" dirty="0"/>
              <a:t>c. The static friction force is in the positive direction if the tires are rotating faster and faster.</a:t>
            </a:r>
          </a:p>
          <a:p>
            <a:pPr marL="309600" indent="-309600">
              <a:buNone/>
            </a:pPr>
            <a:r>
              <a:rPr lang="en-US" dirty="0"/>
              <a:t>d. The static friction is in the negative direction if the tires are rotating slower and slower.</a:t>
            </a:r>
          </a:p>
        </p:txBody>
      </p:sp>
    </p:spTree>
    <p:extLst>
      <p:ext uri="{BB962C8B-B14F-4D97-AF65-F5344CB8AC3E}">
        <p14:creationId xmlns:p14="http://schemas.microsoft.com/office/powerpoint/2010/main" val="122555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249535"/>
          </a:xfrm>
        </p:spPr>
        <p:txBody>
          <a:bodyPr/>
          <a:lstStyle/>
          <a:p>
            <a:r>
              <a:rPr lang="en-US" sz="2600" dirty="0"/>
              <a:t>Which of the Following Statements Is Not Correct About the Static Friction Force Between a Car’s Tires and the Road?</a:t>
            </a:r>
            <a:endParaRPr lang="en-IN" sz="2600" dirty="0"/>
          </a:p>
        </p:txBody>
      </p:sp>
      <p:sp>
        <p:nvSpPr>
          <p:cNvPr id="3" name="Content Placeholder 2"/>
          <p:cNvSpPr>
            <a:spLocks noGrp="1"/>
          </p:cNvSpPr>
          <p:nvPr>
            <p:ph sz="quarter" idx="13"/>
          </p:nvPr>
        </p:nvSpPr>
        <p:spPr>
          <a:xfrm>
            <a:off x="457200" y="1686958"/>
            <a:ext cx="8229600" cy="4434275"/>
          </a:xfrm>
        </p:spPr>
        <p:txBody>
          <a:bodyPr/>
          <a:lstStyle/>
          <a:p>
            <a:pPr marL="432" indent="0">
              <a:buNone/>
            </a:pPr>
            <a:r>
              <a:rPr lang="en-US" b="1" dirty="0">
                <a:solidFill>
                  <a:srgbClr val="C00000"/>
                </a:solidFill>
              </a:rPr>
              <a:t>a. There is no static friction force unless the car tires skid.</a:t>
            </a:r>
          </a:p>
          <a:p>
            <a:pPr marL="309600" indent="-309600">
              <a:buNone/>
            </a:pPr>
            <a:r>
              <a:rPr lang="en-US" dirty="0"/>
              <a:t>b. The static friction force is zero if the car is moving at constant velocity (assuming no force of drag between air and the car).</a:t>
            </a:r>
          </a:p>
          <a:p>
            <a:pPr marL="302400" indent="-302400">
              <a:buNone/>
            </a:pPr>
            <a:r>
              <a:rPr lang="en-US" dirty="0"/>
              <a:t>c. The static friction force is in the positive direction if the tires are rotating faster and faster.</a:t>
            </a:r>
          </a:p>
          <a:p>
            <a:pPr marL="309600" indent="-309600">
              <a:buNone/>
            </a:pPr>
            <a:r>
              <a:rPr lang="en-US" dirty="0"/>
              <a:t>d. The static friction is in the negative direction if the tires are rotating slower and slower.</a:t>
            </a:r>
          </a:p>
        </p:txBody>
      </p:sp>
    </p:spTree>
    <p:extLst>
      <p:ext uri="{BB962C8B-B14F-4D97-AF65-F5344CB8AC3E}">
        <p14:creationId xmlns:p14="http://schemas.microsoft.com/office/powerpoint/2010/main" val="376305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40955"/>
          </a:xfrm>
        </p:spPr>
        <p:txBody>
          <a:bodyPr/>
          <a:lstStyle/>
          <a:p>
            <a:r>
              <a:rPr lang="en-US" sz="2600" dirty="0"/>
              <a:t>A Force of 1 N Pulls to the East While a Force of 1 N Pulls to the North. What Can We Say About the Vector Sum of These Two Forces?</a:t>
            </a:r>
            <a:endParaRPr lang="en-IN" sz="2600" dirty="0"/>
          </a:p>
        </p:txBody>
      </p:sp>
      <p:sp>
        <p:nvSpPr>
          <p:cNvPr id="3" name="Content Placeholder 2"/>
          <p:cNvSpPr>
            <a:spLocks noGrp="1"/>
          </p:cNvSpPr>
          <p:nvPr>
            <p:ph sz="quarter" idx="13"/>
          </p:nvPr>
        </p:nvSpPr>
        <p:spPr>
          <a:xfrm>
            <a:off x="457200" y="1864243"/>
            <a:ext cx="7977673" cy="4434275"/>
          </a:xfrm>
        </p:spPr>
        <p:txBody>
          <a:bodyPr/>
          <a:lstStyle/>
          <a:p>
            <a:pPr marL="309600" indent="-309600">
              <a:buNone/>
            </a:pPr>
            <a:r>
              <a:rPr lang="en-US" dirty="0"/>
              <a:t>a. We cannot find their vector sum because they point in different directions.</a:t>
            </a:r>
          </a:p>
          <a:p>
            <a:pPr marL="432" indent="0">
              <a:buNone/>
            </a:pPr>
            <a:r>
              <a:rPr lang="en-US" dirty="0"/>
              <a:t>b. Their vector sum is 2 N in magnitude.</a:t>
            </a:r>
          </a:p>
          <a:p>
            <a:pPr marL="295200" indent="-306000">
              <a:buNone/>
            </a:pPr>
            <a:r>
              <a:rPr lang="en-US" dirty="0"/>
              <a:t>c. Their vector sum points northeast (45 degrees from both north and east).</a:t>
            </a:r>
          </a:p>
          <a:p>
            <a:pPr marL="309600" indent="-309600">
              <a:buNone/>
            </a:pPr>
            <a:r>
              <a:rPr lang="en-US" dirty="0"/>
              <a:t>d. Their vector sum cannot be determined with the information given.</a:t>
            </a:r>
          </a:p>
        </p:txBody>
      </p:sp>
    </p:spTree>
    <p:extLst>
      <p:ext uri="{BB962C8B-B14F-4D97-AF65-F5344CB8AC3E}">
        <p14:creationId xmlns:p14="http://schemas.microsoft.com/office/powerpoint/2010/main" val="2953430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3000" dirty="0"/>
              <a:t>What Can Be Concluded by Looking at the </a:t>
            </a:r>
            <a:r>
              <a:rPr lang="en-US" sz="3000" i="1" dirty="0"/>
              <a:t>x</a:t>
            </a:r>
            <a:r>
              <a:rPr lang="en-US" sz="3000" dirty="0"/>
              <a:t>- and </a:t>
            </a:r>
            <a:r>
              <a:rPr lang="en-US" sz="3000" i="1" dirty="0"/>
              <a:t>y</a:t>
            </a:r>
            <a:r>
              <a:rPr lang="en-US" sz="3000" dirty="0"/>
              <a:t>-Equations for an Unknown Process?</a:t>
            </a:r>
            <a:endParaRPr lang="en-IN" sz="3000" dirty="0"/>
          </a:p>
        </p:txBody>
      </p:sp>
      <p:sp>
        <p:nvSpPr>
          <p:cNvPr id="4" name="Content Placeholder 3"/>
          <p:cNvSpPr>
            <a:spLocks noGrp="1"/>
          </p:cNvSpPr>
          <p:nvPr>
            <p:ph sz="quarter" idx="14"/>
          </p:nvPr>
        </p:nvSpPr>
        <p:spPr>
          <a:xfrm>
            <a:off x="457200" y="1719813"/>
            <a:ext cx="1474237" cy="379073"/>
          </a:xfrm>
        </p:spPr>
        <p:txBody>
          <a:bodyPr/>
          <a:lstStyle/>
          <a:p>
            <a:pPr marL="432" indent="0">
              <a:buNone/>
            </a:pPr>
            <a:r>
              <a:rPr lang="en-IN" i="1" dirty="0"/>
              <a:t>x</a:t>
            </a:r>
            <a:r>
              <a:rPr lang="en-IN" dirty="0"/>
              <a:t>-equation:</a:t>
            </a:r>
          </a:p>
        </p:txBody>
      </p:sp>
      <p:graphicFrame>
        <p:nvGraphicFramePr>
          <p:cNvPr id="7" name="Object 6"/>
          <p:cNvGraphicFramePr>
            <a:graphicFrameLocks noChangeAspect="1"/>
          </p:cNvGraphicFramePr>
          <p:nvPr>
            <p:extLst>
              <p:ext uri="{D42A27DB-BD31-4B8C-83A1-F6EECF244321}">
                <p14:modId xmlns:p14="http://schemas.microsoft.com/office/powerpoint/2010/main" val="4206872750"/>
              </p:ext>
            </p:extLst>
          </p:nvPr>
        </p:nvGraphicFramePr>
        <p:xfrm>
          <a:off x="1312863" y="2220913"/>
          <a:ext cx="5567362" cy="349250"/>
        </p:xfrm>
        <a:graphic>
          <a:graphicData uri="http://schemas.openxmlformats.org/presentationml/2006/ole">
            <mc:AlternateContent xmlns:mc="http://schemas.openxmlformats.org/markup-compatibility/2006">
              <mc:Choice xmlns:v="urn:schemas-microsoft-com:vml" Requires="v">
                <p:oleObj spid="_x0000_s8233" name="Equation" r:id="rId4" imgW="6870600" imgH="431640" progId="Equation.DSMT4">
                  <p:embed/>
                </p:oleObj>
              </mc:Choice>
              <mc:Fallback>
                <p:oleObj name="Equation" r:id="rId4" imgW="6870600" imgH="431640" progId="Equation.DSMT4">
                  <p:embed/>
                  <p:pic>
                    <p:nvPicPr>
                      <p:cNvPr id="0" name=""/>
                      <p:cNvPicPr/>
                      <p:nvPr/>
                    </p:nvPicPr>
                    <p:blipFill>
                      <a:blip r:embed="rId5"/>
                      <a:stretch>
                        <a:fillRect/>
                      </a:stretch>
                    </p:blipFill>
                    <p:spPr>
                      <a:xfrm>
                        <a:off x="1312863" y="2220913"/>
                        <a:ext cx="5567362" cy="349250"/>
                      </a:xfrm>
                      <a:prstGeom prst="rect">
                        <a:avLst/>
                      </a:prstGeom>
                    </p:spPr>
                  </p:pic>
                </p:oleObj>
              </mc:Fallback>
            </mc:AlternateContent>
          </a:graphicData>
        </a:graphic>
      </p:graphicFrame>
      <p:sp>
        <p:nvSpPr>
          <p:cNvPr id="5" name="Content Placeholder 4"/>
          <p:cNvSpPr>
            <a:spLocks noGrp="1"/>
          </p:cNvSpPr>
          <p:nvPr>
            <p:ph sz="quarter" idx="15"/>
          </p:nvPr>
        </p:nvSpPr>
        <p:spPr>
          <a:xfrm>
            <a:off x="457200" y="2675423"/>
            <a:ext cx="1474237" cy="406659"/>
          </a:xfrm>
        </p:spPr>
        <p:txBody>
          <a:bodyPr/>
          <a:lstStyle/>
          <a:p>
            <a:pPr marL="432" indent="0">
              <a:buNone/>
            </a:pPr>
            <a:r>
              <a:rPr lang="en-IN" i="1" dirty="0"/>
              <a:t>y</a:t>
            </a:r>
            <a:r>
              <a:rPr lang="en-IN" dirty="0"/>
              <a:t>-equation:</a:t>
            </a:r>
          </a:p>
        </p:txBody>
      </p:sp>
      <p:graphicFrame>
        <p:nvGraphicFramePr>
          <p:cNvPr id="8" name="Object 7"/>
          <p:cNvGraphicFramePr>
            <a:graphicFrameLocks noChangeAspect="1"/>
          </p:cNvGraphicFramePr>
          <p:nvPr>
            <p:extLst>
              <p:ext uri="{D42A27DB-BD31-4B8C-83A1-F6EECF244321}">
                <p14:modId xmlns:p14="http://schemas.microsoft.com/office/powerpoint/2010/main" val="1562016092"/>
              </p:ext>
            </p:extLst>
          </p:nvPr>
        </p:nvGraphicFramePr>
        <p:xfrm>
          <a:off x="1322388" y="3194050"/>
          <a:ext cx="5419725" cy="769938"/>
        </p:xfrm>
        <a:graphic>
          <a:graphicData uri="http://schemas.openxmlformats.org/presentationml/2006/ole">
            <mc:AlternateContent xmlns:mc="http://schemas.openxmlformats.org/markup-compatibility/2006">
              <mc:Choice xmlns:v="urn:schemas-microsoft-com:vml" Requires="v">
                <p:oleObj spid="_x0000_s8234" name="Equation" r:id="rId6" imgW="6794280" imgH="965160" progId="Equation.DSMT4">
                  <p:embed/>
                </p:oleObj>
              </mc:Choice>
              <mc:Fallback>
                <p:oleObj name="Equation" r:id="rId6" imgW="6794280" imgH="965160" progId="Equation.DSMT4">
                  <p:embed/>
                  <p:pic>
                    <p:nvPicPr>
                      <p:cNvPr id="7" name="Object 6"/>
                      <p:cNvPicPr/>
                      <p:nvPr/>
                    </p:nvPicPr>
                    <p:blipFill>
                      <a:blip r:embed="rId7"/>
                      <a:stretch>
                        <a:fillRect/>
                      </a:stretch>
                    </p:blipFill>
                    <p:spPr>
                      <a:xfrm>
                        <a:off x="1322388" y="3194050"/>
                        <a:ext cx="5419725" cy="769938"/>
                      </a:xfrm>
                      <a:prstGeom prst="rect">
                        <a:avLst/>
                      </a:prstGeom>
                    </p:spPr>
                  </p:pic>
                </p:oleObj>
              </mc:Fallback>
            </mc:AlternateContent>
          </a:graphicData>
        </a:graphic>
      </p:graphicFrame>
      <p:sp>
        <p:nvSpPr>
          <p:cNvPr id="3" name="Content Placeholder 2"/>
          <p:cNvSpPr>
            <a:spLocks noGrp="1"/>
          </p:cNvSpPr>
          <p:nvPr>
            <p:ph sz="quarter" idx="13"/>
          </p:nvPr>
        </p:nvSpPr>
        <p:spPr>
          <a:xfrm>
            <a:off x="460375" y="4075955"/>
            <a:ext cx="7377339" cy="2315513"/>
          </a:xfrm>
        </p:spPr>
        <p:txBody>
          <a:bodyPr/>
          <a:lstStyle/>
          <a:p>
            <a:pPr marL="432" indent="0">
              <a:buNone/>
            </a:pPr>
            <a:r>
              <a:rPr lang="en-US" dirty="0"/>
              <a:t>a. The object has a nonzero acceleration along the </a:t>
            </a:r>
            <a:r>
              <a:rPr lang="en-US" i="1" dirty="0"/>
              <a:t>y</a:t>
            </a:r>
            <a:r>
              <a:rPr lang="en-US" dirty="0"/>
              <a:t>-axis.</a:t>
            </a:r>
          </a:p>
          <a:p>
            <a:pPr marL="432" indent="0">
              <a:buNone/>
            </a:pPr>
            <a:r>
              <a:rPr lang="en-US" dirty="0"/>
              <a:t>b. The object is moving in the positive </a:t>
            </a:r>
            <a:r>
              <a:rPr lang="en-US" i="1" dirty="0"/>
              <a:t>x</a:t>
            </a:r>
            <a:r>
              <a:rPr lang="en-US" dirty="0"/>
              <a:t>-direction.</a:t>
            </a:r>
          </a:p>
          <a:p>
            <a:pPr marL="291600" indent="-291600">
              <a:buNone/>
            </a:pPr>
            <a:r>
              <a:rPr lang="en-US" dirty="0"/>
              <a:t>c. The object has an applied force of 200 N that is not along either the </a:t>
            </a:r>
            <a:r>
              <a:rPr lang="en-US" i="1" dirty="0"/>
              <a:t>x</a:t>
            </a:r>
            <a:r>
              <a:rPr lang="en-US" dirty="0"/>
              <a:t>- or </a:t>
            </a:r>
            <a:r>
              <a:rPr lang="en-US" i="1" dirty="0"/>
              <a:t>y</a:t>
            </a:r>
            <a:r>
              <a:rPr lang="en-US" dirty="0"/>
              <a:t>-axis.</a:t>
            </a:r>
          </a:p>
          <a:p>
            <a:pPr marL="432" indent="0">
              <a:buNone/>
            </a:pPr>
            <a:r>
              <a:rPr lang="en-US" dirty="0"/>
              <a:t>d. None of the above can be concluded.</a:t>
            </a:r>
          </a:p>
        </p:txBody>
      </p:sp>
    </p:spTree>
    <p:extLst>
      <p:ext uri="{BB962C8B-B14F-4D97-AF65-F5344CB8AC3E}">
        <p14:creationId xmlns:p14="http://schemas.microsoft.com/office/powerpoint/2010/main" val="1498003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3000" dirty="0"/>
              <a:t>What Can Be Concluded by Looking at the </a:t>
            </a:r>
            <a:r>
              <a:rPr lang="en-US" sz="3000" i="1" dirty="0"/>
              <a:t>x</a:t>
            </a:r>
            <a:r>
              <a:rPr lang="en-US" sz="3000" dirty="0"/>
              <a:t>- and </a:t>
            </a:r>
            <a:r>
              <a:rPr lang="en-US" sz="3000" i="1" dirty="0"/>
              <a:t>y</a:t>
            </a:r>
            <a:r>
              <a:rPr lang="en-US" sz="3000" dirty="0"/>
              <a:t>-Equations for an Unknown Process?</a:t>
            </a:r>
            <a:endParaRPr lang="en-IN" sz="3000" dirty="0"/>
          </a:p>
        </p:txBody>
      </p:sp>
      <p:sp>
        <p:nvSpPr>
          <p:cNvPr id="4" name="Content Placeholder 3"/>
          <p:cNvSpPr>
            <a:spLocks noGrp="1"/>
          </p:cNvSpPr>
          <p:nvPr>
            <p:ph sz="quarter" idx="14"/>
          </p:nvPr>
        </p:nvSpPr>
        <p:spPr>
          <a:xfrm>
            <a:off x="457200" y="1719813"/>
            <a:ext cx="1474237" cy="379073"/>
          </a:xfrm>
        </p:spPr>
        <p:txBody>
          <a:bodyPr/>
          <a:lstStyle/>
          <a:p>
            <a:pPr marL="432" indent="0">
              <a:buNone/>
            </a:pPr>
            <a:r>
              <a:rPr lang="en-IN" i="1" dirty="0"/>
              <a:t>x</a:t>
            </a:r>
            <a:r>
              <a:rPr lang="en-IN" dirty="0"/>
              <a:t>-equation:</a:t>
            </a:r>
          </a:p>
        </p:txBody>
      </p:sp>
      <p:graphicFrame>
        <p:nvGraphicFramePr>
          <p:cNvPr id="7" name="Object 6"/>
          <p:cNvGraphicFramePr>
            <a:graphicFrameLocks noChangeAspect="1"/>
          </p:cNvGraphicFramePr>
          <p:nvPr>
            <p:extLst/>
          </p:nvPr>
        </p:nvGraphicFramePr>
        <p:xfrm>
          <a:off x="1312863" y="2220913"/>
          <a:ext cx="5567362" cy="349250"/>
        </p:xfrm>
        <a:graphic>
          <a:graphicData uri="http://schemas.openxmlformats.org/presentationml/2006/ole">
            <mc:AlternateContent xmlns:mc="http://schemas.openxmlformats.org/markup-compatibility/2006">
              <mc:Choice xmlns:v="urn:schemas-microsoft-com:vml" Requires="v">
                <p:oleObj spid="_x0000_s11289" name="Equation" r:id="rId4" imgW="6870600" imgH="431640" progId="Equation.DSMT4">
                  <p:embed/>
                </p:oleObj>
              </mc:Choice>
              <mc:Fallback>
                <p:oleObj name="Equation" r:id="rId4" imgW="6870600" imgH="431640" progId="Equation.DSMT4">
                  <p:embed/>
                  <p:pic>
                    <p:nvPicPr>
                      <p:cNvPr id="7" name="Object 6"/>
                      <p:cNvPicPr/>
                      <p:nvPr/>
                    </p:nvPicPr>
                    <p:blipFill>
                      <a:blip r:embed="rId5"/>
                      <a:stretch>
                        <a:fillRect/>
                      </a:stretch>
                    </p:blipFill>
                    <p:spPr>
                      <a:xfrm>
                        <a:off x="1312863" y="2220913"/>
                        <a:ext cx="5567362" cy="349250"/>
                      </a:xfrm>
                      <a:prstGeom prst="rect">
                        <a:avLst/>
                      </a:prstGeom>
                    </p:spPr>
                  </p:pic>
                </p:oleObj>
              </mc:Fallback>
            </mc:AlternateContent>
          </a:graphicData>
        </a:graphic>
      </p:graphicFrame>
      <p:sp>
        <p:nvSpPr>
          <p:cNvPr id="5" name="Content Placeholder 4"/>
          <p:cNvSpPr>
            <a:spLocks noGrp="1"/>
          </p:cNvSpPr>
          <p:nvPr>
            <p:ph sz="quarter" idx="15"/>
          </p:nvPr>
        </p:nvSpPr>
        <p:spPr>
          <a:xfrm>
            <a:off x="457200" y="2675423"/>
            <a:ext cx="1474237" cy="406659"/>
          </a:xfrm>
        </p:spPr>
        <p:txBody>
          <a:bodyPr/>
          <a:lstStyle/>
          <a:p>
            <a:pPr marL="432" indent="0">
              <a:buNone/>
            </a:pPr>
            <a:r>
              <a:rPr lang="en-IN" i="1" dirty="0"/>
              <a:t>y</a:t>
            </a:r>
            <a:r>
              <a:rPr lang="en-IN" dirty="0"/>
              <a:t>-equation:</a:t>
            </a:r>
          </a:p>
        </p:txBody>
      </p:sp>
      <p:graphicFrame>
        <p:nvGraphicFramePr>
          <p:cNvPr id="8" name="Object 7"/>
          <p:cNvGraphicFramePr>
            <a:graphicFrameLocks noChangeAspect="1"/>
          </p:cNvGraphicFramePr>
          <p:nvPr>
            <p:extLst/>
          </p:nvPr>
        </p:nvGraphicFramePr>
        <p:xfrm>
          <a:off x="1322388" y="3194050"/>
          <a:ext cx="5419725" cy="769938"/>
        </p:xfrm>
        <a:graphic>
          <a:graphicData uri="http://schemas.openxmlformats.org/presentationml/2006/ole">
            <mc:AlternateContent xmlns:mc="http://schemas.openxmlformats.org/markup-compatibility/2006">
              <mc:Choice xmlns:v="urn:schemas-microsoft-com:vml" Requires="v">
                <p:oleObj spid="_x0000_s11290" name="Equation" r:id="rId6" imgW="6794280" imgH="965160" progId="Equation.DSMT4">
                  <p:embed/>
                </p:oleObj>
              </mc:Choice>
              <mc:Fallback>
                <p:oleObj name="Equation" r:id="rId6" imgW="6794280" imgH="965160" progId="Equation.DSMT4">
                  <p:embed/>
                  <p:pic>
                    <p:nvPicPr>
                      <p:cNvPr id="8" name="Object 7"/>
                      <p:cNvPicPr/>
                      <p:nvPr/>
                    </p:nvPicPr>
                    <p:blipFill>
                      <a:blip r:embed="rId7"/>
                      <a:stretch>
                        <a:fillRect/>
                      </a:stretch>
                    </p:blipFill>
                    <p:spPr>
                      <a:xfrm>
                        <a:off x="1322388" y="3194050"/>
                        <a:ext cx="5419725" cy="769938"/>
                      </a:xfrm>
                      <a:prstGeom prst="rect">
                        <a:avLst/>
                      </a:prstGeom>
                    </p:spPr>
                  </p:pic>
                </p:oleObj>
              </mc:Fallback>
            </mc:AlternateContent>
          </a:graphicData>
        </a:graphic>
      </p:graphicFrame>
      <p:sp>
        <p:nvSpPr>
          <p:cNvPr id="3" name="Content Placeholder 2"/>
          <p:cNvSpPr>
            <a:spLocks noGrp="1"/>
          </p:cNvSpPr>
          <p:nvPr>
            <p:ph sz="quarter" idx="13"/>
          </p:nvPr>
        </p:nvSpPr>
        <p:spPr>
          <a:xfrm>
            <a:off x="460375" y="4075955"/>
            <a:ext cx="7843870" cy="2315513"/>
          </a:xfrm>
        </p:spPr>
        <p:txBody>
          <a:bodyPr/>
          <a:lstStyle/>
          <a:p>
            <a:pPr marL="432" indent="0">
              <a:buNone/>
            </a:pPr>
            <a:r>
              <a:rPr lang="en-US" dirty="0"/>
              <a:t>a. The object has a nonzero acceleration along the </a:t>
            </a:r>
            <a:r>
              <a:rPr lang="en-US" i="1" dirty="0"/>
              <a:t>y</a:t>
            </a:r>
            <a:r>
              <a:rPr lang="en-US" dirty="0"/>
              <a:t>-axis.</a:t>
            </a:r>
          </a:p>
          <a:p>
            <a:pPr marL="432" indent="0">
              <a:buNone/>
            </a:pPr>
            <a:r>
              <a:rPr lang="en-US" dirty="0"/>
              <a:t>b. The object is moving in the positive </a:t>
            </a:r>
            <a:r>
              <a:rPr lang="en-US" i="1" dirty="0"/>
              <a:t>x</a:t>
            </a:r>
            <a:r>
              <a:rPr lang="en-US" dirty="0"/>
              <a:t>-direction.</a:t>
            </a:r>
          </a:p>
          <a:p>
            <a:pPr marL="298800" indent="-298800">
              <a:buNone/>
            </a:pPr>
            <a:r>
              <a:rPr lang="en-US" b="1" dirty="0">
                <a:solidFill>
                  <a:srgbClr val="C00000"/>
                </a:solidFill>
              </a:rPr>
              <a:t>c. The object has an applied force of 200 N that is not along either the </a:t>
            </a:r>
            <a:r>
              <a:rPr lang="en-US" b="1" i="1" dirty="0">
                <a:solidFill>
                  <a:srgbClr val="C00000"/>
                </a:solidFill>
              </a:rPr>
              <a:t>x</a:t>
            </a:r>
            <a:r>
              <a:rPr lang="en-US" b="1" dirty="0">
                <a:solidFill>
                  <a:srgbClr val="C00000"/>
                </a:solidFill>
              </a:rPr>
              <a:t>- or </a:t>
            </a:r>
            <a:r>
              <a:rPr lang="en-US" b="1" i="1" dirty="0">
                <a:solidFill>
                  <a:srgbClr val="C00000"/>
                </a:solidFill>
              </a:rPr>
              <a:t>y</a:t>
            </a:r>
            <a:r>
              <a:rPr lang="en-US" b="1" dirty="0">
                <a:solidFill>
                  <a:srgbClr val="C00000"/>
                </a:solidFill>
              </a:rPr>
              <a:t>-axis.</a:t>
            </a:r>
          </a:p>
          <a:p>
            <a:pPr marL="432" indent="0">
              <a:buNone/>
            </a:pPr>
            <a:r>
              <a:rPr lang="en-US" dirty="0"/>
              <a:t>d. None of the above can be concluded.</a:t>
            </a:r>
          </a:p>
        </p:txBody>
      </p:sp>
    </p:spTree>
    <p:extLst>
      <p:ext uri="{BB962C8B-B14F-4D97-AF65-F5344CB8AC3E}">
        <p14:creationId xmlns:p14="http://schemas.microsoft.com/office/powerpoint/2010/main" val="1157166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latin typeface="Arial (Headings)"/>
                <a:cs typeface="Times New Roman" panose="02020603050405020304" pitchFamily="18" charset="0"/>
              </a:rPr>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1056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40955"/>
          </a:xfrm>
        </p:spPr>
        <p:txBody>
          <a:bodyPr/>
          <a:lstStyle/>
          <a:p>
            <a:r>
              <a:rPr lang="en-US" sz="2600" dirty="0"/>
              <a:t>A Force of 1 N Pulls to the East While a Force of 1 N Pulls to the North. What Can We Say About the Vector Sum of These Two Forces?</a:t>
            </a:r>
            <a:endParaRPr lang="en-IN" sz="2600" dirty="0"/>
          </a:p>
        </p:txBody>
      </p:sp>
      <p:sp>
        <p:nvSpPr>
          <p:cNvPr id="3" name="Content Placeholder 2"/>
          <p:cNvSpPr>
            <a:spLocks noGrp="1"/>
          </p:cNvSpPr>
          <p:nvPr>
            <p:ph sz="quarter" idx="13"/>
          </p:nvPr>
        </p:nvSpPr>
        <p:spPr>
          <a:xfrm>
            <a:off x="457200" y="1864243"/>
            <a:ext cx="7875037" cy="4434275"/>
          </a:xfrm>
        </p:spPr>
        <p:txBody>
          <a:bodyPr/>
          <a:lstStyle/>
          <a:p>
            <a:pPr marL="309600" indent="-309600">
              <a:buNone/>
            </a:pPr>
            <a:r>
              <a:rPr lang="en-US" dirty="0"/>
              <a:t>a. We cannot find their vector sum because they point in different directions.</a:t>
            </a:r>
          </a:p>
          <a:p>
            <a:pPr marL="432" indent="0">
              <a:buNone/>
            </a:pPr>
            <a:r>
              <a:rPr lang="en-US" dirty="0"/>
              <a:t>b. Their vector sum is 2 N in magnitude.</a:t>
            </a:r>
          </a:p>
          <a:p>
            <a:pPr marL="309600" indent="-309600">
              <a:buNone/>
            </a:pPr>
            <a:r>
              <a:rPr lang="en-US" b="1" dirty="0">
                <a:solidFill>
                  <a:srgbClr val="C00000"/>
                </a:solidFill>
              </a:rPr>
              <a:t>c. Their vector sum points northeast (45 degrees from both north and east).</a:t>
            </a:r>
          </a:p>
          <a:p>
            <a:pPr marL="309600" indent="-309600">
              <a:buNone/>
            </a:pPr>
            <a:r>
              <a:rPr lang="en-US" dirty="0"/>
              <a:t>d. Their vector sum cannot be determined with the information given.</a:t>
            </a:r>
          </a:p>
        </p:txBody>
      </p:sp>
    </p:spTree>
    <p:extLst>
      <p:ext uri="{BB962C8B-B14F-4D97-AF65-F5344CB8AC3E}">
        <p14:creationId xmlns:p14="http://schemas.microsoft.com/office/powerpoint/2010/main" val="424259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33511"/>
          </a:xfrm>
        </p:spPr>
        <p:txBody>
          <a:bodyPr/>
          <a:lstStyle/>
          <a:p>
            <a:r>
              <a:rPr lang="en-US" sz="2600" dirty="0"/>
              <a:t>A Force of Magnitude 3 N Points in the +</a:t>
            </a:r>
            <a:r>
              <a:rPr lang="en-US" sz="2600" i="1" dirty="0"/>
              <a:t>x</a:t>
            </a:r>
            <a:r>
              <a:rPr lang="en-US" sz="2600" dirty="0"/>
              <a:t> Direction and a Force of 4 N Points in the −</a:t>
            </a:r>
            <a:r>
              <a:rPr lang="en-US" sz="2600" i="1" dirty="0"/>
              <a:t>y</a:t>
            </a:r>
            <a:r>
              <a:rPr lang="en-US" sz="2600" dirty="0"/>
              <a:t> Direction. Which of the Following Statements Is Not Correct?</a:t>
            </a:r>
            <a:endParaRPr lang="en-IN" sz="2600" dirty="0"/>
          </a:p>
        </p:txBody>
      </p:sp>
      <p:sp>
        <p:nvSpPr>
          <p:cNvPr id="3" name="Content Placeholder 2"/>
          <p:cNvSpPr>
            <a:spLocks noGrp="1"/>
          </p:cNvSpPr>
          <p:nvPr>
            <p:ph sz="quarter" idx="13"/>
          </p:nvPr>
        </p:nvSpPr>
        <p:spPr>
          <a:xfrm>
            <a:off x="457200" y="1854915"/>
            <a:ext cx="8229600" cy="1203964"/>
          </a:xfrm>
        </p:spPr>
        <p:txBody>
          <a:bodyPr/>
          <a:lstStyle/>
          <a:p>
            <a:pPr marL="432" indent="0">
              <a:buNone/>
            </a:pPr>
            <a:r>
              <a:rPr lang="en-US" dirty="0"/>
              <a:t>a. The magnitude of the vector sum of the two forces is 5 N.</a:t>
            </a:r>
          </a:p>
          <a:p>
            <a:pPr marL="313200" indent="-313200">
              <a:buNone/>
            </a:pPr>
            <a:r>
              <a:rPr lang="en-US" dirty="0"/>
              <a:t>b. The vector sum will be between the +</a:t>
            </a:r>
            <a:r>
              <a:rPr lang="en-US" i="1" dirty="0"/>
              <a:t>x</a:t>
            </a:r>
            <a:r>
              <a:rPr lang="en-US" dirty="0"/>
              <a:t> and </a:t>
            </a:r>
            <a:r>
              <a:rPr lang="en-US" dirty="0">
                <a:ea typeface="MS Gothic" panose="020B0609070205080204" pitchFamily="49" charset="-128"/>
              </a:rPr>
              <a:t>−</a:t>
            </a:r>
            <a:r>
              <a:rPr lang="en-US" i="1" dirty="0"/>
              <a:t>y</a:t>
            </a:r>
            <a:r>
              <a:rPr lang="en-US" dirty="0"/>
              <a:t> axes (fourth quadrant).</a:t>
            </a:r>
          </a:p>
        </p:txBody>
      </p:sp>
      <p:sp>
        <p:nvSpPr>
          <p:cNvPr id="4" name="Content Placeholder 3"/>
          <p:cNvSpPr>
            <a:spLocks noGrp="1"/>
          </p:cNvSpPr>
          <p:nvPr>
            <p:ph sz="quarter" idx="14"/>
          </p:nvPr>
        </p:nvSpPr>
        <p:spPr>
          <a:xfrm>
            <a:off x="457199" y="3208171"/>
            <a:ext cx="8453535" cy="402780"/>
          </a:xfrm>
        </p:spPr>
        <p:txBody>
          <a:bodyPr/>
          <a:lstStyle/>
          <a:p>
            <a:pPr marL="432" indent="0">
              <a:buNone/>
            </a:pPr>
            <a:r>
              <a:rPr lang="en-US" dirty="0"/>
              <a:t>c. The angle the vector sum makes from the </a:t>
            </a:r>
            <a:r>
              <a:rPr lang="en-US" i="1" dirty="0"/>
              <a:t>y</a:t>
            </a:r>
            <a:r>
              <a:rPr lang="en-US" dirty="0"/>
              <a:t>-axis can be</a:t>
            </a:r>
            <a:endParaRPr lang="en-IN" dirty="0"/>
          </a:p>
        </p:txBody>
      </p:sp>
      <p:sp>
        <p:nvSpPr>
          <p:cNvPr id="9" name="Content Placeholder 8"/>
          <p:cNvSpPr>
            <a:spLocks noGrp="1"/>
          </p:cNvSpPr>
          <p:nvPr>
            <p:ph sz="quarter" idx="15"/>
          </p:nvPr>
        </p:nvSpPr>
        <p:spPr>
          <a:xfrm>
            <a:off x="811766" y="3767072"/>
            <a:ext cx="1138335" cy="357917"/>
          </a:xfrm>
        </p:spPr>
        <p:txBody>
          <a:bodyPr/>
          <a:lstStyle/>
          <a:p>
            <a:pPr marL="432" indent="0">
              <a:buNone/>
            </a:pPr>
            <a:r>
              <a:rPr lang="en-US" dirty="0"/>
              <a:t>found by</a:t>
            </a:r>
            <a:endParaRPr lang="en-IN" dirty="0"/>
          </a:p>
        </p:txBody>
      </p:sp>
      <p:graphicFrame>
        <p:nvGraphicFramePr>
          <p:cNvPr id="7" name="Object 6"/>
          <p:cNvGraphicFramePr>
            <a:graphicFrameLocks noChangeAspect="1"/>
          </p:cNvGraphicFramePr>
          <p:nvPr>
            <p:extLst>
              <p:ext uri="{D42A27DB-BD31-4B8C-83A1-F6EECF244321}">
                <p14:modId xmlns:p14="http://schemas.microsoft.com/office/powerpoint/2010/main" val="2475962363"/>
              </p:ext>
            </p:extLst>
          </p:nvPr>
        </p:nvGraphicFramePr>
        <p:xfrm>
          <a:off x="2044700" y="3630613"/>
          <a:ext cx="1135063" cy="706437"/>
        </p:xfrm>
        <a:graphic>
          <a:graphicData uri="http://schemas.openxmlformats.org/presentationml/2006/ole">
            <mc:AlternateContent xmlns:mc="http://schemas.openxmlformats.org/markup-compatibility/2006">
              <mc:Choice xmlns:v="urn:schemas-microsoft-com:vml" Requires="v">
                <p:oleObj spid="_x0000_s1053" name="Equation" r:id="rId4" imgW="1511280" imgH="939600" progId="Equation.DSMT4">
                  <p:embed/>
                </p:oleObj>
              </mc:Choice>
              <mc:Fallback>
                <p:oleObj name="Equation" r:id="rId4" imgW="1511280" imgH="939600" progId="Equation.DSMT4">
                  <p:embed/>
                  <p:pic>
                    <p:nvPicPr>
                      <p:cNvPr id="0" name=""/>
                      <p:cNvPicPr/>
                      <p:nvPr/>
                    </p:nvPicPr>
                    <p:blipFill>
                      <a:blip r:embed="rId5"/>
                      <a:stretch>
                        <a:fillRect/>
                      </a:stretch>
                    </p:blipFill>
                    <p:spPr>
                      <a:xfrm>
                        <a:off x="2044700" y="3630613"/>
                        <a:ext cx="1135063" cy="706437"/>
                      </a:xfrm>
                      <a:prstGeom prst="rect">
                        <a:avLst/>
                      </a:prstGeom>
                    </p:spPr>
                  </p:pic>
                </p:oleObj>
              </mc:Fallback>
            </mc:AlternateContent>
          </a:graphicData>
        </a:graphic>
      </p:graphicFrame>
      <p:sp>
        <p:nvSpPr>
          <p:cNvPr id="5" name="Content Placeholder 4"/>
          <p:cNvSpPr>
            <a:spLocks noGrp="1"/>
          </p:cNvSpPr>
          <p:nvPr>
            <p:ph sz="quarter" idx="15"/>
          </p:nvPr>
        </p:nvSpPr>
        <p:spPr>
          <a:xfrm>
            <a:off x="457200" y="4461740"/>
            <a:ext cx="8229600" cy="1016701"/>
          </a:xfrm>
        </p:spPr>
        <p:txBody>
          <a:bodyPr/>
          <a:lstStyle/>
          <a:p>
            <a:pPr marL="309600" indent="-309600">
              <a:buNone/>
            </a:pPr>
            <a:r>
              <a:rPr lang="en-US" dirty="0"/>
              <a:t>d. 3 N equals the magnitude of the vector sum times the cosine of the angle between the </a:t>
            </a:r>
            <a:r>
              <a:rPr lang="en-US" i="1" dirty="0"/>
              <a:t>x</a:t>
            </a:r>
            <a:r>
              <a:rPr lang="en-US" dirty="0"/>
              <a:t>-axis and the vector sum.</a:t>
            </a:r>
          </a:p>
        </p:txBody>
      </p:sp>
    </p:spTree>
    <p:extLst>
      <p:ext uri="{BB962C8B-B14F-4D97-AF65-F5344CB8AC3E}">
        <p14:creationId xmlns:p14="http://schemas.microsoft.com/office/powerpoint/2010/main" val="282911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33511"/>
          </a:xfrm>
        </p:spPr>
        <p:txBody>
          <a:bodyPr/>
          <a:lstStyle/>
          <a:p>
            <a:r>
              <a:rPr lang="en-US" sz="2600" dirty="0"/>
              <a:t>A Force of Magnitude 3 N Points in the +</a:t>
            </a:r>
            <a:r>
              <a:rPr lang="en-US" sz="2600" i="1" dirty="0"/>
              <a:t>x</a:t>
            </a:r>
            <a:r>
              <a:rPr lang="en-US" sz="2600" dirty="0"/>
              <a:t> Direction and a Force of 4 N Points in the −</a:t>
            </a:r>
            <a:r>
              <a:rPr lang="en-US" sz="2600" i="1" dirty="0"/>
              <a:t>y</a:t>
            </a:r>
            <a:r>
              <a:rPr lang="en-US" sz="2600" dirty="0"/>
              <a:t> Direction. Which of the Following Statements Is Not Correct?</a:t>
            </a:r>
            <a:endParaRPr lang="en-IN" sz="2600" dirty="0"/>
          </a:p>
        </p:txBody>
      </p:sp>
      <p:sp>
        <p:nvSpPr>
          <p:cNvPr id="3" name="Content Placeholder 2"/>
          <p:cNvSpPr>
            <a:spLocks noGrp="1"/>
          </p:cNvSpPr>
          <p:nvPr>
            <p:ph sz="quarter" idx="13"/>
          </p:nvPr>
        </p:nvSpPr>
        <p:spPr>
          <a:xfrm>
            <a:off x="457200" y="1854915"/>
            <a:ext cx="8229600" cy="1203964"/>
          </a:xfrm>
        </p:spPr>
        <p:txBody>
          <a:bodyPr/>
          <a:lstStyle/>
          <a:p>
            <a:pPr marL="432" indent="0">
              <a:buNone/>
            </a:pPr>
            <a:r>
              <a:rPr lang="en-US" dirty="0"/>
              <a:t>a. The magnitude of the vector sum of the two forces is 5 N.</a:t>
            </a:r>
          </a:p>
          <a:p>
            <a:pPr marL="313200" indent="-313200">
              <a:buNone/>
            </a:pPr>
            <a:r>
              <a:rPr lang="en-US" dirty="0"/>
              <a:t>b. The vector sum will be between the +</a:t>
            </a:r>
            <a:r>
              <a:rPr lang="en-US" i="1" dirty="0"/>
              <a:t>x</a:t>
            </a:r>
            <a:r>
              <a:rPr lang="en-US" dirty="0"/>
              <a:t> and </a:t>
            </a:r>
            <a:r>
              <a:rPr lang="en-US" dirty="0">
                <a:ea typeface="MS Gothic" panose="020B0609070205080204" pitchFamily="49" charset="-128"/>
              </a:rPr>
              <a:t>−</a:t>
            </a:r>
            <a:r>
              <a:rPr lang="en-US" i="1" dirty="0"/>
              <a:t>y</a:t>
            </a:r>
            <a:r>
              <a:rPr lang="en-US" dirty="0"/>
              <a:t> axes (fourth quadrant).</a:t>
            </a:r>
          </a:p>
        </p:txBody>
      </p:sp>
      <p:sp>
        <p:nvSpPr>
          <p:cNvPr id="4" name="Content Placeholder 3"/>
          <p:cNvSpPr>
            <a:spLocks noGrp="1"/>
          </p:cNvSpPr>
          <p:nvPr>
            <p:ph sz="quarter" idx="14"/>
          </p:nvPr>
        </p:nvSpPr>
        <p:spPr>
          <a:xfrm>
            <a:off x="457199" y="3208171"/>
            <a:ext cx="8453535" cy="402780"/>
          </a:xfrm>
        </p:spPr>
        <p:txBody>
          <a:bodyPr/>
          <a:lstStyle/>
          <a:p>
            <a:pPr marL="432" indent="0">
              <a:buNone/>
            </a:pPr>
            <a:r>
              <a:rPr lang="en-US" b="1" dirty="0">
                <a:solidFill>
                  <a:srgbClr val="C00000"/>
                </a:solidFill>
              </a:rPr>
              <a:t>c. The angle the vector sum makes from the </a:t>
            </a:r>
            <a:r>
              <a:rPr lang="en-US" b="1" i="1" dirty="0">
                <a:solidFill>
                  <a:srgbClr val="C00000"/>
                </a:solidFill>
              </a:rPr>
              <a:t>y</a:t>
            </a:r>
            <a:r>
              <a:rPr lang="en-US" b="1" dirty="0">
                <a:solidFill>
                  <a:srgbClr val="C00000"/>
                </a:solidFill>
              </a:rPr>
              <a:t>-axis can be</a:t>
            </a:r>
            <a:endParaRPr lang="en-IN" b="1" dirty="0">
              <a:solidFill>
                <a:srgbClr val="C00000"/>
              </a:solidFill>
            </a:endParaRPr>
          </a:p>
        </p:txBody>
      </p:sp>
      <p:sp>
        <p:nvSpPr>
          <p:cNvPr id="9" name="Content Placeholder 8"/>
          <p:cNvSpPr>
            <a:spLocks noGrp="1"/>
          </p:cNvSpPr>
          <p:nvPr>
            <p:ph sz="quarter" idx="15"/>
          </p:nvPr>
        </p:nvSpPr>
        <p:spPr>
          <a:xfrm>
            <a:off x="811766" y="3767072"/>
            <a:ext cx="1268961" cy="357917"/>
          </a:xfrm>
        </p:spPr>
        <p:txBody>
          <a:bodyPr/>
          <a:lstStyle/>
          <a:p>
            <a:pPr marL="432" indent="0">
              <a:buNone/>
            </a:pPr>
            <a:r>
              <a:rPr lang="en-US" b="1" dirty="0">
                <a:solidFill>
                  <a:srgbClr val="C00000"/>
                </a:solidFill>
              </a:rPr>
              <a:t>found by</a:t>
            </a:r>
            <a:endParaRPr lang="en-IN" b="1" dirty="0">
              <a:solidFill>
                <a:srgbClr val="C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543384987"/>
              </p:ext>
            </p:extLst>
          </p:nvPr>
        </p:nvGraphicFramePr>
        <p:xfrm>
          <a:off x="2114550" y="3630613"/>
          <a:ext cx="1182688" cy="706437"/>
        </p:xfrm>
        <a:graphic>
          <a:graphicData uri="http://schemas.openxmlformats.org/presentationml/2006/ole">
            <mc:AlternateContent xmlns:mc="http://schemas.openxmlformats.org/markup-compatibility/2006">
              <mc:Choice xmlns:v="urn:schemas-microsoft-com:vml" Requires="v">
                <p:oleObj spid="_x0000_s10255" name="Equation" r:id="rId4" imgW="1574640" imgH="939600" progId="Equation.DSMT4">
                  <p:embed/>
                </p:oleObj>
              </mc:Choice>
              <mc:Fallback>
                <p:oleObj name="Equation" r:id="rId4" imgW="1574640" imgH="939600" progId="Equation.DSMT4">
                  <p:embed/>
                  <p:pic>
                    <p:nvPicPr>
                      <p:cNvPr id="7" name="Object 6"/>
                      <p:cNvPicPr/>
                      <p:nvPr/>
                    </p:nvPicPr>
                    <p:blipFill>
                      <a:blip r:embed="rId5"/>
                      <a:stretch>
                        <a:fillRect/>
                      </a:stretch>
                    </p:blipFill>
                    <p:spPr>
                      <a:xfrm>
                        <a:off x="2114550" y="3630613"/>
                        <a:ext cx="1182688" cy="706437"/>
                      </a:xfrm>
                      <a:prstGeom prst="rect">
                        <a:avLst/>
                      </a:prstGeom>
                    </p:spPr>
                  </p:pic>
                </p:oleObj>
              </mc:Fallback>
            </mc:AlternateContent>
          </a:graphicData>
        </a:graphic>
      </p:graphicFrame>
      <p:sp>
        <p:nvSpPr>
          <p:cNvPr id="5" name="Content Placeholder 4"/>
          <p:cNvSpPr>
            <a:spLocks noGrp="1"/>
          </p:cNvSpPr>
          <p:nvPr>
            <p:ph sz="quarter" idx="15"/>
          </p:nvPr>
        </p:nvSpPr>
        <p:spPr>
          <a:xfrm>
            <a:off x="457200" y="4461740"/>
            <a:ext cx="8229600" cy="1016701"/>
          </a:xfrm>
        </p:spPr>
        <p:txBody>
          <a:bodyPr/>
          <a:lstStyle/>
          <a:p>
            <a:pPr marL="309600" indent="-309600">
              <a:buNone/>
            </a:pPr>
            <a:r>
              <a:rPr lang="en-US" dirty="0"/>
              <a:t>d. 3 N equals the magnitude of the vector sum times the cosine of the angle between the </a:t>
            </a:r>
            <a:r>
              <a:rPr lang="en-US" i="1" dirty="0"/>
              <a:t>x</a:t>
            </a:r>
            <a:r>
              <a:rPr lang="en-US" dirty="0"/>
              <a:t>-axis and the vector sum.</a:t>
            </a:r>
          </a:p>
        </p:txBody>
      </p:sp>
    </p:spTree>
    <p:extLst>
      <p:ext uri="{BB962C8B-B14F-4D97-AF65-F5344CB8AC3E}">
        <p14:creationId xmlns:p14="http://schemas.microsoft.com/office/powerpoint/2010/main" val="86081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72196" cy="1097279"/>
          </a:xfrm>
        </p:spPr>
        <p:txBody>
          <a:bodyPr/>
          <a:lstStyle/>
          <a:p>
            <a:r>
              <a:rPr lang="en-US" sz="3200" dirty="0"/>
              <a:t>Which Statement Is Correct About Positive Versus Negative Scalar Components?</a:t>
            </a:r>
            <a:endParaRPr lang="en-IN" sz="3200" dirty="0"/>
          </a:p>
        </p:txBody>
      </p:sp>
      <p:sp>
        <p:nvSpPr>
          <p:cNvPr id="7" name="Content Placeholder 6"/>
          <p:cNvSpPr>
            <a:spLocks noGrp="1"/>
          </p:cNvSpPr>
          <p:nvPr>
            <p:ph sz="quarter" idx="13"/>
          </p:nvPr>
        </p:nvSpPr>
        <p:spPr>
          <a:xfrm>
            <a:off x="457199" y="1556326"/>
            <a:ext cx="7585789" cy="4434275"/>
          </a:xfrm>
        </p:spPr>
        <p:txBody>
          <a:bodyPr/>
          <a:lstStyle/>
          <a:p>
            <a:pPr marL="309600" indent="-309600">
              <a:buNone/>
            </a:pPr>
            <a:r>
              <a:rPr lang="en-US" dirty="0"/>
              <a:t>a. The scalar component is always positive because it is not a vector.</a:t>
            </a:r>
          </a:p>
          <a:p>
            <a:pPr marL="309600" indent="-309600">
              <a:buNone/>
            </a:pPr>
            <a:r>
              <a:rPr lang="en-US" dirty="0"/>
              <a:t>b. If the vector component points along the positive axis, then the scalar component is positive.</a:t>
            </a:r>
          </a:p>
          <a:p>
            <a:pPr marL="291600" indent="-291600">
              <a:buNone/>
            </a:pPr>
            <a:r>
              <a:rPr lang="en-US" dirty="0"/>
              <a:t>c. If the vector component points along the positive axis, then the scalar component is negative.</a:t>
            </a:r>
          </a:p>
          <a:p>
            <a:pPr marL="309600" indent="-309600">
              <a:buNone/>
            </a:pPr>
            <a:r>
              <a:rPr lang="en-US" dirty="0"/>
              <a:t>d. If the vector component points in the opposite direction of the positive axis, then the scalar component is positive.</a:t>
            </a:r>
          </a:p>
        </p:txBody>
      </p:sp>
    </p:spTree>
    <p:extLst>
      <p:ext uri="{BB962C8B-B14F-4D97-AF65-F5344CB8AC3E}">
        <p14:creationId xmlns:p14="http://schemas.microsoft.com/office/powerpoint/2010/main" val="291503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72196" cy="1097279"/>
          </a:xfrm>
        </p:spPr>
        <p:txBody>
          <a:bodyPr/>
          <a:lstStyle/>
          <a:p>
            <a:r>
              <a:rPr lang="en-US" sz="3200" dirty="0"/>
              <a:t>Which Statement Is Correct About Positive Versus Negative Scalar Components?</a:t>
            </a:r>
            <a:endParaRPr lang="en-IN" sz="3200" dirty="0"/>
          </a:p>
        </p:txBody>
      </p:sp>
      <p:sp>
        <p:nvSpPr>
          <p:cNvPr id="7" name="Content Placeholder 6"/>
          <p:cNvSpPr>
            <a:spLocks noGrp="1"/>
          </p:cNvSpPr>
          <p:nvPr>
            <p:ph sz="quarter" idx="13"/>
          </p:nvPr>
        </p:nvSpPr>
        <p:spPr>
          <a:xfrm>
            <a:off x="457200" y="1556326"/>
            <a:ext cx="7641771" cy="4434275"/>
          </a:xfrm>
        </p:spPr>
        <p:txBody>
          <a:bodyPr/>
          <a:lstStyle/>
          <a:p>
            <a:pPr marL="309600" indent="-309600">
              <a:buNone/>
            </a:pPr>
            <a:r>
              <a:rPr lang="en-US" dirty="0"/>
              <a:t>a. The scalar component is always positive because it is not a vector.</a:t>
            </a:r>
          </a:p>
          <a:p>
            <a:pPr marL="309600" indent="-309600">
              <a:buNone/>
            </a:pPr>
            <a:r>
              <a:rPr lang="en-US" b="1" dirty="0">
                <a:solidFill>
                  <a:srgbClr val="C00000"/>
                </a:solidFill>
              </a:rPr>
              <a:t>b. If the vector component points along the positive axis, then the scalar component is positive.</a:t>
            </a:r>
          </a:p>
          <a:p>
            <a:pPr marL="298800" indent="-298800">
              <a:buNone/>
            </a:pPr>
            <a:r>
              <a:rPr lang="en-US" dirty="0"/>
              <a:t>c. If the vector component points along the positive axis, then the scalar component is negative.</a:t>
            </a:r>
          </a:p>
          <a:p>
            <a:pPr marL="309600" indent="-309600">
              <a:buNone/>
            </a:pPr>
            <a:r>
              <a:rPr lang="en-US" dirty="0"/>
              <a:t>d. If the vector component points in the opposite direction of the positive axis, then the scalar component is positive.</a:t>
            </a:r>
          </a:p>
        </p:txBody>
      </p:sp>
    </p:spTree>
    <p:extLst>
      <p:ext uri="{BB962C8B-B14F-4D97-AF65-F5344CB8AC3E}">
        <p14:creationId xmlns:p14="http://schemas.microsoft.com/office/powerpoint/2010/main" val="3977931008"/>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10811</TotalTime>
  <Words>4399</Words>
  <Application>Microsoft Office PowerPoint</Application>
  <PresentationFormat>On-screen Show (4:3)</PresentationFormat>
  <Paragraphs>330</Paragraphs>
  <Slides>42</Slides>
  <Notes>42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2" baseType="lpstr">
      <vt:lpstr>MS Gothic</vt:lpstr>
      <vt:lpstr>ＭＳ Ｐゴシック</vt:lpstr>
      <vt:lpstr>Arial</vt:lpstr>
      <vt:lpstr>Arial (Headings)</vt:lpstr>
      <vt:lpstr>Noto Sans Symbols</vt:lpstr>
      <vt:lpstr>Times New Roman</vt:lpstr>
      <vt:lpstr>Verdana</vt:lpstr>
      <vt:lpstr>508 Lecture</vt:lpstr>
      <vt:lpstr>1_508 Lecture</vt:lpstr>
      <vt:lpstr>Equation</vt:lpstr>
      <vt:lpstr>College Physics: Explore and Apply</vt:lpstr>
      <vt:lpstr>Which of the Following Statements Is Correct About Graphical Vector Addition? Be Prepared to Explain Your Reasoning.</vt:lpstr>
      <vt:lpstr>Which of the Following Statements Is Correct About Graphical Vector Addition? Be Prepared to Explain Your Reasoning.</vt:lpstr>
      <vt:lpstr>A Force of 1 N Pulls to the East While a Force of 1 N Pulls to the North. What Can We Say About the Vector Sum of These Two Forces?</vt:lpstr>
      <vt:lpstr>A Force of 1 N Pulls to the East While a Force of 1 N Pulls to the North. What Can We Say About the Vector Sum of These Two Forces?</vt:lpstr>
      <vt:lpstr>A Force of Magnitude 3 N Points in the +x Direction and a Force of 4 N Points in the −y Direction. Which of the Following Statements Is Not Correct?</vt:lpstr>
      <vt:lpstr>A Force of Magnitude 3 N Points in the +x Direction and a Force of 4 N Points in the −y Direction. Which of the Following Statements Is Not Correct?</vt:lpstr>
      <vt:lpstr>Which Statement Is Correct About Positive Versus Negative Scalar Components?</vt:lpstr>
      <vt:lpstr>Which Statement Is Correct About Positive Versus Negative Scalar Components?</vt:lpstr>
      <vt:lpstr>Which of the Following Statements About Using Newton’s Second Law in Component Form Is Correct?</vt:lpstr>
      <vt:lpstr>Which of the Following Statements About Using Newton’s Second Law in Component Form Is Correct?</vt:lpstr>
      <vt:lpstr>What Can We Conclude About the Sum of the Forces Based on the Force Diagram and the Context of Pulling a Sled Horizontally?</vt:lpstr>
      <vt:lpstr>What Can We Conclude About the Sum of the Forces Based on the Force Diagram and the Context of Pulling a Sled Horizontally?</vt:lpstr>
      <vt:lpstr>Which Force Diagram Best Represents a Child on a Swing?</vt:lpstr>
      <vt:lpstr>Which Force Diagram Best Represents a Child on a Swing?</vt:lpstr>
      <vt:lpstr>Which of the Following Statements Is Correct About Static Friction?</vt:lpstr>
      <vt:lpstr>Which of the Following Statements Is Correct About Static Friction?</vt:lpstr>
      <vt:lpstr>Which of the Following Statements Is Correct About the Magnitude of the Static Friction Force Between an Object and a Surface?</vt:lpstr>
      <vt:lpstr>Which of the Following Statements Is Correct About the Magnitude of the Static Friction Force Between an Object and a Surface?</vt:lpstr>
      <vt:lpstr>Which of the Following Statements Is Correct About Kinetic Friction?</vt:lpstr>
      <vt:lpstr>Which of the Following Statements Is Correct About Kinetic Friction?</vt:lpstr>
      <vt:lpstr>For the Situation Shown in the Diagram, Assume the Box Is Sliding Upward Along the Wall at a Constant Velocity. Which Equation(s) Will Help You Solve the Problem?</vt:lpstr>
      <vt:lpstr>For the Situation Shown in the Diagram, Assume the Box Is Sliding Upward Along the Wall at a Constant Velocity. Which Equation(s) Will Help You Solve the Problem?</vt:lpstr>
      <vt:lpstr>A Child on a Sled Is Being Pulled to the Right by a Rope at an Angle of 30°. What Can We Say About the Frictional Force on the Sled?</vt:lpstr>
      <vt:lpstr>A Child on a Sled Is Being Pulled to the Right by a Rope at an Angle of 30°. What Can We Say About the Frictional Force on the Sled?</vt:lpstr>
      <vt:lpstr>For a Child Sliding down the Water Slide, Which of the Following Is a Reason That We Tilt the x-Axis to Be Parallel to the Slide?</vt:lpstr>
      <vt:lpstr>For a Child Sliding down the Water Slide, Which of the Following Is a Reason That We Tilt the x-Axis to Be Parallel to the Slide?</vt:lpstr>
      <vt:lpstr>A Pulley Can Do the Following (If It Has Negligible Mass and Friction):</vt:lpstr>
      <vt:lpstr>A Pulley Can Do the Following (If It Has Negligible Mass and Friction):</vt:lpstr>
      <vt:lpstr>If Our Hypothesis That Horizontal and Vertical Motions Are Independent of Each Other Is Correct, What Will Be the Prediction for the Outcome of the Following Testing Experiment?</vt:lpstr>
      <vt:lpstr>If Our Hypothesis That Horizontal and Vertical Motions Are Independent of Each Other Is Correct, What Will Be the Prediction for the Outcome of the Following Testing Experiment?</vt:lpstr>
      <vt:lpstr>Why Do We Need to Resolve the Initial Velocity of a Projectile into Components When We Analyze Situations Involving Projectiles?</vt:lpstr>
      <vt:lpstr>Why Do We Need to Resolve the Initial Velocity of a Projectile into Components When We Analyze Situations Involving Projectiles?</vt:lpstr>
      <vt:lpstr>Which of the Following Statements Is Not Correct About a Projectile at the Peak of Its Trajectory?</vt:lpstr>
      <vt:lpstr>Which of the Following Statements Is Not Correct About a Projectile at the Peak of Its Trajectory?</vt:lpstr>
      <vt:lpstr>Antilock Breaks Are Important Because:</vt:lpstr>
      <vt:lpstr>Antilock Breaks Are Important Because:</vt:lpstr>
      <vt:lpstr>Which of the Following Statements Is Not Correct About the Static Friction Force Between a Car’s Tires and the Road?</vt:lpstr>
      <vt:lpstr>Which of the Following Statements Is Not Correct About the Static Friction Force Between a Car’s Tires and the Road?</vt:lpstr>
      <vt:lpstr>What Can Be Concluded by Looking at the x- and y-Equations for an Unknown Process?</vt:lpstr>
      <vt:lpstr>What Can Be Concluded by Looking at the x- and y-Equations for an Unknown Process?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Physics: Explore and Apply, Second Edition, Chapter 4 Clickers, Applying Newton’s Laws</dc:title>
  <dc:subject>Science</dc:subject>
  <dc:creator>Etkina/Planinsic/Heuvelen</dc:creator>
  <cp:keywords>College Physics</cp:keywords>
  <cp:lastModifiedBy>John Dine</cp:lastModifiedBy>
  <cp:revision>1299</cp:revision>
  <dcterms:modified xsi:type="dcterms:W3CDTF">2019-01-24T15:58:14Z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