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7"/>
  </p:notesMasterIdLst>
  <p:handoutMasterIdLst>
    <p:handoutMasterId r:id="rId58"/>
  </p:handoutMasterIdLst>
  <p:sldIdLst>
    <p:sldId id="350" r:id="rId3"/>
    <p:sldId id="352" r:id="rId4"/>
    <p:sldId id="353" r:id="rId5"/>
    <p:sldId id="354" r:id="rId6"/>
    <p:sldId id="355" r:id="rId7"/>
    <p:sldId id="356" r:id="rId8"/>
    <p:sldId id="357" r:id="rId9"/>
    <p:sldId id="358" r:id="rId10"/>
    <p:sldId id="405" r:id="rId11"/>
    <p:sldId id="360" r:id="rId12"/>
    <p:sldId id="361" r:id="rId13"/>
    <p:sldId id="362" r:id="rId14"/>
    <p:sldId id="363" r:id="rId15"/>
    <p:sldId id="364" r:id="rId16"/>
    <p:sldId id="365" r:id="rId17"/>
    <p:sldId id="366" r:id="rId18"/>
    <p:sldId id="367" r:id="rId19"/>
    <p:sldId id="368" r:id="rId20"/>
    <p:sldId id="409" r:id="rId21"/>
    <p:sldId id="370" r:id="rId22"/>
    <p:sldId id="371" r:id="rId23"/>
    <p:sldId id="372" r:id="rId24"/>
    <p:sldId id="373" r:id="rId25"/>
    <p:sldId id="374" r:id="rId26"/>
    <p:sldId id="406" r:id="rId27"/>
    <p:sldId id="376" r:id="rId28"/>
    <p:sldId id="377" r:id="rId29"/>
    <p:sldId id="378" r:id="rId30"/>
    <p:sldId id="379" r:id="rId31"/>
    <p:sldId id="389" r:id="rId32"/>
    <p:sldId id="381" r:id="rId33"/>
    <p:sldId id="382" r:id="rId34"/>
    <p:sldId id="383" r:id="rId35"/>
    <p:sldId id="384" r:id="rId36"/>
    <p:sldId id="407" r:id="rId37"/>
    <p:sldId id="386" r:id="rId38"/>
    <p:sldId id="387" r:id="rId39"/>
    <p:sldId id="388" r:id="rId40"/>
    <p:sldId id="408"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351"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81" userDrawn="1">
          <p15:clr>
            <a:srgbClr val="A4A3A4"/>
          </p15:clr>
        </p15:guide>
        <p15:guide id="2" pos="295" userDrawn="1">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Mylott, Elliot" initials="ME" lastIdx="3" clrIdx="6">
    <p:extLst>
      <p:ext uri="{19B8F6BF-5375-455C-9EA6-DF929625EA0E}">
        <p15:presenceInfo xmlns:p15="http://schemas.microsoft.com/office/powerpoint/2012/main" userId="S-1-5-21-12156805-41119481-1732801011-191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86659" autoAdjust="0"/>
  </p:normalViewPr>
  <p:slideViewPr>
    <p:cSldViewPr snapToGrid="0" snapToObjects="1">
      <p:cViewPr varScale="1">
        <p:scale>
          <a:sx n="100" d="100"/>
          <a:sy n="100" d="100"/>
        </p:scale>
        <p:origin x="2274" y="78"/>
      </p:cViewPr>
      <p:guideLst>
        <p:guide orient="horz" pos="981"/>
        <p:guide pos="295"/>
        <p:guide orient="horz" pos="3974"/>
      </p:guideLst>
    </p:cSldViewPr>
  </p:slideViewPr>
  <p:outlineViewPr>
    <p:cViewPr>
      <p:scale>
        <a:sx n="33" d="100"/>
        <a:sy n="33" d="100"/>
      </p:scale>
      <p:origin x="0" y="-315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mn-lt"/>
                <a:ea typeface="Arial"/>
                <a:cs typeface="Arial"/>
                <a:sym typeface="Arial"/>
              </a:rPr>
              <a:t>1) MathType Plugin</a:t>
            </a:r>
          </a:p>
          <a:p>
            <a:r>
              <a:rPr lang="en-US" sz="1200" b="0" i="0" u="none" strike="noStrike" kern="1200" cap="none" dirty="0">
                <a:solidFill>
                  <a:schemeClr val="dk1"/>
                </a:solidFill>
                <a:latin typeface="+mn-lt"/>
                <a:ea typeface="Arial"/>
                <a:cs typeface="Arial"/>
                <a:sym typeface="Arial"/>
              </a:rPr>
              <a:t>2) Math Player (free versions available)</a:t>
            </a:r>
          </a:p>
          <a:p>
            <a:r>
              <a:rPr lang="en-US" sz="1200" b="0" i="0" u="none" strike="noStrike" kern="1200" cap="none" dirty="0">
                <a:solidFill>
                  <a:schemeClr val="dk1"/>
                </a:solidFill>
                <a:latin typeface="+mn-lt"/>
                <a:ea typeface="Arial"/>
                <a:cs typeface="Arial"/>
                <a:sym typeface="Arial"/>
              </a:rPr>
              <a:t>3) NVDA Reader (free versions available)</a:t>
            </a:r>
            <a:endParaRPr lang="en-US"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Yourself</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164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Yourself</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210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64 units of force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277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64 units of force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876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The sum of forces on a ball in the air points downward even when a ball</a:t>
            </a:r>
            <a:r>
              <a:rPr lang="fr-FR" sz="1200" b="0" i="0" u="none" strike="noStrike" kern="1200" cap="none" baseline="0" dirty="0">
                <a:solidFill>
                  <a:schemeClr val="dk1"/>
                </a:solidFill>
                <a:latin typeface="Arial"/>
                <a:ea typeface="Arial"/>
                <a:cs typeface="Arial"/>
                <a:sym typeface="Arial"/>
              </a:rPr>
              <a:t>’</a:t>
            </a:r>
            <a:r>
              <a:rPr lang="en-US" sz="1200" b="0" i="0" u="none" strike="noStrike" kern="1200" cap="none" baseline="0" dirty="0">
                <a:solidFill>
                  <a:schemeClr val="dk1"/>
                </a:solidFill>
                <a:latin typeface="Arial"/>
                <a:ea typeface="Arial"/>
                <a:cs typeface="Arial"/>
                <a:sym typeface="Arial"/>
              </a:rPr>
              <a:t>s velocity points upward, so the hypothesis that the sum of forces is in the direction of velocity is false.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224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The sum of forces on a ball in the air points downward even when a ball</a:t>
            </a:r>
            <a:r>
              <a:rPr lang="fr-FR" sz="1200" b="0" i="0" u="none" strike="noStrike" kern="1200" cap="none" baseline="0" dirty="0">
                <a:solidFill>
                  <a:schemeClr val="dk1"/>
                </a:solidFill>
                <a:latin typeface="Arial"/>
                <a:ea typeface="Arial"/>
                <a:cs typeface="Arial"/>
                <a:sym typeface="Arial"/>
              </a:rPr>
              <a:t>’</a:t>
            </a:r>
            <a:r>
              <a:rPr lang="en-US" sz="1200" b="0" i="0" u="none" strike="noStrike" kern="1200" cap="none" baseline="0" dirty="0">
                <a:solidFill>
                  <a:schemeClr val="dk1"/>
                </a:solidFill>
                <a:latin typeface="Arial"/>
                <a:ea typeface="Arial"/>
                <a:cs typeface="Arial"/>
                <a:sym typeface="Arial"/>
              </a:rPr>
              <a:t>s velocity points upward, so the hypothesis that the sum of forces is in the direction of velocity is false.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28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E) More than one option is correct.</a:t>
            </a:r>
          </a:p>
          <a:p>
            <a:pPr eaLnBrk="1" hangingPunct="1">
              <a:defRPr/>
            </a:pPr>
            <a:r>
              <a:rPr lang="en-US" sz="1200" b="0" i="0" u="none" strike="noStrike" kern="1200" cap="none" dirty="0">
                <a:solidFill>
                  <a:schemeClr val="dk1"/>
                </a:solidFill>
                <a:latin typeface="Arial"/>
                <a:ea typeface="Arial"/>
                <a:cs typeface="Arial"/>
                <a:sym typeface="Arial"/>
              </a:rPr>
              <a:t>A)</a:t>
            </a:r>
            <a:r>
              <a:rPr lang="en-US" sz="1200" b="0" i="0" u="none" strike="noStrike" kern="1200" cap="none" baseline="0" dirty="0">
                <a:solidFill>
                  <a:schemeClr val="dk1"/>
                </a:solidFill>
                <a:latin typeface="Arial"/>
                <a:ea typeface="Arial"/>
                <a:cs typeface="Arial"/>
                <a:sym typeface="Arial"/>
              </a:rPr>
              <a:t> Constant velocity motion and </a:t>
            </a:r>
            <a:r>
              <a:rPr lang="en-US" sz="1200" b="0" i="0" u="none" strike="noStrike" kern="1200" cap="none" dirty="0">
                <a:solidFill>
                  <a:schemeClr val="dk1"/>
                </a:solidFill>
                <a:latin typeface="Arial"/>
                <a:ea typeface="Arial"/>
                <a:cs typeface="Arial"/>
                <a:sym typeface="Arial"/>
              </a:rPr>
              <a:t>D)</a:t>
            </a:r>
            <a:r>
              <a:rPr lang="en-US" sz="1200" b="0" i="0" u="none" strike="noStrike" kern="1200" cap="none" baseline="0" dirty="0">
                <a:solidFill>
                  <a:schemeClr val="dk1"/>
                </a:solidFill>
                <a:latin typeface="Arial"/>
                <a:ea typeface="Arial"/>
                <a:cs typeface="Arial"/>
                <a:sym typeface="Arial"/>
              </a:rPr>
              <a:t> Zero velocity motion (not moving)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359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E) More than one option is correct.</a:t>
            </a:r>
          </a:p>
          <a:p>
            <a:pPr eaLnBrk="1" hangingPunct="1">
              <a:defRPr/>
            </a:pPr>
            <a:r>
              <a:rPr lang="en-US" sz="1200" b="0" i="0" u="none" strike="noStrike" kern="1200" cap="none" dirty="0">
                <a:solidFill>
                  <a:schemeClr val="dk1"/>
                </a:solidFill>
                <a:latin typeface="Arial"/>
                <a:ea typeface="Arial"/>
                <a:cs typeface="Arial"/>
                <a:sym typeface="Arial"/>
              </a:rPr>
              <a:t>A)</a:t>
            </a:r>
            <a:r>
              <a:rPr lang="en-US" sz="1200" b="0" i="0" u="none" strike="noStrike" kern="1200" cap="none" baseline="0" dirty="0">
                <a:solidFill>
                  <a:schemeClr val="dk1"/>
                </a:solidFill>
                <a:latin typeface="Arial"/>
                <a:ea typeface="Arial"/>
                <a:cs typeface="Arial"/>
                <a:sym typeface="Arial"/>
              </a:rPr>
              <a:t> Constant velocity motion and </a:t>
            </a:r>
            <a:r>
              <a:rPr lang="en-US" sz="1200" b="0" i="0" u="none" strike="noStrike" kern="1200" cap="none" dirty="0">
                <a:solidFill>
                  <a:schemeClr val="dk1"/>
                </a:solidFill>
                <a:latin typeface="Arial"/>
                <a:ea typeface="Arial"/>
                <a:cs typeface="Arial"/>
                <a:sym typeface="Arial"/>
              </a:rPr>
              <a:t>D)</a:t>
            </a:r>
            <a:r>
              <a:rPr lang="en-US" sz="1200" b="0" i="0" u="none" strike="noStrike" kern="1200" cap="none" baseline="0" dirty="0">
                <a:solidFill>
                  <a:schemeClr val="dk1"/>
                </a:solidFill>
                <a:latin typeface="Arial"/>
                <a:ea typeface="Arial"/>
                <a:cs typeface="Arial"/>
                <a:sym typeface="Arial"/>
              </a:rPr>
              <a:t> Zero velocity motion (not moving)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014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The two forces have the same magnitude.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4363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The two forces have the same magnitude.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550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The SI unit of a force is the kg.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625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a:t>
            </a:r>
            <a:r>
              <a:rPr lang="tr-TR" sz="1200" b="0" i="0" u="none" strike="noStrike" kern="1200" cap="none" dirty="0">
                <a:solidFill>
                  <a:schemeClr val="dk1"/>
                </a:solidFill>
                <a:latin typeface="Arial"/>
                <a:ea typeface="Arial"/>
                <a:cs typeface="Arial"/>
                <a:sym typeface="Arial"/>
              </a:rPr>
              <a:t>No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666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a:t>
            </a:r>
            <a:r>
              <a:rPr lang="tr-TR" sz="1200" b="0" i="0" u="none" strike="noStrike" kern="1200" cap="none" dirty="0">
                <a:solidFill>
                  <a:schemeClr val="dk1"/>
                </a:solidFill>
                <a:latin typeface="Arial"/>
                <a:ea typeface="Arial"/>
                <a:cs typeface="Arial"/>
                <a:sym typeface="Arial"/>
              </a:rPr>
              <a:t>No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920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E) </a:t>
            </a:r>
            <a:r>
              <a:rPr lang="en-US" dirty="0"/>
              <a:t>More than one option is correct.</a:t>
            </a:r>
          </a:p>
          <a:p>
            <a:pPr eaLnBrk="1" hangingPunct="1">
              <a:defRPr/>
            </a:pPr>
            <a:endParaRPr lang="en-US" sz="1200" b="0" i="0" u="none" strike="noStrike" kern="1200" cap="none" dirty="0">
              <a:solidFill>
                <a:schemeClr val="dk1"/>
              </a:solidFill>
              <a:latin typeface="Arial"/>
              <a:ea typeface="Arial"/>
              <a:cs typeface="Arial"/>
              <a:sym typeface="Arial"/>
            </a:endParaRPr>
          </a:p>
          <a:p>
            <a:pPr eaLnBrk="1" hangingPunct="1">
              <a:defRPr/>
            </a:pPr>
            <a:r>
              <a:rPr lang="en-US" sz="1200" b="0" i="0" u="none" strike="noStrike" kern="1200" cap="none" dirty="0">
                <a:solidFill>
                  <a:schemeClr val="dk1"/>
                </a:solidFill>
                <a:latin typeface="Arial"/>
                <a:ea typeface="Arial"/>
                <a:cs typeface="Arial"/>
                <a:sym typeface="Arial"/>
              </a:rPr>
              <a:t>B) A person sitting in a car that is moving at a constant velocity.</a:t>
            </a:r>
            <a:r>
              <a:rPr lang="en-US" sz="1200" b="0" i="0" u="none" strike="noStrike" kern="1200" cap="none" baseline="0" dirty="0">
                <a:solidFill>
                  <a:schemeClr val="dk1"/>
                </a:solidFill>
                <a:latin typeface="Arial"/>
                <a:ea typeface="Arial"/>
                <a:cs typeface="Arial"/>
                <a:sym typeface="Arial"/>
              </a:rPr>
              <a:t> </a:t>
            </a:r>
            <a:r>
              <a:rPr lang="en-US" sz="1200" b="0" i="0" u="none" strike="noStrike" kern="1200" cap="none" dirty="0">
                <a:solidFill>
                  <a:schemeClr val="dk1"/>
                </a:solidFill>
                <a:latin typeface="Arial"/>
                <a:ea typeface="Arial"/>
                <a:cs typeface="Arial"/>
                <a:sym typeface="Arial"/>
              </a:rPr>
              <a:t>D) A person sitting in a stationary car.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981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E) </a:t>
            </a:r>
            <a:r>
              <a:rPr lang="en-US" dirty="0"/>
              <a:t>More than one option is correct.</a:t>
            </a:r>
          </a:p>
          <a:p>
            <a:pPr eaLnBrk="1" hangingPunct="1">
              <a:defRPr/>
            </a:pPr>
            <a:endParaRPr lang="en-US" sz="1200" b="0" i="0" u="none" strike="noStrike" kern="1200" cap="none" dirty="0">
              <a:solidFill>
                <a:schemeClr val="dk1"/>
              </a:solidFill>
              <a:latin typeface="Arial"/>
              <a:ea typeface="Arial"/>
              <a:cs typeface="Arial"/>
              <a:sym typeface="Arial"/>
            </a:endParaRPr>
          </a:p>
          <a:p>
            <a:pPr eaLnBrk="1" hangingPunct="1">
              <a:defRPr/>
            </a:pPr>
            <a:r>
              <a:rPr lang="en-US" sz="1200" b="0" i="0" u="none" strike="noStrike" kern="1200" cap="none" dirty="0">
                <a:solidFill>
                  <a:schemeClr val="dk1"/>
                </a:solidFill>
                <a:latin typeface="Arial"/>
                <a:ea typeface="Arial"/>
                <a:cs typeface="Arial"/>
                <a:sym typeface="Arial"/>
              </a:rPr>
              <a:t>B) A person sitting in a car that is moving at a constant velocity.</a:t>
            </a:r>
            <a:r>
              <a:rPr lang="en-US" sz="1200" b="0" i="0" u="none" strike="noStrike" kern="1200" cap="none" baseline="0" dirty="0">
                <a:solidFill>
                  <a:schemeClr val="dk1"/>
                </a:solidFill>
                <a:latin typeface="Arial"/>
                <a:ea typeface="Arial"/>
                <a:cs typeface="Arial"/>
                <a:sym typeface="Arial"/>
              </a:rPr>
              <a:t> </a:t>
            </a:r>
            <a:r>
              <a:rPr lang="en-US" sz="1200" b="0" i="0" u="none" strike="noStrike" kern="1200" cap="none" dirty="0">
                <a:solidFill>
                  <a:schemeClr val="dk1"/>
                </a:solidFill>
                <a:latin typeface="Arial"/>
                <a:ea typeface="Arial"/>
                <a:cs typeface="Arial"/>
                <a:sym typeface="Arial"/>
              </a:rPr>
              <a:t>D) A person sitting in a stationary car.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825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68 kg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0374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68 kg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0958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7806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 All of the above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9365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u="none" strike="noStrike" kern="1200" cap="none" dirty="0">
                <a:solidFill>
                  <a:schemeClr val="dk1"/>
                </a:solidFill>
                <a:latin typeface="Arial"/>
                <a:ea typeface="Arial"/>
                <a:cs typeface="Arial"/>
                <a:sym typeface="Arial"/>
              </a:rPr>
              <a:t>Answer: D) All objects have the same acceleration only when air can be ignored (or when there is no air present). </a:t>
            </a:r>
          </a:p>
          <a:p>
            <a:pPr eaLnBrk="1" hangingPunct="1"/>
            <a:endParaRPr lang="en-US" sz="1200" b="0" i="0" u="none" strike="noStrike" kern="1200" cap="none" dirty="0">
              <a:solidFill>
                <a:schemeClr val="dk1"/>
              </a:solidFill>
              <a:latin typeface="Arial"/>
              <a:ea typeface="Arial"/>
              <a:cs typeface="Arial"/>
              <a:sym typeface="Arial"/>
            </a:endParaRPr>
          </a:p>
          <a:p>
            <a:pPr eaLnBrk="1" hangingPunct="1"/>
            <a:r>
              <a:rPr lang="en-US" dirty="0"/>
              <a:t>Note: This question is in part to remind students that the axis is our choice.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6242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u="none" strike="noStrike" kern="1200" cap="none" dirty="0">
                <a:solidFill>
                  <a:schemeClr val="dk1"/>
                </a:solidFill>
                <a:latin typeface="Arial"/>
                <a:ea typeface="Arial"/>
                <a:cs typeface="Arial"/>
                <a:sym typeface="Arial"/>
              </a:rPr>
              <a:t>Answer: D) All objects have the same acceleration only when air can be ignored (or when there is no air present). </a:t>
            </a:r>
          </a:p>
          <a:p>
            <a:pPr eaLnBrk="1" hangingPunct="1"/>
            <a:endParaRPr lang="en-US" sz="1200" b="0" i="0" u="none" strike="noStrike" kern="1200" cap="none" dirty="0">
              <a:solidFill>
                <a:schemeClr val="dk1"/>
              </a:solidFill>
              <a:latin typeface="Arial"/>
              <a:ea typeface="Arial"/>
              <a:cs typeface="Arial"/>
              <a:sym typeface="Arial"/>
            </a:endParaRPr>
          </a:p>
          <a:p>
            <a:pPr eaLnBrk="1" hangingPunct="1"/>
            <a:r>
              <a:rPr lang="en-US" dirty="0"/>
              <a:t>Note: This question is in part to remind students that the axis is our choice.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444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The SI unit of a force is the kg.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44054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dirty="0"/>
              <a:t>In the same direction as; speed 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122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dirty="0"/>
              <a:t>In the same direction as; speed 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6226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E)</a:t>
            </a:r>
            <a:r>
              <a:rPr lang="en-US" sz="1200" b="0" i="0" u="none" strike="noStrike" kern="1200" cap="none" baseline="0" dirty="0">
                <a:solidFill>
                  <a:schemeClr val="dk1"/>
                </a:solidFill>
                <a:latin typeface="Arial"/>
                <a:ea typeface="Arial"/>
                <a:cs typeface="Arial"/>
                <a:sym typeface="Arial"/>
              </a:rPr>
              <a:t> All of the above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6439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E)</a:t>
            </a:r>
            <a:r>
              <a:rPr lang="en-US" sz="1200" b="0" i="0" u="none" strike="noStrike" kern="1200" cap="none" baseline="0" dirty="0">
                <a:solidFill>
                  <a:schemeClr val="dk1"/>
                </a:solidFill>
                <a:latin typeface="Arial"/>
                <a:ea typeface="Arial"/>
                <a:cs typeface="Arial"/>
                <a:sym typeface="Arial"/>
              </a:rPr>
              <a:t> All of the above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9484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The object is accelerating at a rate of </a:t>
            </a:r>
            <a:r>
              <a:rPr lang="en-US" sz="1200" b="0" i="0" u="none" strike="noStrike" kern="1200" cap="none" baseline="0" dirty="0">
                <a:solidFill>
                  <a:schemeClr val="dk1"/>
                </a:solidFill>
                <a:latin typeface="MS Gothic" panose="020B0609070205080204" pitchFamily="49" charset="-128"/>
                <a:ea typeface="MS Gothic" panose="020B0609070205080204" pitchFamily="49" charset="-128"/>
                <a:cs typeface="Arial"/>
                <a:sym typeface="Arial"/>
              </a:rPr>
              <a:t>−</a:t>
            </a:r>
            <a:r>
              <a:rPr lang="en-US" sz="1200" b="0" i="0" u="none" strike="noStrike" kern="1200" cap="none" baseline="0" dirty="0">
                <a:solidFill>
                  <a:schemeClr val="dk1"/>
                </a:solidFill>
                <a:latin typeface="Arial"/>
                <a:ea typeface="Arial"/>
                <a:cs typeface="Arial"/>
                <a:sym typeface="Arial"/>
              </a:rPr>
              <a:t>4 m/s</a:t>
            </a:r>
            <a:r>
              <a:rPr lang="en-US" sz="1200" b="0" i="0" u="none" strike="noStrike" kern="1200" cap="none" baseline="30000" dirty="0">
                <a:solidFill>
                  <a:schemeClr val="dk1"/>
                </a:solidFill>
                <a:latin typeface="Arial"/>
                <a:ea typeface="Arial"/>
                <a:cs typeface="Arial"/>
                <a:sym typeface="Arial"/>
              </a:rPr>
              <a:t>2</a:t>
            </a:r>
            <a:r>
              <a:rPr lang="en-US" sz="1200" b="0" i="0" u="none" strike="noStrike" kern="1200" cap="none" baseline="0" dirty="0">
                <a:solidFill>
                  <a:schemeClr val="dk1"/>
                </a:solidFill>
                <a:latin typeface="Arial"/>
                <a:ea typeface="Arial"/>
                <a:cs typeface="Arial"/>
                <a:sym typeface="Arial"/>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4615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The object is accelerating at a rate of </a:t>
            </a:r>
            <a:r>
              <a:rPr lang="en-US" sz="1200" b="0" i="0" u="none" strike="noStrike" kern="1200" cap="none" baseline="0" dirty="0">
                <a:solidFill>
                  <a:schemeClr val="dk1"/>
                </a:solidFill>
                <a:latin typeface="MS Gothic" panose="020B0609070205080204" pitchFamily="49" charset="-128"/>
                <a:ea typeface="MS Gothic" panose="020B0609070205080204" pitchFamily="49" charset="-128"/>
                <a:cs typeface="Arial"/>
                <a:sym typeface="Arial"/>
              </a:rPr>
              <a:t>−</a:t>
            </a:r>
            <a:r>
              <a:rPr lang="en-US" sz="1200" b="0" i="0" u="none" strike="noStrike" kern="1200" cap="none" baseline="0" dirty="0">
                <a:solidFill>
                  <a:schemeClr val="dk1"/>
                </a:solidFill>
                <a:latin typeface="Arial"/>
                <a:ea typeface="Arial"/>
                <a:cs typeface="Arial"/>
                <a:sym typeface="Arial"/>
              </a:rPr>
              <a:t>4 m/s</a:t>
            </a:r>
            <a:r>
              <a:rPr lang="en-US" sz="1200" b="0" i="0" u="none" strike="noStrike" kern="1200" cap="none" baseline="30000" dirty="0">
                <a:solidFill>
                  <a:schemeClr val="dk1"/>
                </a:solidFill>
                <a:latin typeface="Arial"/>
                <a:ea typeface="Arial"/>
                <a:cs typeface="Arial"/>
                <a:sym typeface="Arial"/>
              </a:rPr>
              <a:t>2</a:t>
            </a:r>
            <a:r>
              <a:rPr lang="en-US" sz="1200" b="0" i="0" u="none" strike="noStrike" kern="1200" cap="none" baseline="0" dirty="0">
                <a:solidFill>
                  <a:schemeClr val="dk1"/>
                </a:solidFill>
                <a:latin typeface="Arial"/>
                <a:ea typeface="Arial"/>
                <a:cs typeface="Arial"/>
                <a:sym typeface="Arial"/>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432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Two of them are correct.</a:t>
            </a:r>
          </a:p>
          <a:p>
            <a:endParaRPr lang="en-US" sz="1200" b="0" i="0" u="none" strike="noStrike" kern="1200" cap="none" baseline="0" dirty="0">
              <a:solidFill>
                <a:schemeClr val="dk1"/>
              </a:solidFill>
              <a:latin typeface="Arial"/>
              <a:ea typeface="Arial"/>
              <a:cs typeface="Arial"/>
              <a:sym typeface="Arial"/>
            </a:endParaRPr>
          </a:p>
          <a:p>
            <a:r>
              <a:rPr lang="en-US" dirty="0"/>
              <a:t>Note: This is meant to prompt further discussion since WHICH two </a:t>
            </a:r>
            <a:r>
              <a:rPr lang="en-US" dirty="0" err="1"/>
              <a:t>isn</a:t>
            </a:r>
            <a:r>
              <a:rPr lang="fr-FR" dirty="0"/>
              <a:t>'</a:t>
            </a:r>
            <a:r>
              <a:rPr lang="en-US" dirty="0"/>
              <a:t>t stated.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6134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Answer: D)</a:t>
            </a:r>
            <a:r>
              <a:rPr lang="en-US" sz="1200" b="0" i="0" u="none" strike="noStrike" kern="1200" cap="none" baseline="0" dirty="0">
                <a:solidFill>
                  <a:schemeClr val="dk1"/>
                </a:solidFill>
                <a:latin typeface="Arial"/>
                <a:ea typeface="Arial"/>
                <a:cs typeface="Arial"/>
                <a:sym typeface="Arial"/>
              </a:rPr>
              <a:t> Two of them are correct.</a:t>
            </a:r>
          </a:p>
          <a:p>
            <a:endParaRPr lang="en-US" sz="1200" b="0" i="0" u="none" strike="noStrike" kern="1200" cap="none" baseline="0" dirty="0">
              <a:solidFill>
                <a:schemeClr val="dk1"/>
              </a:solidFill>
              <a:latin typeface="Arial"/>
              <a:ea typeface="Arial"/>
              <a:cs typeface="Arial"/>
              <a:sym typeface="Arial"/>
            </a:endParaRPr>
          </a:p>
          <a:p>
            <a:r>
              <a:rPr lang="en-US" dirty="0"/>
              <a:t>Note: This is meant to prompt further discussion since WHICH two isn</a:t>
            </a:r>
            <a:r>
              <a:rPr lang="fr-FR" dirty="0"/>
              <a:t>'</a:t>
            </a:r>
            <a:r>
              <a:rPr lang="en-US" dirty="0"/>
              <a:t>t stated.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3663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 </a:t>
            </a:r>
            <a:r>
              <a:rPr lang="en-US" sz="1200" dirty="0"/>
              <a:t>Diagram (a)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3678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 </a:t>
            </a:r>
            <a:r>
              <a:rPr lang="en-US" sz="1200" dirty="0"/>
              <a:t>Diagram (a)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853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i="0" u="none" strike="noStrike" kern="1200" cap="none" dirty="0">
                <a:solidFill>
                  <a:schemeClr val="dk1"/>
                </a:solidFill>
                <a:latin typeface="Arial"/>
                <a:ea typeface="Arial"/>
                <a:cs typeface="Arial"/>
                <a:sym typeface="Arial"/>
              </a:rPr>
              <a:t>Answer: B)</a:t>
            </a:r>
            <a:r>
              <a:rPr lang="en-US" sz="1200" b="0" i="0" u="none" strike="noStrike" kern="1200" cap="none" baseline="0" dirty="0">
                <a:solidFill>
                  <a:schemeClr val="dk1"/>
                </a:solidFill>
                <a:latin typeface="Arial"/>
                <a:ea typeface="Arial"/>
                <a:cs typeface="Arial"/>
                <a:sym typeface="Arial"/>
              </a:rPr>
              <a:t> </a:t>
            </a:r>
            <a:r>
              <a:rPr lang="en-US" sz="1200" b="0" i="0" u="none" strike="noStrike" kern="1200" cap="none" dirty="0">
                <a:solidFill>
                  <a:schemeClr val="dk1"/>
                </a:solidFill>
                <a:latin typeface="Arial"/>
                <a:ea typeface="Arial"/>
                <a:cs typeface="Arial"/>
                <a:sym typeface="Arial"/>
              </a:rPr>
              <a:t>If the outcome of an experiment does not match the prediction, the hypothesis needs to be reconsidered or rejected.</a:t>
            </a:r>
            <a:endParaRPr lang="en-US" sz="1200" b="0" i="0" u="none" strike="noStrike" kern="1200" cap="none" baseline="0"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6608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 </a:t>
            </a:r>
            <a:r>
              <a:rPr lang="en-US" dirty="0"/>
              <a:t>All of these statements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854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D) </a:t>
            </a:r>
            <a:r>
              <a:rPr lang="en-US" dirty="0"/>
              <a:t>All of these statements are correct.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22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 </a:t>
            </a:r>
            <a:r>
              <a:rPr lang="en-US" dirty="0"/>
              <a:t>The object’s vertical velocity is changing.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8797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dk1"/>
                </a:solidFill>
                <a:latin typeface="Arial"/>
                <a:ea typeface="Arial"/>
                <a:cs typeface="Arial"/>
                <a:sym typeface="Arial"/>
              </a:rPr>
              <a:t>Answer: A) </a:t>
            </a:r>
            <a:r>
              <a:rPr lang="en-US" dirty="0"/>
              <a:t>The object’s vertical velocity is changing.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5891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A person in an elevator standing on a scale will always observe a scale reading equal to mg (where m is the person</a:t>
            </a:r>
            <a:r>
              <a:rPr lang="fr-FR" sz="1200" b="0" i="0" u="none" strike="noStrike" kern="1200" cap="none" baseline="0" dirty="0">
                <a:solidFill>
                  <a:schemeClr val="dk1"/>
                </a:solidFill>
                <a:latin typeface="Arial"/>
                <a:ea typeface="Arial"/>
                <a:cs typeface="Arial"/>
                <a:sym typeface="Arial"/>
              </a:rPr>
              <a:t>’</a:t>
            </a:r>
            <a:r>
              <a:rPr lang="en-US" sz="1200" b="0" i="0" u="none" strike="noStrike" kern="1200" cap="none" baseline="0" dirty="0">
                <a:solidFill>
                  <a:schemeClr val="dk1"/>
                </a:solidFill>
                <a:latin typeface="Arial"/>
                <a:ea typeface="Arial"/>
                <a:cs typeface="Arial"/>
                <a:sym typeface="Arial"/>
              </a:rPr>
              <a:t>s mass).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5639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A)</a:t>
            </a:r>
            <a:r>
              <a:rPr lang="en-US" sz="1200" b="0" i="0" u="none" strike="noStrike" kern="1200" cap="none" baseline="0" dirty="0">
                <a:solidFill>
                  <a:schemeClr val="dk1"/>
                </a:solidFill>
                <a:latin typeface="Arial"/>
                <a:ea typeface="Arial"/>
                <a:cs typeface="Arial"/>
                <a:sym typeface="Arial"/>
              </a:rPr>
              <a:t> A person in an elevator standing on a scale will always observe a scale reading equal to mg (where m is the person</a:t>
            </a:r>
            <a:r>
              <a:rPr lang="fr-FR" sz="1200" b="0" i="0" u="none" strike="noStrike" kern="1200" cap="none" baseline="0" dirty="0">
                <a:solidFill>
                  <a:schemeClr val="dk1"/>
                </a:solidFill>
                <a:latin typeface="Arial"/>
                <a:ea typeface="Arial"/>
                <a:cs typeface="Arial"/>
                <a:sym typeface="Arial"/>
              </a:rPr>
              <a:t>’</a:t>
            </a:r>
            <a:r>
              <a:rPr lang="en-US" sz="1200" b="0" i="0" u="none" strike="noStrike" kern="1200" cap="none" baseline="0" dirty="0">
                <a:solidFill>
                  <a:schemeClr val="dk1"/>
                </a:solidFill>
                <a:latin typeface="Arial"/>
                <a:ea typeface="Arial"/>
                <a:cs typeface="Arial"/>
                <a:sym typeface="Arial"/>
              </a:rPr>
              <a:t>s mass).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8124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a:t>
            </a:r>
            <a:r>
              <a:rPr lang="en-US" sz="1200" b="0" i="0" u="none" strike="noStrike" kern="1200" cap="none" baseline="0" dirty="0">
                <a:solidFill>
                  <a:schemeClr val="dk1"/>
                </a:solidFill>
                <a:latin typeface="Arial"/>
                <a:ea typeface="Arial"/>
                <a:cs typeface="Arial"/>
                <a:sym typeface="Arial"/>
              </a:rPr>
              <a:t> </a:t>
            </a:r>
            <a:r>
              <a:rPr lang="pt-BR" sz="1200" b="0" i="0" u="none" strike="noStrike" kern="1200" cap="none" baseline="0" dirty="0">
                <a:solidFill>
                  <a:schemeClr val="dk1"/>
                </a:solidFill>
                <a:latin typeface="Arial"/>
                <a:ea typeface="Arial"/>
                <a:cs typeface="Arial"/>
                <a:sym typeface="Arial"/>
              </a:rPr>
              <a:t>equal to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1406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a:t>
            </a:r>
            <a:r>
              <a:rPr lang="en-US" sz="1200" b="0" i="0" u="none" strike="noStrike" kern="1200" cap="none" baseline="0" dirty="0">
                <a:solidFill>
                  <a:schemeClr val="dk1"/>
                </a:solidFill>
                <a:latin typeface="Arial"/>
                <a:ea typeface="Arial"/>
                <a:cs typeface="Arial"/>
                <a:sym typeface="Arial"/>
              </a:rPr>
              <a:t> </a:t>
            </a:r>
            <a:r>
              <a:rPr lang="pt-BR" sz="1200" b="0" i="0" u="none" strike="noStrike" kern="1200" cap="none" baseline="0" dirty="0">
                <a:solidFill>
                  <a:schemeClr val="dk1"/>
                </a:solidFill>
                <a:latin typeface="Arial"/>
                <a:ea typeface="Arial"/>
                <a:cs typeface="Arial"/>
                <a:sym typeface="Arial"/>
              </a:rPr>
              <a:t>equal to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031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a:t>
            </a:r>
            <a:r>
              <a:rPr lang="en-US" sz="1200" b="0" i="1" u="none" strike="noStrike" kern="1200" cap="none" dirty="0">
                <a:solidFill>
                  <a:schemeClr val="dk1"/>
                </a:solidFill>
                <a:latin typeface="Arial"/>
                <a:ea typeface="Arial"/>
                <a:cs typeface="Arial"/>
                <a:sym typeface="Arial"/>
              </a:rPr>
              <a:t>F</a:t>
            </a:r>
            <a:r>
              <a:rPr lang="en-US" sz="1200" b="0" i="0" u="none" strike="noStrike" kern="1200" cap="none" baseline="-25000" dirty="0">
                <a:solidFill>
                  <a:schemeClr val="dk1"/>
                </a:solidFill>
                <a:latin typeface="Arial"/>
                <a:ea typeface="Arial"/>
                <a:cs typeface="Arial"/>
                <a:sym typeface="Arial"/>
              </a:rPr>
              <a:t>A on B </a:t>
            </a:r>
            <a:r>
              <a:rPr lang="en-US" sz="1200" b="0" i="0" u="none" strike="noStrike" kern="1200" cap="none" dirty="0">
                <a:solidFill>
                  <a:schemeClr val="dk1"/>
                </a:solidFill>
                <a:latin typeface="Arial"/>
                <a:ea typeface="Arial"/>
                <a:cs typeface="Arial"/>
                <a:sym typeface="Arial"/>
              </a:rPr>
              <a:t>will be equal to </a:t>
            </a:r>
            <a:r>
              <a:rPr lang="en-US" sz="1200" b="0" i="1" u="none" strike="noStrike" kern="1200" cap="none" dirty="0">
                <a:solidFill>
                  <a:schemeClr val="dk1"/>
                </a:solidFill>
                <a:latin typeface="Arial"/>
                <a:ea typeface="Arial"/>
                <a:cs typeface="Arial"/>
                <a:sym typeface="Arial"/>
              </a:rPr>
              <a:t>F</a:t>
            </a:r>
            <a:r>
              <a:rPr lang="en-US" sz="1200" b="0" i="0" u="none" strike="noStrike" kern="1200" cap="none" baseline="-25000" dirty="0">
                <a:solidFill>
                  <a:schemeClr val="dk1"/>
                </a:solidFill>
                <a:latin typeface="Arial"/>
                <a:ea typeface="Arial"/>
                <a:cs typeface="Arial"/>
                <a:sym typeface="Arial"/>
              </a:rPr>
              <a:t>B on A</a:t>
            </a:r>
            <a:r>
              <a:rPr lang="en-US" sz="1200" b="0" i="0" u="none" strike="noStrike" kern="1200" cap="none" dirty="0">
                <a:solidFill>
                  <a:schemeClr val="dk1"/>
                </a:solidFill>
                <a:latin typeface="Arial"/>
                <a:ea typeface="Arial"/>
                <a:cs typeface="Arial"/>
                <a:sym typeface="Arial"/>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778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B) </a:t>
            </a:r>
            <a:r>
              <a:rPr lang="en-US" sz="1200" b="0" i="1" u="none" strike="noStrike" kern="1200" cap="none" dirty="0">
                <a:solidFill>
                  <a:schemeClr val="dk1"/>
                </a:solidFill>
                <a:latin typeface="Arial"/>
                <a:ea typeface="Arial"/>
                <a:cs typeface="Arial"/>
                <a:sym typeface="Arial"/>
              </a:rPr>
              <a:t>F</a:t>
            </a:r>
            <a:r>
              <a:rPr lang="en-US" sz="1200" b="0" i="0" u="none" strike="noStrike" kern="1200" cap="none" baseline="-25000" dirty="0">
                <a:solidFill>
                  <a:schemeClr val="dk1"/>
                </a:solidFill>
                <a:latin typeface="Arial"/>
                <a:ea typeface="Arial"/>
                <a:cs typeface="Arial"/>
                <a:sym typeface="Arial"/>
              </a:rPr>
              <a:t>A on B </a:t>
            </a:r>
            <a:r>
              <a:rPr lang="en-US" sz="1200" b="0" i="0" u="none" strike="noStrike" kern="1200" cap="none" dirty="0">
                <a:solidFill>
                  <a:schemeClr val="dk1"/>
                </a:solidFill>
                <a:latin typeface="Arial"/>
                <a:ea typeface="Arial"/>
                <a:cs typeface="Arial"/>
                <a:sym typeface="Arial"/>
              </a:rPr>
              <a:t>will be equal to </a:t>
            </a:r>
            <a:r>
              <a:rPr lang="en-US" sz="1200" b="0" i="1" u="none" strike="noStrike" kern="1200" cap="none" dirty="0">
                <a:solidFill>
                  <a:schemeClr val="dk1"/>
                </a:solidFill>
                <a:latin typeface="Arial"/>
                <a:ea typeface="Arial"/>
                <a:cs typeface="Arial"/>
                <a:sym typeface="Arial"/>
              </a:rPr>
              <a:t>F</a:t>
            </a:r>
            <a:r>
              <a:rPr lang="en-US" sz="1200" b="0" i="0" u="none" strike="noStrike" kern="1200" cap="none" baseline="-25000" dirty="0">
                <a:solidFill>
                  <a:schemeClr val="dk1"/>
                </a:solidFill>
                <a:latin typeface="Arial"/>
                <a:ea typeface="Arial"/>
                <a:cs typeface="Arial"/>
                <a:sym typeface="Arial"/>
              </a:rPr>
              <a:t>B on A</a:t>
            </a:r>
            <a:r>
              <a:rPr lang="en-US" sz="1200" b="0" i="0" u="none" strike="noStrike" kern="1200" cap="none" dirty="0">
                <a:solidFill>
                  <a:schemeClr val="dk1"/>
                </a:solidFill>
                <a:latin typeface="Arial"/>
                <a:ea typeface="Arial"/>
                <a:cs typeface="Arial"/>
                <a:sym typeface="Arial"/>
              </a:rPr>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755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i="0" u="none" strike="noStrike" kern="1200" cap="none" dirty="0">
                <a:solidFill>
                  <a:schemeClr val="dk1"/>
                </a:solidFill>
                <a:latin typeface="Arial"/>
                <a:ea typeface="Arial"/>
                <a:cs typeface="Arial"/>
                <a:sym typeface="Arial"/>
              </a:rPr>
              <a:t>Answer: B)</a:t>
            </a:r>
            <a:r>
              <a:rPr lang="en-US" sz="1200" b="0" i="0" u="none" strike="noStrike" kern="1200" cap="none" baseline="0" dirty="0">
                <a:solidFill>
                  <a:schemeClr val="dk1"/>
                </a:solidFill>
                <a:latin typeface="Arial"/>
                <a:ea typeface="Arial"/>
                <a:cs typeface="Arial"/>
                <a:sym typeface="Arial"/>
              </a:rPr>
              <a:t> </a:t>
            </a:r>
            <a:r>
              <a:rPr lang="en-US" sz="1200" b="0" i="0" u="none" strike="noStrike" kern="1200" cap="none" dirty="0">
                <a:solidFill>
                  <a:schemeClr val="dk1"/>
                </a:solidFill>
                <a:latin typeface="Arial"/>
                <a:ea typeface="Arial"/>
                <a:cs typeface="Arial"/>
                <a:sym typeface="Arial"/>
              </a:rPr>
              <a:t>If the outcome of an experiment does not match the prediction, the hypothesis needs to be reconsidered or rejected.</a:t>
            </a:r>
            <a:endParaRPr lang="en-US" sz="1200" b="0" i="0" u="none" strike="noStrike" kern="1200" cap="none" baseline="0"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4187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sz="1200" b="0" dirty="0">
                <a:solidFill>
                  <a:srgbClr val="FF0000"/>
                </a:solidFill>
              </a:rPr>
              <a:t>The acceleration of the baseball has the same magnitude as the acceleration of the bat.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081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sz="1200" b="0" dirty="0">
                <a:solidFill>
                  <a:srgbClr val="FF0000"/>
                </a:solidFill>
              </a:rPr>
              <a:t>The acceleration of the baseball has the same magnitude as the acceleration of the bat.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974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sz="1200" dirty="0"/>
              <a:t>The force from the ball pulling the Earth up.</a:t>
            </a:r>
            <a:endParaRPr lang="en-US" sz="1200" b="0" dirty="0">
              <a:solidFill>
                <a:srgbClr val="FF0000"/>
              </a:solidFil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56440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 </a:t>
            </a:r>
            <a:r>
              <a:rPr lang="en-US" sz="1200" dirty="0"/>
              <a:t>The force from the ball pulling the Earth up.</a:t>
            </a:r>
            <a:endParaRPr lang="en-US" sz="1200" b="0" dirty="0">
              <a:solidFill>
                <a:srgbClr val="FF0000"/>
              </a:solidFil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9984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54</a:t>
            </a:fld>
            <a:endParaRPr lang="en-US" dirty="0"/>
          </a:p>
        </p:txBody>
      </p:sp>
    </p:spTree>
    <p:extLst>
      <p:ext uri="{BB962C8B-B14F-4D97-AF65-F5344CB8AC3E}">
        <p14:creationId xmlns:p14="http://schemas.microsoft.com/office/powerpoint/2010/main" val="137298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i="0" u="none" strike="noStrike" kern="1200" cap="none" dirty="0">
                <a:solidFill>
                  <a:schemeClr val="dk1"/>
                </a:solidFill>
                <a:latin typeface="Arial"/>
                <a:ea typeface="Arial"/>
                <a:cs typeface="Arial"/>
                <a:sym typeface="Arial"/>
              </a:rPr>
              <a:t>Answer: C)</a:t>
            </a:r>
            <a:r>
              <a:rPr lang="en-US" sz="1200" b="0" i="0" u="none" strike="noStrike" kern="1200" cap="none" baseline="0" dirty="0">
                <a:solidFill>
                  <a:schemeClr val="dk1"/>
                </a:solidFill>
                <a:latin typeface="Arial"/>
                <a:ea typeface="Arial"/>
                <a:cs typeface="Arial"/>
                <a:sym typeface="Arial"/>
              </a:rPr>
              <a:t> Air pushes up on objects but this effect is very small compared to other interactions we are usually considering.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181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i="0" u="none" strike="noStrike" kern="1200" cap="none" dirty="0">
                <a:solidFill>
                  <a:schemeClr val="dk1"/>
                </a:solidFill>
                <a:latin typeface="Arial"/>
                <a:ea typeface="Arial"/>
                <a:cs typeface="Arial"/>
                <a:sym typeface="Arial"/>
              </a:rPr>
              <a:t>Answer: C)</a:t>
            </a:r>
            <a:r>
              <a:rPr lang="en-US" sz="1200" b="0" i="0" u="none" strike="noStrike" kern="1200" cap="none" baseline="0" dirty="0">
                <a:solidFill>
                  <a:schemeClr val="dk1"/>
                </a:solidFill>
                <a:latin typeface="Arial"/>
                <a:ea typeface="Arial"/>
                <a:cs typeface="Arial"/>
                <a:sym typeface="Arial"/>
              </a:rPr>
              <a:t> Air pushes up on objects but this effect is very small compared to other interactions we are usually considering.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693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a:t>
            </a:r>
            <a:r>
              <a:rPr lang="en-US" sz="1200" b="0" i="0" u="none" strike="noStrike" kern="1200" cap="none" baseline="0" dirty="0">
                <a:solidFill>
                  <a:schemeClr val="dk1"/>
                </a:solidFill>
                <a:latin typeface="Arial"/>
                <a:ea typeface="Arial"/>
                <a:cs typeface="Arial"/>
                <a:sym typeface="Arial"/>
              </a:rPr>
              <a:t> There are two external forces: book “A” on book “B” and Earth on book “B.”</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584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latin typeface="Arial"/>
                <a:ea typeface="Arial"/>
                <a:cs typeface="Arial"/>
                <a:sym typeface="Arial"/>
              </a:rPr>
              <a:t>Answer: C)</a:t>
            </a:r>
            <a:r>
              <a:rPr lang="en-US" sz="1200" b="0" i="0" u="none" strike="noStrike" kern="1200" cap="none" baseline="0" dirty="0">
                <a:solidFill>
                  <a:schemeClr val="dk1"/>
                </a:solidFill>
                <a:latin typeface="Arial"/>
                <a:ea typeface="Arial"/>
                <a:cs typeface="Arial"/>
                <a:sym typeface="Arial"/>
              </a:rPr>
              <a:t> There are two external forces: book “A” on book “B” and Earth on book “B.”</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646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200">
                <a:latin typeface="+mn-lt"/>
              </a:defRPr>
            </a:lvl1pPr>
            <a:lvl2pPr marL="741600" indent="-284400">
              <a:buClr>
                <a:srgbClr val="007FA3"/>
              </a:buClr>
              <a:defRPr sz="2200">
                <a:latin typeface="+mn-lt"/>
              </a:defRPr>
            </a:lvl2pPr>
            <a:lvl3pPr indent="-230400">
              <a:buClr>
                <a:srgbClr val="007FA3"/>
              </a:buClr>
              <a:defRPr sz="2200">
                <a:latin typeface="+mn-lt"/>
              </a:defRPr>
            </a:lvl3pPr>
            <a:lvl4pPr indent="-230400">
              <a:buClr>
                <a:srgbClr val="007FA3"/>
              </a:buClr>
              <a:defRPr sz="2200">
                <a:latin typeface="+mn-lt"/>
              </a:defRPr>
            </a:lvl4pPr>
            <a:lvl5pPr indent="-230400">
              <a:buClr>
                <a:srgbClr val="007FA3"/>
              </a:buClr>
              <a:defRPr sz="22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200">
                <a:latin typeface="+mn-lt"/>
              </a:defRPr>
            </a:lvl1pPr>
            <a:lvl2pPr indent="-2304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200">
                <a:latin typeface="+mn-lt"/>
              </a:defRPr>
            </a:lvl1pPr>
            <a:lvl2pPr indent="-255600">
              <a:defRPr sz="2200">
                <a:latin typeface="+mn-lt"/>
              </a:defRPr>
            </a:lvl2pPr>
            <a:lvl3pPr indent="-230400">
              <a:defRPr sz="2200">
                <a:latin typeface="+mn-lt"/>
              </a:defRPr>
            </a:lvl3pPr>
            <a:lvl4pPr indent="-230400">
              <a:defRPr sz="2200">
                <a:latin typeface="+mn-lt"/>
              </a:defRPr>
            </a:lvl4pPr>
            <a:lvl5pPr indent="-230400">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a:lstStyle>
            <a:lvl1pPr marR="0" indent="-2556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2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2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16" name="Text Placeholder 5"/>
          <p:cNvSpPr txBox="1">
            <a:spLocks/>
          </p:cNvSpPr>
          <p:nvPr userDrawn="1"/>
        </p:nvSpPr>
        <p:spPr>
          <a:xfrm>
            <a:off x="3750906" y="6460018"/>
            <a:ext cx="5005228" cy="397981"/>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defRPr/>
            </a:pPr>
            <a:r>
              <a:rPr lang="en-US" altLang="en-US" sz="1200" dirty="0">
                <a:solidFill>
                  <a:schemeClr val="bg2"/>
                </a:solidFill>
                <a:latin typeface="Verdana"/>
                <a:ea typeface="Verdana" panose="020B0604030504040204" pitchFamily="34" charset="0"/>
                <a:cs typeface="Verdana" panose="020B0604030504040204" pitchFamily="34" charset="0"/>
              </a:rPr>
              <a:t>Copyright © 2019 Pearson Education, Inc.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7.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6"/>
            <a:ext cx="8229600" cy="963780"/>
          </a:xfrm>
        </p:spPr>
        <p:txBody>
          <a:bodyPr anchor="ctr"/>
          <a:lstStyle/>
          <a:p>
            <a:r>
              <a:rPr lang="en-US" dirty="0"/>
              <a:t>College Physics: Explore and Apply</a:t>
            </a:r>
          </a:p>
        </p:txBody>
      </p:sp>
      <p:sp>
        <p:nvSpPr>
          <p:cNvPr id="3" name="Text Placeholder 2"/>
          <p:cNvSpPr>
            <a:spLocks noGrp="1"/>
          </p:cNvSpPr>
          <p:nvPr>
            <p:ph type="body" idx="1"/>
          </p:nvPr>
        </p:nvSpPr>
        <p:spPr>
          <a:xfrm>
            <a:off x="457200" y="1121436"/>
            <a:ext cx="8229600" cy="444259"/>
          </a:xfrm>
        </p:spPr>
        <p:txBody>
          <a:bodyPr/>
          <a:lstStyle/>
          <a:p>
            <a:pPr lvl="0"/>
            <a:r>
              <a:rPr lang="en-US" dirty="0">
                <a:latin typeface="+mn-lt"/>
              </a:rPr>
              <a:t>Second Edition</a:t>
            </a:r>
          </a:p>
        </p:txBody>
      </p:sp>
      <p:sp>
        <p:nvSpPr>
          <p:cNvPr id="4" name="Text Placeholder 3"/>
          <p:cNvSpPr>
            <a:spLocks noGrp="1"/>
          </p:cNvSpPr>
          <p:nvPr>
            <p:ph type="body" idx="2"/>
          </p:nvPr>
        </p:nvSpPr>
        <p:spPr>
          <a:xfrm>
            <a:off x="4833257" y="1989249"/>
            <a:ext cx="3750906" cy="1037048"/>
          </a:xfrm>
        </p:spPr>
        <p:txBody>
          <a:bodyPr/>
          <a:lstStyle/>
          <a:p>
            <a:r>
              <a:rPr lang="en-US" b="1" dirty="0">
                <a:latin typeface="+mn-lt"/>
              </a:rPr>
              <a:t>Chapter 3 Clickers</a:t>
            </a:r>
          </a:p>
        </p:txBody>
      </p:sp>
      <p:sp>
        <p:nvSpPr>
          <p:cNvPr id="5" name="Text Placeholder 4"/>
          <p:cNvSpPr>
            <a:spLocks noGrp="1"/>
          </p:cNvSpPr>
          <p:nvPr>
            <p:ph type="body" idx="3"/>
          </p:nvPr>
        </p:nvSpPr>
        <p:spPr>
          <a:xfrm>
            <a:off x="4977444" y="3150372"/>
            <a:ext cx="3450566" cy="914634"/>
          </a:xfrm>
        </p:spPr>
        <p:txBody>
          <a:bodyPr/>
          <a:lstStyle/>
          <a:p>
            <a:pPr lvl="0" algn="ctr"/>
            <a:r>
              <a:rPr lang="hu-HU" dirty="0">
                <a:latin typeface="+mn-lt"/>
              </a:rPr>
              <a:t>Newtonian Mechanics</a:t>
            </a:r>
            <a:endParaRPr lang="en-US" dirty="0">
              <a:latin typeface="+mn-lt"/>
            </a:endParaRPr>
          </a:p>
        </p:txBody>
      </p:sp>
      <p:pic>
        <p:nvPicPr>
          <p:cNvPr id="10" name="Picture 9" descr="Front Cover: College Physics: Explore and Apply Second Edition by Etkina, Planinsic and Heuvelen."/>
          <p:cNvPicPr>
            <a:picLocks noChangeAspect="1"/>
          </p:cNvPicPr>
          <p:nvPr/>
        </p:nvPicPr>
        <p:blipFill>
          <a:blip r:embed="rId3"/>
          <a:stretch>
            <a:fillRect/>
          </a:stretch>
        </p:blipFill>
        <p:spPr>
          <a:xfrm>
            <a:off x="523975" y="1665287"/>
            <a:ext cx="3649313" cy="4643437"/>
          </a:xfrm>
          <a:prstGeom prst="rect">
            <a:avLst/>
          </a:prstGeom>
          <a:ln w="9525">
            <a:solidFill>
              <a:schemeClr val="tx1"/>
            </a:solidFill>
          </a:ln>
        </p:spPr>
      </p:pic>
      <p:sp>
        <p:nvSpPr>
          <p:cNvPr id="7" name="TextBox 6"/>
          <p:cNvSpPr txBox="1"/>
          <p:nvPr/>
        </p:nvSpPr>
        <p:spPr>
          <a:xfrm>
            <a:off x="5741674" y="4939346"/>
            <a:ext cx="1920768" cy="1200329"/>
          </a:xfrm>
          <a:prstGeom prst="rect">
            <a:avLst/>
          </a:prstGeom>
          <a:noFill/>
        </p:spPr>
        <p:txBody>
          <a:bodyPr wrap="square" rtlCol="0">
            <a:spAutoFit/>
          </a:bodyPr>
          <a:lstStyle/>
          <a:p>
            <a:pPr lvl="0" algn="ctr"/>
            <a:r>
              <a:rPr lang="en-US" sz="1800" dirty="0">
                <a:latin typeface="+mn-lt"/>
              </a:rPr>
              <a:t>Prepared by Elliot Mylott</a:t>
            </a:r>
          </a:p>
          <a:p>
            <a:pPr lvl="0" algn="ctr"/>
            <a:r>
              <a:rPr lang="en-US" sz="1800" dirty="0">
                <a:latin typeface="+mn-lt"/>
              </a:rPr>
              <a:t>University of Portland</a:t>
            </a:r>
          </a:p>
        </p:txBody>
      </p:sp>
      <p:sp>
        <p:nvSpPr>
          <p:cNvPr id="6" name="Text Placeholder 5"/>
          <p:cNvSpPr>
            <a:spLocks noGrp="1"/>
          </p:cNvSpPr>
          <p:nvPr>
            <p:ph type="body" idx="13"/>
          </p:nvPr>
        </p:nvSpPr>
        <p:spPr>
          <a:xfrm>
            <a:off x="3750906" y="6460018"/>
            <a:ext cx="5005228" cy="397981"/>
          </a:xfrm>
        </p:spPr>
        <p:txBody>
          <a:bodyPr anchor="ctr"/>
          <a:lstStyle/>
          <a:p>
            <a:pPr algn="r">
              <a:buClrTx/>
              <a:buSzTx/>
              <a:defRPr/>
            </a:pPr>
            <a:r>
              <a:rPr lang="en-US" altLang="en-US" sz="1200" dirty="0">
                <a:solidFill>
                  <a:schemeClr val="bg2"/>
                </a:solidFill>
                <a:latin typeface="Verdana"/>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5553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682877"/>
          </a:xfrm>
        </p:spPr>
        <p:txBody>
          <a:bodyPr/>
          <a:lstStyle/>
          <a:p>
            <a:r>
              <a:rPr lang="en-US" sz="2600" dirty="0"/>
              <a:t>You Slide Toward the Right at Decreasing Speed on a Horizontal Wooden Floor. Choose Yourself as the System. Which of the Following Objects Is Not an External Object That Interacts with You?</a:t>
            </a:r>
            <a:endParaRPr lang="en-IN" sz="2600" dirty="0"/>
          </a:p>
        </p:txBody>
      </p:sp>
      <p:sp>
        <p:nvSpPr>
          <p:cNvPr id="3" name="Content Placeholder 2"/>
          <p:cNvSpPr>
            <a:spLocks noGrp="1"/>
          </p:cNvSpPr>
          <p:nvPr>
            <p:ph sz="quarter" idx="13"/>
          </p:nvPr>
        </p:nvSpPr>
        <p:spPr>
          <a:xfrm>
            <a:off x="457200" y="2233911"/>
            <a:ext cx="8229600" cy="2842287"/>
          </a:xfrm>
        </p:spPr>
        <p:txBody>
          <a:bodyPr/>
          <a:lstStyle/>
          <a:p>
            <a:pPr marL="432" indent="0">
              <a:spcBef>
                <a:spcPts val="600"/>
              </a:spcBef>
              <a:buNone/>
            </a:pPr>
            <a:r>
              <a:rPr lang="en-US" dirty="0"/>
              <a:t>a. The wooden floor</a:t>
            </a:r>
          </a:p>
          <a:p>
            <a:pPr marL="432" indent="0">
              <a:spcBef>
                <a:spcPts val="600"/>
              </a:spcBef>
              <a:buNone/>
            </a:pPr>
            <a:r>
              <a:rPr lang="en-US" dirty="0"/>
              <a:t>b. Air in the room</a:t>
            </a:r>
          </a:p>
          <a:p>
            <a:pPr marL="432" indent="0">
              <a:spcBef>
                <a:spcPts val="600"/>
              </a:spcBef>
              <a:buNone/>
            </a:pPr>
            <a:r>
              <a:rPr lang="en-US" dirty="0"/>
              <a:t>c. Earth</a:t>
            </a:r>
          </a:p>
          <a:p>
            <a:pPr marL="432" indent="0">
              <a:spcBef>
                <a:spcPts val="600"/>
              </a:spcBef>
              <a:buNone/>
            </a:pPr>
            <a:r>
              <a:rPr lang="en-US" dirty="0"/>
              <a:t>d. Yourself</a:t>
            </a:r>
          </a:p>
        </p:txBody>
      </p:sp>
    </p:spTree>
    <p:extLst>
      <p:ext uri="{BB962C8B-B14F-4D97-AF65-F5344CB8AC3E}">
        <p14:creationId xmlns:p14="http://schemas.microsoft.com/office/powerpoint/2010/main" val="147533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682877"/>
          </a:xfrm>
        </p:spPr>
        <p:txBody>
          <a:bodyPr/>
          <a:lstStyle/>
          <a:p>
            <a:r>
              <a:rPr lang="en-US" sz="2600" dirty="0"/>
              <a:t>You Slide Toward the Right at Decreasing Speed on a Horizontal Wooden Floor. Choose Yourself as the System. Which of the Following Objects Is Not an External Object That Interacts with You?</a:t>
            </a:r>
            <a:endParaRPr lang="en-IN" sz="2600" dirty="0"/>
          </a:p>
        </p:txBody>
      </p:sp>
      <p:sp>
        <p:nvSpPr>
          <p:cNvPr id="3" name="Content Placeholder 2"/>
          <p:cNvSpPr>
            <a:spLocks noGrp="1"/>
          </p:cNvSpPr>
          <p:nvPr>
            <p:ph sz="quarter" idx="13"/>
          </p:nvPr>
        </p:nvSpPr>
        <p:spPr>
          <a:xfrm>
            <a:off x="457200" y="2233911"/>
            <a:ext cx="8229600" cy="2842287"/>
          </a:xfrm>
        </p:spPr>
        <p:txBody>
          <a:bodyPr/>
          <a:lstStyle/>
          <a:p>
            <a:pPr marL="432" indent="0">
              <a:spcBef>
                <a:spcPts val="600"/>
              </a:spcBef>
              <a:buNone/>
            </a:pPr>
            <a:r>
              <a:rPr lang="en-US" dirty="0"/>
              <a:t>a. The wooden floor</a:t>
            </a:r>
          </a:p>
          <a:p>
            <a:pPr marL="432" indent="0">
              <a:spcBef>
                <a:spcPts val="600"/>
              </a:spcBef>
              <a:buNone/>
            </a:pPr>
            <a:r>
              <a:rPr lang="en-US" dirty="0"/>
              <a:t>b. Air in the room</a:t>
            </a:r>
          </a:p>
          <a:p>
            <a:pPr marL="432" indent="0">
              <a:spcBef>
                <a:spcPts val="600"/>
              </a:spcBef>
              <a:buNone/>
            </a:pPr>
            <a:r>
              <a:rPr lang="en-US" dirty="0"/>
              <a:t>c. Earth</a:t>
            </a:r>
          </a:p>
          <a:p>
            <a:pPr marL="432" indent="0">
              <a:spcBef>
                <a:spcPts val="600"/>
              </a:spcBef>
              <a:buNone/>
            </a:pPr>
            <a:r>
              <a:rPr lang="en-US" b="1" dirty="0">
                <a:solidFill>
                  <a:srgbClr val="C00000"/>
                </a:solidFill>
              </a:rPr>
              <a:t>d. Yourself</a:t>
            </a:r>
          </a:p>
        </p:txBody>
      </p:sp>
    </p:spTree>
    <p:extLst>
      <p:ext uri="{BB962C8B-B14F-4D97-AF65-F5344CB8AC3E}">
        <p14:creationId xmlns:p14="http://schemas.microsoft.com/office/powerpoint/2010/main" val="83774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666"/>
            <a:ext cx="8229600" cy="2812647"/>
          </a:xfrm>
        </p:spPr>
        <p:txBody>
          <a:bodyPr/>
          <a:lstStyle/>
          <a:p>
            <a:r>
              <a:rPr lang="en-US" sz="2600" dirty="0"/>
              <a:t>A Book Bag Is Hanging from a Spring Scale. The Book Bag Hanging from a Spring Scale Is Partially Supported by a Platform Scale. The Platform Scale Reads About 36 Units of Force, and the Spring Scale Reads About 28 Units of Force. What Is the Magnitude of the Force That Earth Exerts on the Bag?</a:t>
            </a:r>
            <a:endParaRPr lang="en-IN" sz="2600" dirty="0"/>
          </a:p>
        </p:txBody>
      </p:sp>
      <p:sp>
        <p:nvSpPr>
          <p:cNvPr id="3" name="Content Placeholder 2"/>
          <p:cNvSpPr>
            <a:spLocks noGrp="1"/>
          </p:cNvSpPr>
          <p:nvPr>
            <p:ph sz="quarter" idx="13"/>
          </p:nvPr>
        </p:nvSpPr>
        <p:spPr>
          <a:xfrm>
            <a:off x="457200" y="3553427"/>
            <a:ext cx="8229600" cy="2437173"/>
          </a:xfrm>
        </p:spPr>
        <p:txBody>
          <a:bodyPr/>
          <a:lstStyle/>
          <a:p>
            <a:pPr marL="432" indent="0">
              <a:spcBef>
                <a:spcPts val="600"/>
              </a:spcBef>
              <a:buNone/>
            </a:pPr>
            <a:r>
              <a:rPr lang="en-US" dirty="0"/>
              <a:t>a. 64 units of force</a:t>
            </a:r>
          </a:p>
          <a:p>
            <a:pPr marL="432" indent="0">
              <a:spcBef>
                <a:spcPts val="600"/>
              </a:spcBef>
              <a:buNone/>
            </a:pPr>
            <a:r>
              <a:rPr lang="en-US" dirty="0"/>
              <a:t>b. 36 units of force</a:t>
            </a:r>
          </a:p>
          <a:p>
            <a:pPr marL="432" indent="0">
              <a:spcBef>
                <a:spcPts val="600"/>
              </a:spcBef>
              <a:buNone/>
            </a:pPr>
            <a:r>
              <a:rPr lang="en-US" dirty="0"/>
              <a:t>c. 28 units of force</a:t>
            </a:r>
          </a:p>
          <a:p>
            <a:pPr marL="432" indent="0">
              <a:spcBef>
                <a:spcPts val="600"/>
              </a:spcBef>
              <a:buNone/>
            </a:pPr>
            <a:r>
              <a:rPr lang="en-US" dirty="0"/>
              <a:t>d. 8 units of force</a:t>
            </a:r>
          </a:p>
        </p:txBody>
      </p:sp>
    </p:spTree>
    <p:extLst>
      <p:ext uri="{BB962C8B-B14F-4D97-AF65-F5344CB8AC3E}">
        <p14:creationId xmlns:p14="http://schemas.microsoft.com/office/powerpoint/2010/main" val="227549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666"/>
            <a:ext cx="8229600" cy="2812647"/>
          </a:xfrm>
        </p:spPr>
        <p:txBody>
          <a:bodyPr/>
          <a:lstStyle/>
          <a:p>
            <a:r>
              <a:rPr lang="en-US" sz="2600" dirty="0"/>
              <a:t>A Book Bag Is Hanging from a Spring Scale. The Book Bag Hanging from a Spring Scale Is Partially Supported by a Platform Scale. The Platform Scale Reads About 36 Units of Force, and the Spring Scale Reads About 28 Units of Force. What Is the Magnitude of the Force That Earth Exerts on the Bag?</a:t>
            </a:r>
            <a:endParaRPr lang="en-IN" sz="2600" dirty="0"/>
          </a:p>
        </p:txBody>
      </p:sp>
      <p:sp>
        <p:nvSpPr>
          <p:cNvPr id="3" name="Content Placeholder 2"/>
          <p:cNvSpPr>
            <a:spLocks noGrp="1"/>
          </p:cNvSpPr>
          <p:nvPr>
            <p:ph sz="quarter" idx="13"/>
          </p:nvPr>
        </p:nvSpPr>
        <p:spPr>
          <a:xfrm>
            <a:off x="457200" y="3553427"/>
            <a:ext cx="8229600" cy="2437173"/>
          </a:xfrm>
        </p:spPr>
        <p:txBody>
          <a:bodyPr/>
          <a:lstStyle/>
          <a:p>
            <a:pPr marL="432" indent="0">
              <a:spcBef>
                <a:spcPts val="600"/>
              </a:spcBef>
              <a:buNone/>
            </a:pPr>
            <a:r>
              <a:rPr lang="en-US" b="1" dirty="0">
                <a:solidFill>
                  <a:srgbClr val="C00000"/>
                </a:solidFill>
              </a:rPr>
              <a:t>a. 64 units of force</a:t>
            </a:r>
          </a:p>
          <a:p>
            <a:pPr marL="432" indent="0">
              <a:spcBef>
                <a:spcPts val="600"/>
              </a:spcBef>
              <a:buNone/>
            </a:pPr>
            <a:r>
              <a:rPr lang="en-US" dirty="0"/>
              <a:t>b. 36 units of force</a:t>
            </a:r>
          </a:p>
          <a:p>
            <a:pPr marL="432" indent="0">
              <a:spcBef>
                <a:spcPts val="600"/>
              </a:spcBef>
              <a:buNone/>
            </a:pPr>
            <a:r>
              <a:rPr lang="en-US" dirty="0"/>
              <a:t>c. 28 units of force</a:t>
            </a:r>
          </a:p>
          <a:p>
            <a:pPr marL="432" indent="0">
              <a:spcBef>
                <a:spcPts val="600"/>
              </a:spcBef>
              <a:buNone/>
            </a:pPr>
            <a:r>
              <a:rPr lang="en-US" dirty="0"/>
              <a:t>d. 8 units of force</a:t>
            </a:r>
          </a:p>
        </p:txBody>
      </p:sp>
    </p:spTree>
    <p:extLst>
      <p:ext uri="{BB962C8B-B14F-4D97-AF65-F5344CB8AC3E}">
        <p14:creationId xmlns:p14="http://schemas.microsoft.com/office/powerpoint/2010/main" val="399260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Statement That Is the Most Correct.</a:t>
            </a:r>
            <a:endParaRPr lang="en-IN" dirty="0"/>
          </a:p>
        </p:txBody>
      </p:sp>
      <p:sp>
        <p:nvSpPr>
          <p:cNvPr id="3" name="Content Placeholder 2"/>
          <p:cNvSpPr>
            <a:spLocks noGrp="1"/>
          </p:cNvSpPr>
          <p:nvPr>
            <p:ph sz="quarter" idx="13"/>
          </p:nvPr>
        </p:nvSpPr>
        <p:spPr>
          <a:xfrm>
            <a:off x="457201" y="1556326"/>
            <a:ext cx="7663070" cy="4434275"/>
          </a:xfrm>
        </p:spPr>
        <p:txBody>
          <a:bodyPr/>
          <a:lstStyle/>
          <a:p>
            <a:pPr marL="306000" indent="-306000">
              <a:spcBef>
                <a:spcPts val="600"/>
              </a:spcBef>
              <a:buNone/>
            </a:pPr>
            <a:r>
              <a:rPr lang="en-US" dirty="0"/>
              <a:t>a. The sum of forces on a ball in the air points downward even when a ball</a:t>
            </a:r>
            <a:r>
              <a:rPr lang="fr-FR" dirty="0"/>
              <a:t>’</a:t>
            </a:r>
            <a:r>
              <a:rPr lang="en-US" dirty="0"/>
              <a:t>s velocity points upward, so the hypothesis that the sum of forces is in the direction of velocity is false.</a:t>
            </a:r>
          </a:p>
          <a:p>
            <a:pPr marL="306000" indent="-306000">
              <a:spcBef>
                <a:spcPts val="600"/>
              </a:spcBef>
              <a:buNone/>
            </a:pPr>
            <a:r>
              <a:rPr lang="en-US" dirty="0"/>
              <a:t>b. The sum of forces on a ball in the air points downward, as does the ball</a:t>
            </a:r>
            <a:r>
              <a:rPr lang="fr-FR" dirty="0"/>
              <a:t>’</a:t>
            </a:r>
            <a:r>
              <a:rPr lang="en-US" dirty="0"/>
              <a:t>s change in velocity vector, so the hypothesis that the sum of forces is in the direction of the change in velocity must be true.</a:t>
            </a:r>
          </a:p>
        </p:txBody>
      </p:sp>
    </p:spTree>
    <p:extLst>
      <p:ext uri="{BB962C8B-B14F-4D97-AF65-F5344CB8AC3E}">
        <p14:creationId xmlns:p14="http://schemas.microsoft.com/office/powerpoint/2010/main" val="317826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Statement That Is the Most Correct.</a:t>
            </a:r>
            <a:endParaRPr lang="en-IN" dirty="0"/>
          </a:p>
        </p:txBody>
      </p:sp>
      <p:sp>
        <p:nvSpPr>
          <p:cNvPr id="3" name="Content Placeholder 2"/>
          <p:cNvSpPr>
            <a:spLocks noGrp="1"/>
          </p:cNvSpPr>
          <p:nvPr>
            <p:ph sz="quarter" idx="13"/>
          </p:nvPr>
        </p:nvSpPr>
        <p:spPr>
          <a:xfrm>
            <a:off x="457199" y="1556326"/>
            <a:ext cx="8020879" cy="4434275"/>
          </a:xfrm>
        </p:spPr>
        <p:txBody>
          <a:bodyPr/>
          <a:lstStyle/>
          <a:p>
            <a:pPr marL="306000" indent="-306000">
              <a:spcBef>
                <a:spcPts val="600"/>
              </a:spcBef>
              <a:buNone/>
            </a:pPr>
            <a:r>
              <a:rPr lang="en-US" b="1" dirty="0">
                <a:solidFill>
                  <a:srgbClr val="C00000"/>
                </a:solidFill>
              </a:rPr>
              <a:t>a. The sum of forces on a ball in the air points downward even when a ball</a:t>
            </a:r>
            <a:r>
              <a:rPr lang="fr-FR" b="1" dirty="0">
                <a:solidFill>
                  <a:srgbClr val="C00000"/>
                </a:solidFill>
              </a:rPr>
              <a:t>’</a:t>
            </a:r>
            <a:r>
              <a:rPr lang="en-US" b="1" dirty="0">
                <a:solidFill>
                  <a:srgbClr val="C00000"/>
                </a:solidFill>
              </a:rPr>
              <a:t>s velocity points upward, so the hypothesis that the sum of forces is in the direction of velocity is false.</a:t>
            </a:r>
          </a:p>
          <a:p>
            <a:pPr marL="306000" indent="-306000">
              <a:spcBef>
                <a:spcPts val="600"/>
              </a:spcBef>
              <a:buNone/>
            </a:pPr>
            <a:r>
              <a:rPr lang="en-US" dirty="0"/>
              <a:t>b. The sum of forces on a ball in the air points downward, as does the ball</a:t>
            </a:r>
            <a:r>
              <a:rPr lang="fr-FR" dirty="0"/>
              <a:t>’</a:t>
            </a:r>
            <a:r>
              <a:rPr lang="en-US" dirty="0"/>
              <a:t>s change in velocity vector, so the hypothesis that the sum of forces is in the direction of the change in velocity must be true.</a:t>
            </a:r>
          </a:p>
        </p:txBody>
      </p:sp>
    </p:spTree>
    <p:extLst>
      <p:ext uri="{BB962C8B-B14F-4D97-AF65-F5344CB8AC3E}">
        <p14:creationId xmlns:p14="http://schemas.microsoft.com/office/powerpoint/2010/main" val="373446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Which Type of Motion Is Possible for the System Object When the Sum of Forces Is Zero? Be Prepared to Give an Example for Your Choice(s).</a:t>
            </a:r>
            <a:endParaRPr lang="en-IN" sz="2600" dirty="0"/>
          </a:p>
        </p:txBody>
      </p:sp>
      <p:sp>
        <p:nvSpPr>
          <p:cNvPr id="3" name="Content Placeholder 2"/>
          <p:cNvSpPr>
            <a:spLocks noGrp="1"/>
          </p:cNvSpPr>
          <p:nvPr>
            <p:ph sz="quarter" idx="13"/>
          </p:nvPr>
        </p:nvSpPr>
        <p:spPr>
          <a:xfrm>
            <a:off x="457200" y="1956122"/>
            <a:ext cx="8229600" cy="4034479"/>
          </a:xfrm>
        </p:spPr>
        <p:txBody>
          <a:bodyPr/>
          <a:lstStyle/>
          <a:p>
            <a:pPr marL="432" indent="0" eaLnBrk="1" hangingPunct="1">
              <a:spcBef>
                <a:spcPts val="600"/>
              </a:spcBef>
              <a:buNone/>
            </a:pPr>
            <a:r>
              <a:rPr lang="en-US" dirty="0"/>
              <a:t>a. Constant velocity motion</a:t>
            </a:r>
          </a:p>
          <a:p>
            <a:pPr marL="432" indent="0" eaLnBrk="1" hangingPunct="1">
              <a:spcBef>
                <a:spcPts val="600"/>
              </a:spcBef>
              <a:buNone/>
            </a:pPr>
            <a:r>
              <a:rPr lang="en-US" dirty="0"/>
              <a:t>b. Increasing velocity motion</a:t>
            </a:r>
          </a:p>
          <a:p>
            <a:pPr marL="432" indent="0" eaLnBrk="1" hangingPunct="1">
              <a:spcBef>
                <a:spcPts val="600"/>
              </a:spcBef>
              <a:buNone/>
            </a:pPr>
            <a:r>
              <a:rPr lang="en-US" dirty="0"/>
              <a:t>c. Decreasing velocity motion</a:t>
            </a:r>
          </a:p>
          <a:p>
            <a:pPr marL="432" indent="0" eaLnBrk="1" hangingPunct="1">
              <a:spcBef>
                <a:spcPts val="600"/>
              </a:spcBef>
              <a:buNone/>
            </a:pPr>
            <a:r>
              <a:rPr lang="en-US" dirty="0"/>
              <a:t>d. Zero velocity motion (not moving)</a:t>
            </a:r>
          </a:p>
          <a:p>
            <a:pPr marL="432" indent="0" eaLnBrk="1" hangingPunct="1">
              <a:spcBef>
                <a:spcPts val="600"/>
              </a:spcBef>
              <a:buNone/>
            </a:pPr>
            <a:r>
              <a:rPr lang="en-US" dirty="0"/>
              <a:t>e. More than one option is correct.</a:t>
            </a:r>
          </a:p>
        </p:txBody>
      </p:sp>
    </p:spTree>
    <p:extLst>
      <p:ext uri="{BB962C8B-B14F-4D97-AF65-F5344CB8AC3E}">
        <p14:creationId xmlns:p14="http://schemas.microsoft.com/office/powerpoint/2010/main" val="84089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0955"/>
          </a:xfrm>
        </p:spPr>
        <p:txBody>
          <a:bodyPr/>
          <a:lstStyle/>
          <a:p>
            <a:r>
              <a:rPr lang="en-US" sz="2600" dirty="0"/>
              <a:t>Which Type of Motion Is Possible for the System Object When the Sum of Forces Is Zero? Be Prepared to Give an Example for Your Choice(s).</a:t>
            </a:r>
            <a:endParaRPr lang="en-IN" sz="2600" dirty="0"/>
          </a:p>
        </p:txBody>
      </p:sp>
      <p:sp>
        <p:nvSpPr>
          <p:cNvPr id="3" name="Content Placeholder 2"/>
          <p:cNvSpPr>
            <a:spLocks noGrp="1"/>
          </p:cNvSpPr>
          <p:nvPr>
            <p:ph sz="quarter" idx="13"/>
          </p:nvPr>
        </p:nvSpPr>
        <p:spPr>
          <a:xfrm>
            <a:off x="457200" y="1956122"/>
            <a:ext cx="8229600" cy="4034479"/>
          </a:xfrm>
        </p:spPr>
        <p:txBody>
          <a:bodyPr/>
          <a:lstStyle/>
          <a:p>
            <a:pPr marL="432" indent="0" eaLnBrk="1" hangingPunct="1">
              <a:spcBef>
                <a:spcPts val="600"/>
              </a:spcBef>
              <a:buNone/>
            </a:pPr>
            <a:r>
              <a:rPr lang="en-US" b="1" dirty="0">
                <a:solidFill>
                  <a:srgbClr val="C00000"/>
                </a:solidFill>
              </a:rPr>
              <a:t>a. Constant velocity motion</a:t>
            </a:r>
          </a:p>
          <a:p>
            <a:pPr marL="432" indent="0" eaLnBrk="1" hangingPunct="1">
              <a:spcBef>
                <a:spcPts val="600"/>
              </a:spcBef>
              <a:buNone/>
            </a:pPr>
            <a:r>
              <a:rPr lang="en-US" dirty="0"/>
              <a:t>b. Increasing velocity motion</a:t>
            </a:r>
          </a:p>
          <a:p>
            <a:pPr marL="432" indent="0" eaLnBrk="1" hangingPunct="1">
              <a:spcBef>
                <a:spcPts val="600"/>
              </a:spcBef>
              <a:buNone/>
            </a:pPr>
            <a:r>
              <a:rPr lang="en-US" dirty="0"/>
              <a:t>c. Decreasing velocity motion</a:t>
            </a:r>
          </a:p>
          <a:p>
            <a:pPr marL="432" indent="0" eaLnBrk="1" hangingPunct="1">
              <a:spcBef>
                <a:spcPts val="600"/>
              </a:spcBef>
              <a:buNone/>
            </a:pPr>
            <a:r>
              <a:rPr lang="en-US" b="1" dirty="0">
                <a:solidFill>
                  <a:srgbClr val="C00000"/>
                </a:solidFill>
              </a:rPr>
              <a:t>d. Zero velocity motion (not moving)</a:t>
            </a:r>
          </a:p>
          <a:p>
            <a:pPr marL="432" indent="0" eaLnBrk="1" hangingPunct="1">
              <a:spcBef>
                <a:spcPts val="600"/>
              </a:spcBef>
              <a:buNone/>
            </a:pPr>
            <a:r>
              <a:rPr lang="en-US" b="1" dirty="0">
                <a:solidFill>
                  <a:srgbClr val="C00000"/>
                </a:solidFill>
              </a:rPr>
              <a:t>e. More than one option is correct.</a:t>
            </a:r>
          </a:p>
        </p:txBody>
      </p:sp>
    </p:spTree>
    <p:extLst>
      <p:ext uri="{BB962C8B-B14F-4D97-AF65-F5344CB8AC3E}">
        <p14:creationId xmlns:p14="http://schemas.microsoft.com/office/powerpoint/2010/main" val="36638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69170" cy="2365783"/>
          </a:xfrm>
        </p:spPr>
        <p:txBody>
          <a:bodyPr/>
          <a:lstStyle/>
          <a:p>
            <a:r>
              <a:rPr lang="en-US" sz="2600" dirty="0"/>
              <a:t>An Elevator in a Tall Office Building Moves Downward at Constant Speed. How Does the Magnitude of the Upward Force Exerted by the Cable on the Elevator Compare to the Magnitude of the Downward Force Exerted by Earth on the Elevator?</a:t>
            </a:r>
            <a:endParaRPr lang="en-IN" sz="2600" dirty="0"/>
          </a:p>
        </p:txBody>
      </p:sp>
      <p:sp>
        <p:nvSpPr>
          <p:cNvPr id="3" name="Content Placeholder 2"/>
          <p:cNvSpPr>
            <a:spLocks noGrp="1"/>
          </p:cNvSpPr>
          <p:nvPr>
            <p:ph sz="quarter" idx="13"/>
          </p:nvPr>
        </p:nvSpPr>
        <p:spPr>
          <a:xfrm>
            <a:off x="457200" y="2858937"/>
            <a:ext cx="8229600" cy="2784414"/>
          </a:xfrm>
        </p:spPr>
        <p:txBody>
          <a:bodyPr/>
          <a:lstStyle/>
          <a:p>
            <a:pPr marL="432" indent="0">
              <a:spcBef>
                <a:spcPts val="600"/>
              </a:spcBef>
              <a:buNone/>
            </a:pPr>
            <a:r>
              <a:rPr lang="en-US" dirty="0"/>
              <a:t>a. The upward force is larger than the downward force.</a:t>
            </a:r>
          </a:p>
          <a:p>
            <a:pPr marL="432" indent="0">
              <a:spcBef>
                <a:spcPts val="600"/>
              </a:spcBef>
              <a:buNone/>
            </a:pPr>
            <a:r>
              <a:rPr lang="en-US" dirty="0"/>
              <a:t>b. The two forces have the same magnitude.</a:t>
            </a:r>
          </a:p>
          <a:p>
            <a:pPr marL="432" indent="0">
              <a:spcBef>
                <a:spcPts val="600"/>
              </a:spcBef>
              <a:buNone/>
            </a:pPr>
            <a:r>
              <a:rPr lang="en-US" dirty="0"/>
              <a:t>c. The downward force is larger than the upward force.</a:t>
            </a:r>
          </a:p>
        </p:txBody>
      </p:sp>
    </p:spTree>
    <p:extLst>
      <p:ext uri="{BB962C8B-B14F-4D97-AF65-F5344CB8AC3E}">
        <p14:creationId xmlns:p14="http://schemas.microsoft.com/office/powerpoint/2010/main" val="110624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69170" cy="2365783"/>
          </a:xfrm>
        </p:spPr>
        <p:txBody>
          <a:bodyPr/>
          <a:lstStyle/>
          <a:p>
            <a:r>
              <a:rPr lang="en-US" sz="2600" dirty="0"/>
              <a:t>An Elevator in a Tall Office Building Moves Downward at Constant Speed. How Does the Magnitude of the Upward Force Exerted by the Cable on the Elevator Compare to the Magnitude of the Downward Force Exerted by Earth on the Elevator?</a:t>
            </a:r>
            <a:endParaRPr lang="en-IN" sz="2600" dirty="0"/>
          </a:p>
        </p:txBody>
      </p:sp>
      <p:sp>
        <p:nvSpPr>
          <p:cNvPr id="3" name="Content Placeholder 2"/>
          <p:cNvSpPr>
            <a:spLocks noGrp="1"/>
          </p:cNvSpPr>
          <p:nvPr>
            <p:ph sz="quarter" idx="13"/>
          </p:nvPr>
        </p:nvSpPr>
        <p:spPr>
          <a:xfrm>
            <a:off x="457200" y="2858937"/>
            <a:ext cx="8229600" cy="2784414"/>
          </a:xfrm>
        </p:spPr>
        <p:txBody>
          <a:bodyPr/>
          <a:lstStyle/>
          <a:p>
            <a:pPr marL="432" indent="0">
              <a:spcBef>
                <a:spcPts val="600"/>
              </a:spcBef>
              <a:buNone/>
            </a:pPr>
            <a:r>
              <a:rPr lang="en-US" dirty="0"/>
              <a:t>a. The upward force is larger than the downward force.</a:t>
            </a:r>
          </a:p>
          <a:p>
            <a:pPr marL="432" indent="0">
              <a:spcBef>
                <a:spcPts val="600"/>
              </a:spcBef>
              <a:buNone/>
            </a:pPr>
            <a:r>
              <a:rPr lang="en-US" b="1" dirty="0">
                <a:solidFill>
                  <a:srgbClr val="C00000"/>
                </a:solidFill>
              </a:rPr>
              <a:t>b. The two forces have the same magnitude.</a:t>
            </a:r>
          </a:p>
          <a:p>
            <a:pPr marL="432" indent="0">
              <a:spcBef>
                <a:spcPts val="600"/>
              </a:spcBef>
              <a:buNone/>
            </a:pPr>
            <a:r>
              <a:rPr lang="en-US" dirty="0"/>
              <a:t>c. The downward force is larger than the upward force.</a:t>
            </a:r>
          </a:p>
        </p:txBody>
      </p:sp>
    </p:spTree>
    <p:extLst>
      <p:ext uri="{BB962C8B-B14F-4D97-AF65-F5344CB8AC3E}">
        <p14:creationId xmlns:p14="http://schemas.microsoft.com/office/powerpoint/2010/main" val="226073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the Statement That Is Not Correct.</a:t>
            </a:r>
            <a:endParaRPr lang="en-IN" dirty="0"/>
          </a:p>
        </p:txBody>
      </p:sp>
      <p:sp>
        <p:nvSpPr>
          <p:cNvPr id="4" name="Content Placeholder 3"/>
          <p:cNvSpPr>
            <a:spLocks noGrp="1"/>
          </p:cNvSpPr>
          <p:nvPr>
            <p:ph sz="quarter" idx="13"/>
          </p:nvPr>
        </p:nvSpPr>
        <p:spPr>
          <a:xfrm>
            <a:off x="457200" y="1556326"/>
            <a:ext cx="8229600" cy="4825813"/>
          </a:xfrm>
        </p:spPr>
        <p:txBody>
          <a:bodyPr/>
          <a:lstStyle/>
          <a:p>
            <a:pPr marL="432" indent="0">
              <a:spcBef>
                <a:spcPts val="600"/>
              </a:spcBef>
              <a:buNone/>
            </a:pPr>
            <a:r>
              <a:rPr lang="en-US" dirty="0"/>
              <a:t>a. Force has both magnitude and direction.</a:t>
            </a:r>
          </a:p>
          <a:p>
            <a:pPr marL="432" indent="0">
              <a:spcBef>
                <a:spcPts val="600"/>
              </a:spcBef>
              <a:buNone/>
            </a:pPr>
            <a:r>
              <a:rPr lang="en-US" dirty="0"/>
              <a:t>b. Force is an interaction between two objects.</a:t>
            </a:r>
          </a:p>
          <a:p>
            <a:pPr marL="432" indent="0">
              <a:spcBef>
                <a:spcPts val="600"/>
              </a:spcBef>
              <a:buNone/>
            </a:pPr>
            <a:r>
              <a:rPr lang="en-US" dirty="0"/>
              <a:t>c. The S</a:t>
            </a:r>
            <a:r>
              <a:rPr lang="en-US" sz="100" dirty="0"/>
              <a:t> </a:t>
            </a:r>
            <a:r>
              <a:rPr lang="en-US" dirty="0"/>
              <a:t>I unit of a force is the k</a:t>
            </a:r>
            <a:r>
              <a:rPr lang="en-US" sz="100" dirty="0"/>
              <a:t> </a:t>
            </a:r>
            <a:r>
              <a:rPr lang="en-US" dirty="0"/>
              <a:t>g.</a:t>
            </a:r>
          </a:p>
          <a:p>
            <a:pPr marL="432" indent="0">
              <a:spcBef>
                <a:spcPts val="600"/>
              </a:spcBef>
              <a:buNone/>
            </a:pPr>
            <a:r>
              <a:rPr lang="en-US" dirty="0"/>
              <a:t>d. Pushes and pulls are examples of forces.</a:t>
            </a:r>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3"/>
            <a:ext cx="8409008" cy="1632030"/>
          </a:xfrm>
        </p:spPr>
        <p:txBody>
          <a:bodyPr/>
          <a:lstStyle/>
          <a:p>
            <a:r>
              <a:rPr lang="en-US" sz="2600" dirty="0"/>
              <a:t>Observer 1 Is Slouched down in the Passenger Seat of a Car and Cannot See Outside the Car. Suddenly, He Observes a Coffee Mug Sliding Toward Him from the Dashboard.</a:t>
            </a:r>
            <a:endParaRPr lang="en-IN" sz="2600" dirty="0"/>
          </a:p>
        </p:txBody>
      </p:sp>
      <p:sp>
        <p:nvSpPr>
          <p:cNvPr id="3" name="Content Placeholder 2"/>
          <p:cNvSpPr>
            <a:spLocks noGrp="1"/>
          </p:cNvSpPr>
          <p:nvPr>
            <p:ph sz="quarter" idx="13"/>
          </p:nvPr>
        </p:nvSpPr>
        <p:spPr>
          <a:xfrm>
            <a:off x="457200" y="2129741"/>
            <a:ext cx="8229600" cy="3351573"/>
          </a:xfrm>
        </p:spPr>
        <p:txBody>
          <a:bodyPr/>
          <a:lstStyle/>
          <a:p>
            <a:pPr marL="0" indent="0">
              <a:spcBef>
                <a:spcPts val="600"/>
              </a:spcBef>
              <a:buNone/>
            </a:pPr>
            <a:r>
              <a:rPr lang="en-US" dirty="0"/>
              <a:t>Is this observation consistent with our understanding of the relationship between the sum of forces and the motion of the system object?</a:t>
            </a:r>
          </a:p>
          <a:p>
            <a:pPr marL="432" indent="0">
              <a:spcBef>
                <a:spcPts val="600"/>
              </a:spcBef>
              <a:buNone/>
            </a:pPr>
            <a:r>
              <a:rPr lang="en-US" dirty="0"/>
              <a:t>a. Yes</a:t>
            </a:r>
          </a:p>
          <a:p>
            <a:pPr marL="432" indent="0">
              <a:spcBef>
                <a:spcPts val="600"/>
              </a:spcBef>
              <a:buNone/>
            </a:pPr>
            <a:r>
              <a:rPr lang="en-US" dirty="0"/>
              <a:t>b. No</a:t>
            </a:r>
          </a:p>
        </p:txBody>
      </p:sp>
    </p:spTree>
    <p:extLst>
      <p:ext uri="{BB962C8B-B14F-4D97-AF65-F5344CB8AC3E}">
        <p14:creationId xmlns:p14="http://schemas.microsoft.com/office/powerpoint/2010/main" val="289330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3"/>
            <a:ext cx="8409008" cy="1632030"/>
          </a:xfrm>
        </p:spPr>
        <p:txBody>
          <a:bodyPr/>
          <a:lstStyle/>
          <a:p>
            <a:r>
              <a:rPr lang="en-US" sz="2600" dirty="0"/>
              <a:t>Observer 1 Is Slouched down in the Passenger Seat of a Car and Cannot See Outside the Car. Suddenly, He Observes a Coffee Mug Sliding Toward Him from the Dashboard.</a:t>
            </a:r>
            <a:endParaRPr lang="en-IN" sz="2600" dirty="0"/>
          </a:p>
        </p:txBody>
      </p:sp>
      <p:sp>
        <p:nvSpPr>
          <p:cNvPr id="3" name="Content Placeholder 2"/>
          <p:cNvSpPr>
            <a:spLocks noGrp="1"/>
          </p:cNvSpPr>
          <p:nvPr>
            <p:ph sz="quarter" idx="13"/>
          </p:nvPr>
        </p:nvSpPr>
        <p:spPr>
          <a:xfrm>
            <a:off x="457200" y="2129741"/>
            <a:ext cx="8229600" cy="3351573"/>
          </a:xfrm>
        </p:spPr>
        <p:txBody>
          <a:bodyPr/>
          <a:lstStyle/>
          <a:p>
            <a:pPr marL="0" indent="0">
              <a:spcBef>
                <a:spcPts val="600"/>
              </a:spcBef>
              <a:buNone/>
            </a:pPr>
            <a:r>
              <a:rPr lang="en-US" dirty="0"/>
              <a:t>Is this observation consistent with our understanding of the relationship between the sum of forces and the motion of the system object?</a:t>
            </a:r>
          </a:p>
          <a:p>
            <a:pPr marL="432" indent="0">
              <a:spcBef>
                <a:spcPts val="600"/>
              </a:spcBef>
              <a:buNone/>
            </a:pPr>
            <a:r>
              <a:rPr lang="en-US" dirty="0"/>
              <a:t>a. Yes</a:t>
            </a:r>
          </a:p>
          <a:p>
            <a:pPr marL="432" indent="0">
              <a:spcBef>
                <a:spcPts val="600"/>
              </a:spcBef>
              <a:buNone/>
            </a:pPr>
            <a:r>
              <a:rPr lang="en-US" b="1" dirty="0">
                <a:solidFill>
                  <a:srgbClr val="C00000"/>
                </a:solidFill>
              </a:rPr>
              <a:t>b. No</a:t>
            </a:r>
          </a:p>
        </p:txBody>
      </p:sp>
    </p:spTree>
    <p:extLst>
      <p:ext uri="{BB962C8B-B14F-4D97-AF65-F5344CB8AC3E}">
        <p14:creationId xmlns:p14="http://schemas.microsoft.com/office/powerpoint/2010/main" val="301709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People Is in an Inertial Reference Frame?</a:t>
            </a:r>
            <a:endParaRPr lang="en-IN" dirty="0"/>
          </a:p>
        </p:txBody>
      </p:sp>
      <p:sp>
        <p:nvSpPr>
          <p:cNvPr id="3" name="Content Placeholder 2"/>
          <p:cNvSpPr>
            <a:spLocks noGrp="1"/>
          </p:cNvSpPr>
          <p:nvPr>
            <p:ph sz="quarter" idx="13"/>
          </p:nvPr>
        </p:nvSpPr>
        <p:spPr>
          <a:xfrm>
            <a:off x="457200" y="1556326"/>
            <a:ext cx="7668228" cy="4434275"/>
          </a:xfrm>
        </p:spPr>
        <p:txBody>
          <a:bodyPr/>
          <a:lstStyle/>
          <a:p>
            <a:pPr marL="432" indent="0">
              <a:spcBef>
                <a:spcPts val="600"/>
              </a:spcBef>
              <a:buNone/>
            </a:pPr>
            <a:r>
              <a:rPr lang="en-US" dirty="0"/>
              <a:t>a. A person sitting in a car that is speeding up.</a:t>
            </a:r>
          </a:p>
          <a:p>
            <a:pPr marL="306000" indent="-306000">
              <a:spcBef>
                <a:spcPts val="600"/>
              </a:spcBef>
              <a:buNone/>
            </a:pPr>
            <a:r>
              <a:rPr lang="en-US" dirty="0"/>
              <a:t>b. A person sitting in a car that is moving at a constant velocity.</a:t>
            </a:r>
          </a:p>
          <a:p>
            <a:pPr marL="432" indent="0">
              <a:spcBef>
                <a:spcPts val="600"/>
              </a:spcBef>
              <a:buNone/>
            </a:pPr>
            <a:r>
              <a:rPr lang="en-US" dirty="0"/>
              <a:t>c. A person sitting in a car that is slowing down.</a:t>
            </a:r>
          </a:p>
          <a:p>
            <a:pPr marL="432" indent="0">
              <a:spcBef>
                <a:spcPts val="600"/>
              </a:spcBef>
              <a:buNone/>
            </a:pPr>
            <a:r>
              <a:rPr lang="en-US" dirty="0"/>
              <a:t>d. A person sitting in a stationary car.</a:t>
            </a:r>
          </a:p>
          <a:p>
            <a:pPr marL="432" indent="0">
              <a:spcBef>
                <a:spcPts val="600"/>
              </a:spcBef>
              <a:buNone/>
            </a:pPr>
            <a:r>
              <a:rPr lang="en-US" dirty="0"/>
              <a:t>e. More than one option is correct.</a:t>
            </a:r>
          </a:p>
        </p:txBody>
      </p:sp>
    </p:spTree>
    <p:extLst>
      <p:ext uri="{BB962C8B-B14F-4D97-AF65-F5344CB8AC3E}">
        <p14:creationId xmlns:p14="http://schemas.microsoft.com/office/powerpoint/2010/main" val="272152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People Is in an Inertial Reference Frame?</a:t>
            </a:r>
            <a:endParaRPr lang="en-IN" dirty="0"/>
          </a:p>
        </p:txBody>
      </p:sp>
      <p:sp>
        <p:nvSpPr>
          <p:cNvPr id="3" name="Content Placeholder 2"/>
          <p:cNvSpPr>
            <a:spLocks noGrp="1"/>
          </p:cNvSpPr>
          <p:nvPr>
            <p:ph sz="quarter" idx="13"/>
          </p:nvPr>
        </p:nvSpPr>
        <p:spPr/>
        <p:txBody>
          <a:bodyPr/>
          <a:lstStyle/>
          <a:p>
            <a:pPr marL="432" indent="0">
              <a:spcBef>
                <a:spcPts val="600"/>
              </a:spcBef>
              <a:buNone/>
            </a:pPr>
            <a:r>
              <a:rPr lang="en-US" dirty="0"/>
              <a:t>a. A person sitting in a car that is speeding up.</a:t>
            </a:r>
          </a:p>
          <a:p>
            <a:pPr marL="306000" indent="-306000">
              <a:spcBef>
                <a:spcPts val="600"/>
              </a:spcBef>
              <a:buNone/>
            </a:pPr>
            <a:r>
              <a:rPr lang="en-US" b="1" dirty="0">
                <a:solidFill>
                  <a:srgbClr val="C00000"/>
                </a:solidFill>
              </a:rPr>
              <a:t>b. A person sitting in a car that is moving at a constant velocity.</a:t>
            </a:r>
          </a:p>
          <a:p>
            <a:pPr marL="432" indent="0">
              <a:spcBef>
                <a:spcPts val="600"/>
              </a:spcBef>
              <a:buNone/>
            </a:pPr>
            <a:r>
              <a:rPr lang="en-US" dirty="0"/>
              <a:t>c. A person sitting in a car that is slowing down.</a:t>
            </a:r>
          </a:p>
          <a:p>
            <a:pPr marL="432" indent="0">
              <a:spcBef>
                <a:spcPts val="600"/>
              </a:spcBef>
              <a:buNone/>
            </a:pPr>
            <a:r>
              <a:rPr lang="en-US" b="1" dirty="0">
                <a:solidFill>
                  <a:srgbClr val="C00000"/>
                </a:solidFill>
              </a:rPr>
              <a:t>d. A person sitting in a stationary car.</a:t>
            </a:r>
          </a:p>
          <a:p>
            <a:pPr marL="432" indent="0">
              <a:spcBef>
                <a:spcPts val="600"/>
              </a:spcBef>
              <a:buNone/>
            </a:pPr>
            <a:r>
              <a:rPr lang="en-US" b="1" dirty="0">
                <a:solidFill>
                  <a:srgbClr val="C00000"/>
                </a:solidFill>
              </a:rPr>
              <a:t>e. More than one option is correct.</a:t>
            </a:r>
          </a:p>
        </p:txBody>
      </p:sp>
    </p:spTree>
    <p:extLst>
      <p:ext uri="{BB962C8B-B14F-4D97-AF65-F5344CB8AC3E}">
        <p14:creationId xmlns:p14="http://schemas.microsoft.com/office/powerpoint/2010/main" val="174175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41"/>
            <a:ext cx="8229600" cy="2419109"/>
          </a:xfrm>
        </p:spPr>
        <p:txBody>
          <a:bodyPr/>
          <a:lstStyle/>
          <a:p>
            <a:r>
              <a:rPr lang="en-US" sz="2600" dirty="0"/>
              <a:t>A Person on Rollerblades Is Being Pushed by a Friend at an </a:t>
            </a:r>
            <a:r>
              <a:rPr lang="en-US" sz="2600" dirty="0">
                <a:solidFill>
                  <a:schemeClr val="tx2"/>
                </a:solidFill>
              </a:rPr>
              <a:t>Acceleration</a:t>
            </a:r>
            <a:r>
              <a:rPr lang="en-US" sz="2600" dirty="0"/>
              <a:t> of +1            The Force the Friend Exerts on the Person Is +70 N, and the Resistive Force from the Ground on the Rollerblades Is </a:t>
            </a:r>
            <a:r>
              <a:rPr lang="en-US" sz="2600" dirty="0">
                <a:cs typeface="Times New Roman" panose="02020603050405020304" pitchFamily="18" charset="0"/>
              </a:rPr>
              <a:t>−</a:t>
            </a:r>
            <a:r>
              <a:rPr lang="en-US" sz="2600" dirty="0"/>
              <a:t>2 N. What Is the Mass of the Person?</a:t>
            </a:r>
            <a:endParaRPr lang="en-IN" sz="2600" dirty="0"/>
          </a:p>
        </p:txBody>
      </p:sp>
      <p:graphicFrame>
        <p:nvGraphicFramePr>
          <p:cNvPr id="4" name="Object 3"/>
          <p:cNvGraphicFramePr>
            <a:graphicFrameLocks noChangeAspect="1"/>
          </p:cNvGraphicFramePr>
          <p:nvPr>
            <p:extLst>
              <p:ext uri="{D42A27DB-BD31-4B8C-83A1-F6EECF244321}">
                <p14:modId xmlns:p14="http://schemas.microsoft.com/office/powerpoint/2010/main" val="3890969764"/>
              </p:ext>
            </p:extLst>
          </p:nvPr>
        </p:nvGraphicFramePr>
        <p:xfrm>
          <a:off x="5362334" y="723828"/>
          <a:ext cx="957118" cy="358920"/>
        </p:xfrm>
        <a:graphic>
          <a:graphicData uri="http://schemas.openxmlformats.org/presentationml/2006/ole">
            <mc:AlternateContent xmlns:mc="http://schemas.openxmlformats.org/markup-compatibility/2006">
              <mc:Choice xmlns:v="urn:schemas-microsoft-com:vml" Requires="v">
                <p:oleObj spid="_x0000_s1055" name="Equation" r:id="rId4" imgW="1015920" imgH="380880" progId="Equation.DSMT4">
                  <p:embed/>
                </p:oleObj>
              </mc:Choice>
              <mc:Fallback>
                <p:oleObj name="Equation" r:id="rId4" imgW="1015920" imgH="380880" progId="Equation.DSMT4">
                  <p:embed/>
                  <p:pic>
                    <p:nvPicPr>
                      <p:cNvPr id="0" name=""/>
                      <p:cNvPicPr/>
                      <p:nvPr/>
                    </p:nvPicPr>
                    <p:blipFill>
                      <a:blip r:embed="rId5"/>
                      <a:stretch>
                        <a:fillRect/>
                      </a:stretch>
                    </p:blipFill>
                    <p:spPr>
                      <a:xfrm>
                        <a:off x="5362334" y="723828"/>
                        <a:ext cx="957118" cy="358920"/>
                      </a:xfrm>
                      <a:prstGeom prst="rect">
                        <a:avLst/>
                      </a:prstGeom>
                    </p:spPr>
                  </p:pic>
                </p:oleObj>
              </mc:Fallback>
            </mc:AlternateContent>
          </a:graphicData>
        </a:graphic>
      </p:graphicFrame>
      <p:sp>
        <p:nvSpPr>
          <p:cNvPr id="3" name="Content Placeholder 2"/>
          <p:cNvSpPr>
            <a:spLocks noGrp="1"/>
          </p:cNvSpPr>
          <p:nvPr>
            <p:ph sz="quarter" idx="13"/>
          </p:nvPr>
        </p:nvSpPr>
        <p:spPr>
          <a:xfrm>
            <a:off x="457200" y="2939971"/>
            <a:ext cx="8229600" cy="3108505"/>
          </a:xfrm>
        </p:spPr>
        <p:txBody>
          <a:bodyPr/>
          <a:lstStyle/>
          <a:p>
            <a:pPr marL="432" indent="0">
              <a:spcBef>
                <a:spcPts val="600"/>
              </a:spcBef>
              <a:buNone/>
            </a:pPr>
            <a:r>
              <a:rPr lang="en-US" dirty="0"/>
              <a:t>a. 72 k</a:t>
            </a:r>
            <a:r>
              <a:rPr lang="en-US" sz="100" dirty="0"/>
              <a:t> </a:t>
            </a:r>
            <a:r>
              <a:rPr lang="en-US" dirty="0"/>
              <a:t>g</a:t>
            </a:r>
          </a:p>
          <a:p>
            <a:pPr marL="432" indent="0">
              <a:spcBef>
                <a:spcPts val="600"/>
              </a:spcBef>
              <a:buNone/>
            </a:pPr>
            <a:r>
              <a:rPr lang="en-US" dirty="0"/>
              <a:t>b. 72 N</a:t>
            </a:r>
          </a:p>
          <a:p>
            <a:pPr marL="432" indent="0">
              <a:spcBef>
                <a:spcPts val="600"/>
              </a:spcBef>
              <a:buNone/>
            </a:pPr>
            <a:r>
              <a:rPr lang="en-US" dirty="0"/>
              <a:t>c. 68 k</a:t>
            </a:r>
            <a:r>
              <a:rPr lang="en-US" sz="100" dirty="0"/>
              <a:t> </a:t>
            </a:r>
            <a:r>
              <a:rPr lang="en-US" dirty="0"/>
              <a:t>g</a:t>
            </a:r>
          </a:p>
          <a:p>
            <a:pPr marL="432" indent="0">
              <a:spcBef>
                <a:spcPts val="600"/>
              </a:spcBef>
              <a:buNone/>
            </a:pPr>
            <a:r>
              <a:rPr lang="en-US" dirty="0"/>
              <a:t>d. 68 N</a:t>
            </a:r>
          </a:p>
        </p:txBody>
      </p:sp>
    </p:spTree>
    <p:extLst>
      <p:ext uri="{BB962C8B-B14F-4D97-AF65-F5344CB8AC3E}">
        <p14:creationId xmlns:p14="http://schemas.microsoft.com/office/powerpoint/2010/main" val="59812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41"/>
            <a:ext cx="8229600" cy="2419109"/>
          </a:xfrm>
        </p:spPr>
        <p:txBody>
          <a:bodyPr/>
          <a:lstStyle/>
          <a:p>
            <a:r>
              <a:rPr lang="en-US" sz="2600" dirty="0"/>
              <a:t>A Person on Rollerblades Is Being Pushed by a Friend at an </a:t>
            </a:r>
            <a:r>
              <a:rPr lang="en-US" sz="2600" dirty="0">
                <a:solidFill>
                  <a:schemeClr val="tx2"/>
                </a:solidFill>
              </a:rPr>
              <a:t>Acceleration</a:t>
            </a:r>
            <a:r>
              <a:rPr lang="en-US" sz="2600" dirty="0"/>
              <a:t> of +1            The Force the Friend Exerts on the Person Is +70 N, and the Resistive Force from the Ground on the Rollerblades Is </a:t>
            </a:r>
            <a:r>
              <a:rPr lang="en-US" sz="2600" dirty="0">
                <a:cs typeface="Times New Roman" panose="02020603050405020304" pitchFamily="18" charset="0"/>
              </a:rPr>
              <a:t>−</a:t>
            </a:r>
            <a:r>
              <a:rPr lang="en-US" sz="2600" dirty="0"/>
              <a:t>2 N. What Is the Mass of the Person?</a:t>
            </a:r>
            <a:endParaRPr lang="en-IN" sz="2600" dirty="0"/>
          </a:p>
        </p:txBody>
      </p:sp>
      <p:graphicFrame>
        <p:nvGraphicFramePr>
          <p:cNvPr id="4" name="Object 3"/>
          <p:cNvGraphicFramePr>
            <a:graphicFrameLocks noChangeAspect="1"/>
          </p:cNvGraphicFramePr>
          <p:nvPr>
            <p:extLst>
              <p:ext uri="{D42A27DB-BD31-4B8C-83A1-F6EECF244321}">
                <p14:modId xmlns:p14="http://schemas.microsoft.com/office/powerpoint/2010/main" val="3890969764"/>
              </p:ext>
            </p:extLst>
          </p:nvPr>
        </p:nvGraphicFramePr>
        <p:xfrm>
          <a:off x="5362334" y="723828"/>
          <a:ext cx="957118" cy="358920"/>
        </p:xfrm>
        <a:graphic>
          <a:graphicData uri="http://schemas.openxmlformats.org/presentationml/2006/ole">
            <mc:AlternateContent xmlns:mc="http://schemas.openxmlformats.org/markup-compatibility/2006">
              <mc:Choice xmlns:v="urn:schemas-microsoft-com:vml" Requires="v">
                <p:oleObj spid="_x0000_s5131" name="Equation" r:id="rId4" imgW="1015920" imgH="380880" progId="Equation.DSMT4">
                  <p:embed/>
                </p:oleObj>
              </mc:Choice>
              <mc:Fallback>
                <p:oleObj name="Equation" r:id="rId4" imgW="1015920" imgH="380880" progId="Equation.DSMT4">
                  <p:embed/>
                  <p:pic>
                    <p:nvPicPr>
                      <p:cNvPr id="4" name="Object 3"/>
                      <p:cNvPicPr/>
                      <p:nvPr/>
                    </p:nvPicPr>
                    <p:blipFill>
                      <a:blip r:embed="rId5"/>
                      <a:stretch>
                        <a:fillRect/>
                      </a:stretch>
                    </p:blipFill>
                    <p:spPr>
                      <a:xfrm>
                        <a:off x="5362334" y="723828"/>
                        <a:ext cx="957118" cy="358920"/>
                      </a:xfrm>
                      <a:prstGeom prst="rect">
                        <a:avLst/>
                      </a:prstGeom>
                    </p:spPr>
                  </p:pic>
                </p:oleObj>
              </mc:Fallback>
            </mc:AlternateContent>
          </a:graphicData>
        </a:graphic>
      </p:graphicFrame>
      <p:sp>
        <p:nvSpPr>
          <p:cNvPr id="3" name="Content Placeholder 2"/>
          <p:cNvSpPr>
            <a:spLocks noGrp="1"/>
          </p:cNvSpPr>
          <p:nvPr>
            <p:ph sz="quarter" idx="13"/>
          </p:nvPr>
        </p:nvSpPr>
        <p:spPr>
          <a:xfrm>
            <a:off x="457200" y="2939971"/>
            <a:ext cx="8229600" cy="3108505"/>
          </a:xfrm>
        </p:spPr>
        <p:txBody>
          <a:bodyPr/>
          <a:lstStyle/>
          <a:p>
            <a:pPr marL="432" indent="0">
              <a:spcBef>
                <a:spcPts val="600"/>
              </a:spcBef>
              <a:buNone/>
            </a:pPr>
            <a:r>
              <a:rPr lang="en-US" dirty="0"/>
              <a:t>a. 72 k</a:t>
            </a:r>
            <a:r>
              <a:rPr lang="en-US" sz="100" dirty="0"/>
              <a:t> </a:t>
            </a:r>
            <a:r>
              <a:rPr lang="en-US" dirty="0"/>
              <a:t>g</a:t>
            </a:r>
          </a:p>
          <a:p>
            <a:pPr marL="432" indent="0">
              <a:spcBef>
                <a:spcPts val="600"/>
              </a:spcBef>
              <a:buNone/>
            </a:pPr>
            <a:r>
              <a:rPr lang="en-US" dirty="0"/>
              <a:t>b. 72 N</a:t>
            </a:r>
          </a:p>
          <a:p>
            <a:pPr marL="432" indent="0">
              <a:spcBef>
                <a:spcPts val="600"/>
              </a:spcBef>
              <a:buNone/>
            </a:pPr>
            <a:r>
              <a:rPr lang="en-US" b="1" dirty="0">
                <a:solidFill>
                  <a:srgbClr val="C00000"/>
                </a:solidFill>
              </a:rPr>
              <a:t>c. 68 k</a:t>
            </a:r>
            <a:r>
              <a:rPr lang="en-US" sz="100" b="1" dirty="0">
                <a:solidFill>
                  <a:srgbClr val="C00000"/>
                </a:solidFill>
              </a:rPr>
              <a:t> </a:t>
            </a:r>
            <a:r>
              <a:rPr lang="en-US" b="1" dirty="0">
                <a:solidFill>
                  <a:srgbClr val="C00000"/>
                </a:solidFill>
              </a:rPr>
              <a:t>g</a:t>
            </a:r>
          </a:p>
          <a:p>
            <a:pPr marL="432" indent="0">
              <a:spcBef>
                <a:spcPts val="600"/>
              </a:spcBef>
              <a:buNone/>
            </a:pPr>
            <a:r>
              <a:rPr lang="en-US" dirty="0"/>
              <a:t>d. 68 N</a:t>
            </a:r>
          </a:p>
        </p:txBody>
      </p:sp>
    </p:spTree>
    <p:extLst>
      <p:ext uri="{BB962C8B-B14F-4D97-AF65-F5344CB8AC3E}">
        <p14:creationId xmlns:p14="http://schemas.microsoft.com/office/powerpoint/2010/main" val="321350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2"/>
            <a:ext cx="8229600" cy="2018707"/>
          </a:xfrm>
        </p:spPr>
        <p:txBody>
          <a:bodyPr/>
          <a:lstStyle/>
          <a:p>
            <a:r>
              <a:rPr lang="en-US" sz="2600" dirty="0"/>
              <a:t>A Student Says the Following: Mass Times Acceleration Is a Special Force Exerted on an Object and It Should Be Represented on the Force Diagram. Which Reason Could You Give to Help the Student?</a:t>
            </a:r>
            <a:endParaRPr lang="en-IN" sz="2600" dirty="0"/>
          </a:p>
        </p:txBody>
      </p:sp>
      <p:sp>
        <p:nvSpPr>
          <p:cNvPr id="3" name="Content Placeholder 2"/>
          <p:cNvSpPr>
            <a:spLocks noGrp="1"/>
          </p:cNvSpPr>
          <p:nvPr>
            <p:ph sz="quarter" idx="13"/>
          </p:nvPr>
        </p:nvSpPr>
        <p:spPr>
          <a:xfrm>
            <a:off x="457200" y="2505449"/>
            <a:ext cx="8229600" cy="3235593"/>
          </a:xfrm>
        </p:spPr>
        <p:txBody>
          <a:bodyPr/>
          <a:lstStyle/>
          <a:p>
            <a:pPr marL="306000" indent="-306000">
              <a:spcBef>
                <a:spcPts val="600"/>
              </a:spcBef>
              <a:buNone/>
            </a:pPr>
            <a:r>
              <a:rPr lang="en-US" dirty="0"/>
              <a:t>a. Mass times acceleration is the effect, not the cause, so it is not a force.</a:t>
            </a:r>
          </a:p>
          <a:p>
            <a:pPr marL="306000" indent="-306000">
              <a:spcBef>
                <a:spcPts val="600"/>
              </a:spcBef>
              <a:buNone/>
            </a:pPr>
            <a:r>
              <a:rPr lang="en-US" dirty="0"/>
              <a:t>b. Mass times acceleration is not an interaction between two bodies, so it cannot be a force.</a:t>
            </a:r>
          </a:p>
          <a:p>
            <a:pPr marL="306000" indent="-306000">
              <a:spcBef>
                <a:spcPts val="600"/>
              </a:spcBef>
              <a:buNone/>
            </a:pPr>
            <a:r>
              <a:rPr lang="en-US" dirty="0"/>
              <a:t>c. If you include mass times acceleration with the forces, it will appear on both sides of the Newton</a:t>
            </a:r>
            <a:r>
              <a:rPr lang="fr-FR" dirty="0"/>
              <a:t>’</a:t>
            </a:r>
            <a:r>
              <a:rPr lang="en-US" dirty="0"/>
              <a:t>s second law equation, which will mess up your calculations.</a:t>
            </a:r>
          </a:p>
          <a:p>
            <a:pPr marL="432" indent="0">
              <a:spcBef>
                <a:spcPts val="600"/>
              </a:spcBef>
              <a:buNone/>
            </a:pPr>
            <a:r>
              <a:rPr lang="en-US" dirty="0"/>
              <a:t>d. All of the above are correct.</a:t>
            </a:r>
          </a:p>
        </p:txBody>
      </p:sp>
    </p:spTree>
    <p:extLst>
      <p:ext uri="{BB962C8B-B14F-4D97-AF65-F5344CB8AC3E}">
        <p14:creationId xmlns:p14="http://schemas.microsoft.com/office/powerpoint/2010/main" val="228177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2"/>
            <a:ext cx="8229600" cy="2018707"/>
          </a:xfrm>
        </p:spPr>
        <p:txBody>
          <a:bodyPr/>
          <a:lstStyle/>
          <a:p>
            <a:r>
              <a:rPr lang="en-US" sz="2600" dirty="0"/>
              <a:t>A Student Says the Following: Mass Times Acceleration Is a Special Force Exerted on an Object and It Should Be Represented on the Force Diagram. Which Reason Could You Give to Help the Student?</a:t>
            </a:r>
            <a:endParaRPr lang="en-IN" sz="2600" dirty="0"/>
          </a:p>
        </p:txBody>
      </p:sp>
      <p:sp>
        <p:nvSpPr>
          <p:cNvPr id="3" name="Content Placeholder 2"/>
          <p:cNvSpPr>
            <a:spLocks noGrp="1"/>
          </p:cNvSpPr>
          <p:nvPr>
            <p:ph sz="quarter" idx="13"/>
          </p:nvPr>
        </p:nvSpPr>
        <p:spPr>
          <a:xfrm>
            <a:off x="457200" y="2505449"/>
            <a:ext cx="8229600" cy="3235593"/>
          </a:xfrm>
        </p:spPr>
        <p:txBody>
          <a:bodyPr/>
          <a:lstStyle/>
          <a:p>
            <a:pPr marL="306000" indent="-306000">
              <a:spcBef>
                <a:spcPts val="600"/>
              </a:spcBef>
              <a:buNone/>
            </a:pPr>
            <a:r>
              <a:rPr lang="en-US" dirty="0"/>
              <a:t>a. Mass times acceleration is the effect, not the cause, so it is not a force.</a:t>
            </a:r>
          </a:p>
          <a:p>
            <a:pPr marL="306000" indent="-306000">
              <a:spcBef>
                <a:spcPts val="600"/>
              </a:spcBef>
              <a:buNone/>
            </a:pPr>
            <a:r>
              <a:rPr lang="en-US" dirty="0"/>
              <a:t>b. Mass times acceleration is not an interaction between two bodies, so it cannot be a force.</a:t>
            </a:r>
          </a:p>
          <a:p>
            <a:pPr marL="306000" indent="-306000">
              <a:spcBef>
                <a:spcPts val="600"/>
              </a:spcBef>
              <a:buNone/>
            </a:pPr>
            <a:r>
              <a:rPr lang="en-US" dirty="0"/>
              <a:t>c. If you include mass times acceleration with the forces, it will appear on both sides of the Newton</a:t>
            </a:r>
            <a:r>
              <a:rPr lang="fr-FR" dirty="0"/>
              <a:t>’</a:t>
            </a:r>
            <a:r>
              <a:rPr lang="en-US" dirty="0"/>
              <a:t>s second law equation, which will mess up your calculations.</a:t>
            </a:r>
          </a:p>
          <a:p>
            <a:pPr marL="432" indent="0">
              <a:spcBef>
                <a:spcPts val="600"/>
              </a:spcBef>
              <a:buNone/>
            </a:pPr>
            <a:r>
              <a:rPr lang="en-US" b="1" dirty="0">
                <a:solidFill>
                  <a:srgbClr val="C00000"/>
                </a:solidFill>
              </a:rPr>
              <a:t>d. All of the above are correct.</a:t>
            </a:r>
          </a:p>
        </p:txBody>
      </p:sp>
    </p:spTree>
    <p:extLst>
      <p:ext uri="{BB962C8B-B14F-4D97-AF65-F5344CB8AC3E}">
        <p14:creationId xmlns:p14="http://schemas.microsoft.com/office/powerpoint/2010/main" val="329190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32157" cy="1097279"/>
          </a:xfrm>
        </p:spPr>
        <p:txBody>
          <a:bodyPr/>
          <a:lstStyle/>
          <a:p>
            <a:r>
              <a:rPr lang="en-US" sz="2600" dirty="0"/>
              <a:t>Which of the Following Statements Is Always Correct About Falling Objects near Earth’s Surface?</a:t>
            </a:r>
            <a:endParaRPr lang="en-IN" sz="2600" dirty="0"/>
          </a:p>
        </p:txBody>
      </p:sp>
      <p:sp>
        <p:nvSpPr>
          <p:cNvPr id="3" name="Content Placeholder 2"/>
          <p:cNvSpPr>
            <a:spLocks noGrp="1"/>
          </p:cNvSpPr>
          <p:nvPr>
            <p:ph sz="quarter" idx="13"/>
          </p:nvPr>
        </p:nvSpPr>
        <p:spPr/>
        <p:txBody>
          <a:bodyPr/>
          <a:lstStyle/>
          <a:p>
            <a:pPr marL="432" indent="0">
              <a:spcBef>
                <a:spcPts val="600"/>
              </a:spcBef>
              <a:buNone/>
            </a:pPr>
            <a:r>
              <a:rPr lang="en-US" dirty="0"/>
              <a:t>a. All objects accelerate in the direction of the </a:t>
            </a:r>
            <a:r>
              <a:rPr lang="en-US" dirty="0">
                <a:ea typeface="MS Gothic" panose="020B0609070205080204" pitchFamily="49" charset="-128"/>
              </a:rPr>
              <a:t>−</a:t>
            </a:r>
            <a:r>
              <a:rPr lang="en-US" i="1" dirty="0"/>
              <a:t>y</a:t>
            </a:r>
            <a:r>
              <a:rPr lang="en-US" dirty="0"/>
              <a:t> axis.</a:t>
            </a:r>
          </a:p>
          <a:p>
            <a:pPr marL="432" indent="0">
              <a:spcBef>
                <a:spcPts val="600"/>
              </a:spcBef>
              <a:buNone/>
            </a:pPr>
            <a:r>
              <a:rPr lang="en-US" dirty="0"/>
              <a:t>b. All objects accelerate in the direction of the +</a:t>
            </a:r>
            <a:r>
              <a:rPr lang="en-US" i="1" dirty="0"/>
              <a:t>y</a:t>
            </a:r>
            <a:r>
              <a:rPr lang="en-US" dirty="0"/>
              <a:t> axis.</a:t>
            </a:r>
          </a:p>
          <a:p>
            <a:pPr marL="306000" indent="-306000">
              <a:spcBef>
                <a:spcPts val="600"/>
              </a:spcBef>
              <a:buNone/>
            </a:pPr>
            <a:r>
              <a:rPr lang="en-US" dirty="0"/>
              <a:t>c. All objects have the same acceleration regardless of whether air is considered.</a:t>
            </a:r>
          </a:p>
          <a:p>
            <a:pPr marL="306000" indent="-306000">
              <a:spcBef>
                <a:spcPts val="600"/>
              </a:spcBef>
              <a:buNone/>
            </a:pPr>
            <a:r>
              <a:rPr lang="en-US" dirty="0"/>
              <a:t>d. All objects have the same acceleration only when air can be ignored (or when there is no air present).</a:t>
            </a:r>
          </a:p>
        </p:txBody>
      </p:sp>
    </p:spTree>
    <p:extLst>
      <p:ext uri="{BB962C8B-B14F-4D97-AF65-F5344CB8AC3E}">
        <p14:creationId xmlns:p14="http://schemas.microsoft.com/office/powerpoint/2010/main" val="311585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32157" cy="1097279"/>
          </a:xfrm>
        </p:spPr>
        <p:txBody>
          <a:bodyPr/>
          <a:lstStyle/>
          <a:p>
            <a:r>
              <a:rPr lang="en-US" sz="2600" dirty="0"/>
              <a:t>Which of the Following Statements Is Always Correct About Falling Objects near Earth’s Surface?</a:t>
            </a:r>
            <a:endParaRPr lang="en-IN" sz="2600" dirty="0"/>
          </a:p>
        </p:txBody>
      </p:sp>
      <p:sp>
        <p:nvSpPr>
          <p:cNvPr id="3" name="Content Placeholder 2"/>
          <p:cNvSpPr>
            <a:spLocks noGrp="1"/>
          </p:cNvSpPr>
          <p:nvPr>
            <p:ph sz="quarter" idx="13"/>
          </p:nvPr>
        </p:nvSpPr>
        <p:spPr/>
        <p:txBody>
          <a:bodyPr/>
          <a:lstStyle/>
          <a:p>
            <a:pPr marL="432" indent="0">
              <a:spcBef>
                <a:spcPts val="600"/>
              </a:spcBef>
              <a:buNone/>
            </a:pPr>
            <a:r>
              <a:rPr lang="en-US" dirty="0"/>
              <a:t>a. All objects accelerate in the direction of the </a:t>
            </a:r>
            <a:r>
              <a:rPr lang="en-US" dirty="0">
                <a:ea typeface="MS Gothic" panose="020B0609070205080204" pitchFamily="49" charset="-128"/>
              </a:rPr>
              <a:t>−</a:t>
            </a:r>
            <a:r>
              <a:rPr lang="en-US" i="1" dirty="0"/>
              <a:t>y</a:t>
            </a:r>
            <a:r>
              <a:rPr lang="en-US" dirty="0"/>
              <a:t> axis.</a:t>
            </a:r>
          </a:p>
          <a:p>
            <a:pPr marL="432" indent="0">
              <a:spcBef>
                <a:spcPts val="600"/>
              </a:spcBef>
              <a:buNone/>
            </a:pPr>
            <a:r>
              <a:rPr lang="en-US" dirty="0"/>
              <a:t>b. All objects accelerate in the direction of the +</a:t>
            </a:r>
            <a:r>
              <a:rPr lang="en-US" i="1" dirty="0"/>
              <a:t>y</a:t>
            </a:r>
            <a:r>
              <a:rPr lang="en-US" dirty="0"/>
              <a:t> axis.</a:t>
            </a:r>
          </a:p>
          <a:p>
            <a:pPr marL="306000" indent="-306000">
              <a:spcBef>
                <a:spcPts val="600"/>
              </a:spcBef>
              <a:buNone/>
            </a:pPr>
            <a:r>
              <a:rPr lang="en-US" dirty="0"/>
              <a:t>c. All objects have the same acceleration regardless of whether air is considered.</a:t>
            </a:r>
          </a:p>
          <a:p>
            <a:pPr marL="306000" indent="-306000">
              <a:spcBef>
                <a:spcPts val="600"/>
              </a:spcBef>
              <a:buNone/>
            </a:pPr>
            <a:r>
              <a:rPr lang="en-US" b="1" dirty="0">
                <a:solidFill>
                  <a:srgbClr val="C00000"/>
                </a:solidFill>
              </a:rPr>
              <a:t>d. All objects have the same acceleration only when air can be ignored (or when there is no air present).</a:t>
            </a:r>
          </a:p>
        </p:txBody>
      </p:sp>
    </p:spTree>
    <p:extLst>
      <p:ext uri="{BB962C8B-B14F-4D97-AF65-F5344CB8AC3E}">
        <p14:creationId xmlns:p14="http://schemas.microsoft.com/office/powerpoint/2010/main" val="83308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the Statement That Is Not Correct.</a:t>
            </a:r>
            <a:endParaRPr lang="en-IN" dirty="0"/>
          </a:p>
        </p:txBody>
      </p:sp>
      <p:sp>
        <p:nvSpPr>
          <p:cNvPr id="4" name="Content Placeholder 3"/>
          <p:cNvSpPr>
            <a:spLocks noGrp="1"/>
          </p:cNvSpPr>
          <p:nvPr>
            <p:ph sz="quarter" idx="13"/>
          </p:nvPr>
        </p:nvSpPr>
        <p:spPr>
          <a:xfrm>
            <a:off x="457200" y="1556326"/>
            <a:ext cx="8229600" cy="4825813"/>
          </a:xfrm>
        </p:spPr>
        <p:txBody>
          <a:bodyPr/>
          <a:lstStyle/>
          <a:p>
            <a:pPr marL="432" indent="0">
              <a:spcBef>
                <a:spcPts val="600"/>
              </a:spcBef>
              <a:buNone/>
            </a:pPr>
            <a:r>
              <a:rPr lang="en-US" dirty="0"/>
              <a:t>a. Force has both magnitude and direction.</a:t>
            </a:r>
          </a:p>
          <a:p>
            <a:pPr marL="432" indent="0">
              <a:spcBef>
                <a:spcPts val="600"/>
              </a:spcBef>
              <a:buNone/>
            </a:pPr>
            <a:r>
              <a:rPr lang="en-US" dirty="0"/>
              <a:t>b. Force is an interaction between two objects.</a:t>
            </a:r>
          </a:p>
          <a:p>
            <a:pPr marL="432" indent="0">
              <a:spcBef>
                <a:spcPts val="600"/>
              </a:spcBef>
              <a:buNone/>
            </a:pPr>
            <a:r>
              <a:rPr lang="en-US" b="1" dirty="0">
                <a:solidFill>
                  <a:srgbClr val="C00000"/>
                </a:solidFill>
              </a:rPr>
              <a:t>c. The S</a:t>
            </a:r>
            <a:r>
              <a:rPr lang="en-US" sz="100" b="1" dirty="0">
                <a:solidFill>
                  <a:srgbClr val="C00000"/>
                </a:solidFill>
              </a:rPr>
              <a:t> </a:t>
            </a:r>
            <a:r>
              <a:rPr lang="en-US" b="1" dirty="0">
                <a:solidFill>
                  <a:srgbClr val="C00000"/>
                </a:solidFill>
              </a:rPr>
              <a:t>I unit of a force is the k</a:t>
            </a:r>
            <a:r>
              <a:rPr lang="en-US" sz="100" b="1" dirty="0">
                <a:solidFill>
                  <a:srgbClr val="C00000"/>
                </a:solidFill>
              </a:rPr>
              <a:t> </a:t>
            </a:r>
            <a:r>
              <a:rPr lang="en-US" b="1" dirty="0">
                <a:solidFill>
                  <a:srgbClr val="C00000"/>
                </a:solidFill>
              </a:rPr>
              <a:t>g.</a:t>
            </a:r>
          </a:p>
          <a:p>
            <a:pPr marL="432" indent="0">
              <a:spcBef>
                <a:spcPts val="600"/>
              </a:spcBef>
              <a:buNone/>
            </a:pPr>
            <a:r>
              <a:rPr lang="en-US" dirty="0"/>
              <a:t>d. Pushes and pulls are examples of forces.</a:t>
            </a:r>
          </a:p>
        </p:txBody>
      </p:sp>
    </p:spTree>
    <p:extLst>
      <p:ext uri="{BB962C8B-B14F-4D97-AF65-F5344CB8AC3E}">
        <p14:creationId xmlns:p14="http://schemas.microsoft.com/office/powerpoint/2010/main" val="347312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2"/>
            <a:ext cx="8229600" cy="1643605"/>
          </a:xfrm>
          <a:ln>
            <a:noFill/>
          </a:ln>
        </p:spPr>
        <p:txBody>
          <a:bodyPr/>
          <a:lstStyle/>
          <a:p>
            <a:r>
              <a:rPr lang="en-US" sz="2600" dirty="0"/>
              <a:t>Which Option Best Completes the Following Statement?</a:t>
            </a:r>
            <a:br>
              <a:rPr lang="en-US" sz="2600" dirty="0"/>
            </a:br>
            <a:r>
              <a:rPr lang="en-US" sz="2600" dirty="0"/>
              <a:t>If the Net Force on an Object Points</a:t>
            </a:r>
            <a:r>
              <a:rPr lang="en-US" sz="2600" dirty="0">
                <a:solidFill>
                  <a:schemeClr val="tx1"/>
                </a:solidFill>
              </a:rPr>
              <a:t> </a:t>
            </a:r>
            <a:r>
              <a:rPr lang="en-US" sz="1600" dirty="0">
                <a:solidFill>
                  <a:schemeClr val="bg1"/>
                </a:solidFill>
              </a:rPr>
              <a:t>Fill in the Blank</a:t>
            </a:r>
            <a:r>
              <a:rPr lang="en-US" sz="2600" dirty="0">
                <a:solidFill>
                  <a:schemeClr val="tx1"/>
                </a:solidFill>
              </a:rPr>
              <a:t> </a:t>
            </a:r>
            <a:r>
              <a:rPr lang="en-US" sz="2600" dirty="0"/>
              <a:t>the Velocity of the Object, the Object Will</a:t>
            </a:r>
            <a:r>
              <a:rPr lang="en-US" sz="1600" dirty="0"/>
              <a:t> </a:t>
            </a:r>
            <a:r>
              <a:rPr lang="en-US" sz="1600" dirty="0">
                <a:solidFill>
                  <a:schemeClr val="bg1"/>
                </a:solidFill>
              </a:rPr>
              <a:t>Fill in the Blank</a:t>
            </a:r>
            <a:r>
              <a:rPr lang="en-US" sz="2600" dirty="0"/>
              <a:t>.</a:t>
            </a:r>
            <a:endParaRPr lang="en-IN" sz="2600" dirty="0"/>
          </a:p>
        </p:txBody>
      </p:sp>
      <p:sp>
        <p:nvSpPr>
          <p:cNvPr id="3" name="Content Placeholder 2"/>
          <p:cNvSpPr>
            <a:spLocks noGrp="1"/>
          </p:cNvSpPr>
          <p:nvPr>
            <p:ph sz="quarter" idx="13"/>
          </p:nvPr>
        </p:nvSpPr>
        <p:spPr>
          <a:xfrm>
            <a:off x="457200" y="2025571"/>
            <a:ext cx="8229600" cy="2795988"/>
          </a:xfrm>
        </p:spPr>
        <p:txBody>
          <a:bodyPr/>
          <a:lstStyle/>
          <a:p>
            <a:pPr marL="432" indent="0">
              <a:spcBef>
                <a:spcPts val="600"/>
              </a:spcBef>
              <a:buNone/>
            </a:pPr>
            <a:r>
              <a:rPr lang="en-US" dirty="0"/>
              <a:t>a. in the same direction as; slow down</a:t>
            </a:r>
          </a:p>
          <a:p>
            <a:pPr marL="432" indent="0">
              <a:spcBef>
                <a:spcPts val="600"/>
              </a:spcBef>
              <a:buNone/>
            </a:pPr>
            <a:r>
              <a:rPr lang="en-US" dirty="0"/>
              <a:t>b. in the opposite direction as; speed up</a:t>
            </a:r>
          </a:p>
          <a:p>
            <a:pPr marL="432" indent="0">
              <a:spcBef>
                <a:spcPts val="600"/>
              </a:spcBef>
              <a:buNone/>
            </a:pPr>
            <a:r>
              <a:rPr lang="en-US" dirty="0">
                <a:solidFill>
                  <a:schemeClr val="tx1"/>
                </a:solidFill>
              </a:rPr>
              <a:t>c. in the same direction as; speed up</a:t>
            </a:r>
          </a:p>
          <a:p>
            <a:pPr marL="432" indent="0">
              <a:spcBef>
                <a:spcPts val="600"/>
              </a:spcBef>
              <a:buNone/>
            </a:pPr>
            <a:r>
              <a:rPr lang="en-US" dirty="0"/>
              <a:t>d. in the opposite direction as; have no change in velocity</a:t>
            </a:r>
          </a:p>
        </p:txBody>
      </p:sp>
      <p:cxnSp>
        <p:nvCxnSpPr>
          <p:cNvPr id="10" name="Straight Connector 9"/>
          <p:cNvCxnSpPr/>
          <p:nvPr/>
        </p:nvCxnSpPr>
        <p:spPr>
          <a:xfrm>
            <a:off x="6096455" y="1331686"/>
            <a:ext cx="1509032"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350456" y="1712871"/>
            <a:ext cx="1509032"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053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22"/>
            <a:ext cx="8229600" cy="1643605"/>
          </a:xfrm>
          <a:ln>
            <a:noFill/>
          </a:ln>
        </p:spPr>
        <p:txBody>
          <a:bodyPr/>
          <a:lstStyle/>
          <a:p>
            <a:r>
              <a:rPr lang="en-US" sz="2600" dirty="0"/>
              <a:t>Which Option Best Completes the Following Statement?</a:t>
            </a:r>
            <a:br>
              <a:rPr lang="en-US" sz="2600" dirty="0"/>
            </a:br>
            <a:r>
              <a:rPr lang="en-US" sz="2600" dirty="0"/>
              <a:t>If the Net Force on an Object Points </a:t>
            </a:r>
            <a:r>
              <a:rPr lang="en-US" sz="1600" dirty="0">
                <a:solidFill>
                  <a:schemeClr val="bg1"/>
                </a:solidFill>
              </a:rPr>
              <a:t>Fill in the Blank</a:t>
            </a:r>
            <a:r>
              <a:rPr lang="en-US" sz="2600" dirty="0"/>
              <a:t> the Velocity of the Object, the Object Will</a:t>
            </a:r>
            <a:r>
              <a:rPr lang="en-US" sz="1600" dirty="0"/>
              <a:t> </a:t>
            </a:r>
            <a:r>
              <a:rPr lang="en-US" sz="1600" dirty="0">
                <a:solidFill>
                  <a:schemeClr val="bg1"/>
                </a:solidFill>
              </a:rPr>
              <a:t>Fill in the Blank</a:t>
            </a:r>
            <a:r>
              <a:rPr lang="en-US" sz="2600" dirty="0"/>
              <a:t>.</a:t>
            </a:r>
            <a:endParaRPr lang="en-IN" sz="2600" dirty="0"/>
          </a:p>
        </p:txBody>
      </p:sp>
      <p:sp>
        <p:nvSpPr>
          <p:cNvPr id="3" name="Content Placeholder 2"/>
          <p:cNvSpPr>
            <a:spLocks noGrp="1"/>
          </p:cNvSpPr>
          <p:nvPr>
            <p:ph sz="quarter" idx="13"/>
          </p:nvPr>
        </p:nvSpPr>
        <p:spPr>
          <a:xfrm>
            <a:off x="457200" y="2025571"/>
            <a:ext cx="8229600" cy="2795988"/>
          </a:xfrm>
        </p:spPr>
        <p:txBody>
          <a:bodyPr/>
          <a:lstStyle/>
          <a:p>
            <a:pPr marL="432" indent="0">
              <a:spcBef>
                <a:spcPts val="600"/>
              </a:spcBef>
              <a:buNone/>
            </a:pPr>
            <a:r>
              <a:rPr lang="en-US" dirty="0"/>
              <a:t>a. in the same direction as; slow down</a:t>
            </a:r>
          </a:p>
          <a:p>
            <a:pPr marL="432" indent="0">
              <a:spcBef>
                <a:spcPts val="600"/>
              </a:spcBef>
              <a:buNone/>
            </a:pPr>
            <a:r>
              <a:rPr lang="en-US" dirty="0"/>
              <a:t>b. in the opposite direction as; speed up</a:t>
            </a:r>
          </a:p>
          <a:p>
            <a:pPr marL="432" indent="0">
              <a:spcBef>
                <a:spcPts val="600"/>
              </a:spcBef>
              <a:buNone/>
            </a:pPr>
            <a:r>
              <a:rPr lang="en-US" b="1" dirty="0">
                <a:solidFill>
                  <a:srgbClr val="C00000"/>
                </a:solidFill>
              </a:rPr>
              <a:t>c. in the same direction as; speed up</a:t>
            </a:r>
          </a:p>
          <a:p>
            <a:pPr marL="432" indent="0">
              <a:spcBef>
                <a:spcPts val="600"/>
              </a:spcBef>
              <a:buNone/>
            </a:pPr>
            <a:r>
              <a:rPr lang="en-US" dirty="0"/>
              <a:t>d. in the opposite direction as; have no change in velocity</a:t>
            </a:r>
          </a:p>
        </p:txBody>
      </p:sp>
      <p:cxnSp>
        <p:nvCxnSpPr>
          <p:cNvPr id="10" name="Straight Connector 9"/>
          <p:cNvCxnSpPr/>
          <p:nvPr/>
        </p:nvCxnSpPr>
        <p:spPr>
          <a:xfrm>
            <a:off x="6096455" y="1331686"/>
            <a:ext cx="1509032"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350456" y="1712871"/>
            <a:ext cx="1509032"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986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32157" cy="1097279"/>
          </a:xfrm>
        </p:spPr>
        <p:txBody>
          <a:bodyPr/>
          <a:lstStyle/>
          <a:p>
            <a:r>
              <a:rPr lang="en-US" sz="3000" dirty="0"/>
              <a:t>Which of the Following Is a Useful Type of Representation for Physics Problem Solving?</a:t>
            </a:r>
            <a:endParaRPr lang="en-IN" sz="3000" dirty="0"/>
          </a:p>
        </p:txBody>
      </p:sp>
      <p:sp>
        <p:nvSpPr>
          <p:cNvPr id="3" name="Content Placeholder 2"/>
          <p:cNvSpPr>
            <a:spLocks noGrp="1"/>
          </p:cNvSpPr>
          <p:nvPr>
            <p:ph sz="quarter" idx="13"/>
          </p:nvPr>
        </p:nvSpPr>
        <p:spPr/>
        <p:txBody>
          <a:bodyPr/>
          <a:lstStyle/>
          <a:p>
            <a:pPr marL="432" indent="0">
              <a:spcBef>
                <a:spcPts val="600"/>
              </a:spcBef>
              <a:buNone/>
            </a:pPr>
            <a:r>
              <a:rPr lang="en-US" dirty="0"/>
              <a:t>a. A sketch</a:t>
            </a:r>
          </a:p>
          <a:p>
            <a:pPr marL="432" indent="0">
              <a:spcBef>
                <a:spcPts val="600"/>
              </a:spcBef>
              <a:buNone/>
            </a:pPr>
            <a:r>
              <a:rPr lang="en-US" dirty="0"/>
              <a:t>b. A motion diagram</a:t>
            </a:r>
          </a:p>
          <a:p>
            <a:pPr marL="432" indent="0">
              <a:spcBef>
                <a:spcPts val="600"/>
              </a:spcBef>
              <a:buNone/>
            </a:pPr>
            <a:r>
              <a:rPr lang="en-US" dirty="0"/>
              <a:t>c. A force diagram</a:t>
            </a:r>
          </a:p>
          <a:p>
            <a:pPr marL="432" indent="0">
              <a:spcBef>
                <a:spcPts val="600"/>
              </a:spcBef>
              <a:buNone/>
            </a:pPr>
            <a:r>
              <a:rPr lang="en-US" dirty="0"/>
              <a:t>d. A mathematical equation</a:t>
            </a:r>
          </a:p>
          <a:p>
            <a:pPr marL="432" indent="0">
              <a:spcBef>
                <a:spcPts val="600"/>
              </a:spcBef>
              <a:buNone/>
            </a:pPr>
            <a:r>
              <a:rPr lang="en-US" dirty="0"/>
              <a:t>e. All of the above</a:t>
            </a:r>
          </a:p>
        </p:txBody>
      </p:sp>
    </p:spTree>
    <p:extLst>
      <p:ext uri="{BB962C8B-B14F-4D97-AF65-F5344CB8AC3E}">
        <p14:creationId xmlns:p14="http://schemas.microsoft.com/office/powerpoint/2010/main" val="162281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32157" cy="1097279"/>
          </a:xfrm>
        </p:spPr>
        <p:txBody>
          <a:bodyPr/>
          <a:lstStyle/>
          <a:p>
            <a:r>
              <a:rPr lang="en-US" sz="3000" dirty="0"/>
              <a:t>Which of the Following Is a Useful Type of Representation for Physics Problem Solving?</a:t>
            </a:r>
            <a:endParaRPr lang="en-IN" sz="3000" dirty="0"/>
          </a:p>
        </p:txBody>
      </p:sp>
      <p:sp>
        <p:nvSpPr>
          <p:cNvPr id="3" name="Content Placeholder 2"/>
          <p:cNvSpPr>
            <a:spLocks noGrp="1"/>
          </p:cNvSpPr>
          <p:nvPr>
            <p:ph sz="quarter" idx="13"/>
          </p:nvPr>
        </p:nvSpPr>
        <p:spPr/>
        <p:txBody>
          <a:bodyPr/>
          <a:lstStyle/>
          <a:p>
            <a:pPr marL="432" indent="0">
              <a:spcBef>
                <a:spcPts val="600"/>
              </a:spcBef>
              <a:buNone/>
            </a:pPr>
            <a:r>
              <a:rPr lang="en-US" dirty="0"/>
              <a:t>a. A sketch</a:t>
            </a:r>
          </a:p>
          <a:p>
            <a:pPr marL="432" indent="0">
              <a:spcBef>
                <a:spcPts val="600"/>
              </a:spcBef>
              <a:buNone/>
            </a:pPr>
            <a:r>
              <a:rPr lang="en-US" dirty="0"/>
              <a:t>b. A motion diagram</a:t>
            </a:r>
          </a:p>
          <a:p>
            <a:pPr marL="432" indent="0">
              <a:spcBef>
                <a:spcPts val="600"/>
              </a:spcBef>
              <a:buNone/>
            </a:pPr>
            <a:r>
              <a:rPr lang="en-US" dirty="0"/>
              <a:t>c. A force diagram</a:t>
            </a:r>
          </a:p>
          <a:p>
            <a:pPr marL="432" indent="0">
              <a:spcBef>
                <a:spcPts val="600"/>
              </a:spcBef>
              <a:buNone/>
            </a:pPr>
            <a:r>
              <a:rPr lang="en-US" dirty="0"/>
              <a:t>d. A mathematical equation</a:t>
            </a:r>
          </a:p>
          <a:p>
            <a:pPr marL="432" indent="0">
              <a:spcBef>
                <a:spcPts val="600"/>
              </a:spcBef>
              <a:buNone/>
            </a:pPr>
            <a:r>
              <a:rPr lang="en-US" b="1" dirty="0">
                <a:solidFill>
                  <a:srgbClr val="C00000"/>
                </a:solidFill>
              </a:rPr>
              <a:t>e. All of the above</a:t>
            </a:r>
          </a:p>
        </p:txBody>
      </p:sp>
    </p:spTree>
    <p:extLst>
      <p:ext uri="{BB962C8B-B14F-4D97-AF65-F5344CB8AC3E}">
        <p14:creationId xmlns:p14="http://schemas.microsoft.com/office/powerpoint/2010/main" val="3458499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45"/>
            <a:ext cx="8229600" cy="1578868"/>
          </a:xfrm>
        </p:spPr>
        <p:txBody>
          <a:bodyPr/>
          <a:lstStyle/>
          <a:p>
            <a:r>
              <a:rPr lang="en-US" sz="2600" dirty="0"/>
              <a:t>Equation Jeopardy: Given the Following Three Equations, What Cannot Be Deduced Directly Without Calculation About the Motion of the System Object?</a:t>
            </a:r>
            <a:endParaRPr lang="en-IN" sz="2600" dirty="0"/>
          </a:p>
        </p:txBody>
      </p:sp>
      <p:graphicFrame>
        <p:nvGraphicFramePr>
          <p:cNvPr id="8" name="Object 7"/>
          <p:cNvGraphicFramePr>
            <a:graphicFrameLocks noChangeAspect="1"/>
          </p:cNvGraphicFramePr>
          <p:nvPr>
            <p:extLst>
              <p:ext uri="{D42A27DB-BD31-4B8C-83A1-F6EECF244321}">
                <p14:modId xmlns:p14="http://schemas.microsoft.com/office/powerpoint/2010/main" val="2491307743"/>
              </p:ext>
            </p:extLst>
          </p:nvPr>
        </p:nvGraphicFramePr>
        <p:xfrm>
          <a:off x="2662238" y="1944472"/>
          <a:ext cx="3817937" cy="1800225"/>
        </p:xfrm>
        <a:graphic>
          <a:graphicData uri="http://schemas.openxmlformats.org/presentationml/2006/ole">
            <mc:AlternateContent xmlns:mc="http://schemas.openxmlformats.org/markup-compatibility/2006">
              <mc:Choice xmlns:v="urn:schemas-microsoft-com:vml" Requires="v">
                <p:oleObj spid="_x0000_s3127" name="Equation" r:id="rId4" imgW="4520880" imgH="2133360" progId="Equation.DSMT4">
                  <p:embed/>
                </p:oleObj>
              </mc:Choice>
              <mc:Fallback>
                <p:oleObj name="Equation" r:id="rId4" imgW="4520880" imgH="2133360" progId="Equation.DSMT4">
                  <p:embed/>
                  <p:pic>
                    <p:nvPicPr>
                      <p:cNvPr id="0" name=""/>
                      <p:cNvPicPr/>
                      <p:nvPr/>
                    </p:nvPicPr>
                    <p:blipFill>
                      <a:blip r:embed="rId5"/>
                      <a:stretch>
                        <a:fillRect/>
                      </a:stretch>
                    </p:blipFill>
                    <p:spPr>
                      <a:xfrm>
                        <a:off x="2662238" y="1944472"/>
                        <a:ext cx="3817937" cy="1800225"/>
                      </a:xfrm>
                      <a:prstGeom prst="rect">
                        <a:avLst/>
                      </a:prstGeom>
                    </p:spPr>
                  </p:pic>
                </p:oleObj>
              </mc:Fallback>
            </mc:AlternateContent>
          </a:graphicData>
        </a:graphic>
      </p:graphicFrame>
      <p:sp>
        <p:nvSpPr>
          <p:cNvPr id="3" name="Content Placeholder 2"/>
          <p:cNvSpPr>
            <a:spLocks noGrp="1"/>
          </p:cNvSpPr>
          <p:nvPr>
            <p:ph sz="quarter" idx="13"/>
          </p:nvPr>
        </p:nvSpPr>
        <p:spPr>
          <a:xfrm>
            <a:off x="457200" y="3998584"/>
            <a:ext cx="6476035" cy="1210024"/>
          </a:xfrm>
        </p:spPr>
        <p:txBody>
          <a:bodyPr/>
          <a:lstStyle/>
          <a:p>
            <a:pPr marL="432" indent="0">
              <a:spcBef>
                <a:spcPts val="600"/>
              </a:spcBef>
              <a:buNone/>
            </a:pPr>
            <a:r>
              <a:rPr lang="en-US" dirty="0"/>
              <a:t>a. The initial velocity of the object is zero.</a:t>
            </a:r>
          </a:p>
          <a:p>
            <a:pPr marL="432" indent="0">
              <a:spcBef>
                <a:spcPts val="600"/>
              </a:spcBef>
              <a:buNone/>
            </a:pPr>
            <a:r>
              <a:rPr lang="en-US" dirty="0"/>
              <a:t>b. The object is touching some surface.</a:t>
            </a:r>
          </a:p>
          <a:p>
            <a:pPr marL="432" indent="0">
              <a:spcBef>
                <a:spcPts val="600"/>
              </a:spcBef>
              <a:buNone/>
            </a:pPr>
            <a:r>
              <a:rPr lang="en-US" dirty="0"/>
              <a:t>c. The object has a mass of 50 k</a:t>
            </a:r>
            <a:r>
              <a:rPr lang="en-US" sz="100" dirty="0"/>
              <a:t> </a:t>
            </a:r>
            <a:r>
              <a:rPr lang="en-US" dirty="0"/>
              <a:t>g.</a:t>
            </a:r>
          </a:p>
        </p:txBody>
      </p:sp>
      <p:sp>
        <p:nvSpPr>
          <p:cNvPr id="4" name="Content Placeholder 3"/>
          <p:cNvSpPr>
            <a:spLocks noGrp="1"/>
          </p:cNvSpPr>
          <p:nvPr>
            <p:ph sz="quarter" idx="14"/>
          </p:nvPr>
        </p:nvSpPr>
        <p:spPr>
          <a:xfrm>
            <a:off x="457200" y="5248844"/>
            <a:ext cx="4994476" cy="353300"/>
          </a:xfrm>
        </p:spPr>
        <p:txBody>
          <a:bodyPr/>
          <a:lstStyle/>
          <a:p>
            <a:pPr marL="432" indent="0">
              <a:spcBef>
                <a:spcPts val="600"/>
              </a:spcBef>
              <a:buNone/>
            </a:pPr>
            <a:r>
              <a:rPr lang="en-US" dirty="0"/>
              <a:t>d. The object is accelerating at a rate of</a:t>
            </a:r>
            <a:endParaRPr lang="en-IN" dirty="0"/>
          </a:p>
        </p:txBody>
      </p:sp>
      <p:graphicFrame>
        <p:nvGraphicFramePr>
          <p:cNvPr id="9" name="Object 8"/>
          <p:cNvGraphicFramePr>
            <a:graphicFrameLocks noChangeAspect="1"/>
          </p:cNvGraphicFramePr>
          <p:nvPr>
            <p:extLst>
              <p:ext uri="{D42A27DB-BD31-4B8C-83A1-F6EECF244321}">
                <p14:modId xmlns:p14="http://schemas.microsoft.com/office/powerpoint/2010/main" val="3366001448"/>
              </p:ext>
            </p:extLst>
          </p:nvPr>
        </p:nvGraphicFramePr>
        <p:xfrm>
          <a:off x="5498017" y="5264107"/>
          <a:ext cx="1118580" cy="297604"/>
        </p:xfrm>
        <a:graphic>
          <a:graphicData uri="http://schemas.openxmlformats.org/presentationml/2006/ole">
            <mc:AlternateContent xmlns:mc="http://schemas.openxmlformats.org/markup-compatibility/2006">
              <mc:Choice xmlns:v="urn:schemas-microsoft-com:vml" Requires="v">
                <p:oleObj spid="_x0000_s3128" name="Equation" r:id="rId6" imgW="1434960" imgH="380880" progId="Equation.DSMT4">
                  <p:embed/>
                </p:oleObj>
              </mc:Choice>
              <mc:Fallback>
                <p:oleObj name="Equation" r:id="rId6" imgW="1434960" imgH="380880" progId="Equation.DSMT4">
                  <p:embed/>
                  <p:pic>
                    <p:nvPicPr>
                      <p:cNvPr id="8" name="Object 7"/>
                      <p:cNvPicPr/>
                      <p:nvPr/>
                    </p:nvPicPr>
                    <p:blipFill>
                      <a:blip r:embed="rId7"/>
                      <a:stretch>
                        <a:fillRect/>
                      </a:stretch>
                    </p:blipFill>
                    <p:spPr>
                      <a:xfrm>
                        <a:off x="5498017" y="5264107"/>
                        <a:ext cx="1118580" cy="297604"/>
                      </a:xfrm>
                      <a:prstGeom prst="rect">
                        <a:avLst/>
                      </a:prstGeom>
                    </p:spPr>
                  </p:pic>
                </p:oleObj>
              </mc:Fallback>
            </mc:AlternateContent>
          </a:graphicData>
        </a:graphic>
      </p:graphicFrame>
    </p:spTree>
    <p:extLst>
      <p:ext uri="{BB962C8B-B14F-4D97-AF65-F5344CB8AC3E}">
        <p14:creationId xmlns:p14="http://schemas.microsoft.com/office/powerpoint/2010/main" val="290388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45"/>
            <a:ext cx="8229600" cy="1578868"/>
          </a:xfrm>
        </p:spPr>
        <p:txBody>
          <a:bodyPr/>
          <a:lstStyle/>
          <a:p>
            <a:r>
              <a:rPr lang="en-US" sz="2600" dirty="0"/>
              <a:t>Equation Jeopardy: Given the Following Three Equations, What Cannot Be Deduced Directly Without Calculation About the Motion of the System Object?</a:t>
            </a:r>
            <a:endParaRPr lang="en-IN" sz="2600" dirty="0"/>
          </a:p>
        </p:txBody>
      </p:sp>
      <p:graphicFrame>
        <p:nvGraphicFramePr>
          <p:cNvPr id="8" name="Object 7"/>
          <p:cNvGraphicFramePr>
            <a:graphicFrameLocks noChangeAspect="1"/>
          </p:cNvGraphicFramePr>
          <p:nvPr>
            <p:extLst>
              <p:ext uri="{D42A27DB-BD31-4B8C-83A1-F6EECF244321}">
                <p14:modId xmlns:p14="http://schemas.microsoft.com/office/powerpoint/2010/main" val="2491307743"/>
              </p:ext>
            </p:extLst>
          </p:nvPr>
        </p:nvGraphicFramePr>
        <p:xfrm>
          <a:off x="2662238" y="1944472"/>
          <a:ext cx="3817937" cy="1800225"/>
        </p:xfrm>
        <a:graphic>
          <a:graphicData uri="http://schemas.openxmlformats.org/presentationml/2006/ole">
            <mc:AlternateContent xmlns:mc="http://schemas.openxmlformats.org/markup-compatibility/2006">
              <mc:Choice xmlns:v="urn:schemas-microsoft-com:vml" Requires="v">
                <p:oleObj spid="_x0000_s6164" name="Equation" r:id="rId4" imgW="4520880" imgH="2133360" progId="Equation.DSMT4">
                  <p:embed/>
                </p:oleObj>
              </mc:Choice>
              <mc:Fallback>
                <p:oleObj name="Equation" r:id="rId4" imgW="4520880" imgH="2133360" progId="Equation.DSMT4">
                  <p:embed/>
                  <p:pic>
                    <p:nvPicPr>
                      <p:cNvPr id="8" name="Object 7"/>
                      <p:cNvPicPr/>
                      <p:nvPr/>
                    </p:nvPicPr>
                    <p:blipFill>
                      <a:blip r:embed="rId5"/>
                      <a:stretch>
                        <a:fillRect/>
                      </a:stretch>
                    </p:blipFill>
                    <p:spPr>
                      <a:xfrm>
                        <a:off x="2662238" y="1944472"/>
                        <a:ext cx="3817937" cy="1800225"/>
                      </a:xfrm>
                      <a:prstGeom prst="rect">
                        <a:avLst/>
                      </a:prstGeom>
                    </p:spPr>
                  </p:pic>
                </p:oleObj>
              </mc:Fallback>
            </mc:AlternateContent>
          </a:graphicData>
        </a:graphic>
      </p:graphicFrame>
      <p:sp>
        <p:nvSpPr>
          <p:cNvPr id="3" name="Content Placeholder 2"/>
          <p:cNvSpPr>
            <a:spLocks noGrp="1"/>
          </p:cNvSpPr>
          <p:nvPr>
            <p:ph sz="quarter" idx="13"/>
          </p:nvPr>
        </p:nvSpPr>
        <p:spPr>
          <a:xfrm>
            <a:off x="457200" y="3998584"/>
            <a:ext cx="6476035" cy="1210024"/>
          </a:xfrm>
        </p:spPr>
        <p:txBody>
          <a:bodyPr/>
          <a:lstStyle/>
          <a:p>
            <a:pPr marL="432" indent="0">
              <a:spcBef>
                <a:spcPts val="600"/>
              </a:spcBef>
              <a:buNone/>
            </a:pPr>
            <a:r>
              <a:rPr lang="en-US" dirty="0"/>
              <a:t>a. The initial velocity of the object is zero.</a:t>
            </a:r>
          </a:p>
          <a:p>
            <a:pPr marL="432" indent="0">
              <a:spcBef>
                <a:spcPts val="600"/>
              </a:spcBef>
              <a:buNone/>
            </a:pPr>
            <a:r>
              <a:rPr lang="en-US" dirty="0"/>
              <a:t>b. The object is touching some surface.</a:t>
            </a:r>
          </a:p>
          <a:p>
            <a:pPr marL="432" indent="0">
              <a:spcBef>
                <a:spcPts val="600"/>
              </a:spcBef>
              <a:buNone/>
            </a:pPr>
            <a:r>
              <a:rPr lang="en-US" dirty="0"/>
              <a:t>c. The object has a mass of 50 k</a:t>
            </a:r>
            <a:r>
              <a:rPr lang="en-US" sz="100" dirty="0"/>
              <a:t> </a:t>
            </a:r>
            <a:r>
              <a:rPr lang="en-US" dirty="0"/>
              <a:t>g.</a:t>
            </a:r>
          </a:p>
        </p:txBody>
      </p:sp>
      <p:sp>
        <p:nvSpPr>
          <p:cNvPr id="4" name="Content Placeholder 3"/>
          <p:cNvSpPr>
            <a:spLocks noGrp="1"/>
          </p:cNvSpPr>
          <p:nvPr>
            <p:ph sz="quarter" idx="14"/>
          </p:nvPr>
        </p:nvSpPr>
        <p:spPr>
          <a:xfrm>
            <a:off x="457200" y="5248844"/>
            <a:ext cx="5263978" cy="353300"/>
          </a:xfrm>
        </p:spPr>
        <p:txBody>
          <a:bodyPr/>
          <a:lstStyle/>
          <a:p>
            <a:pPr marL="432" indent="0">
              <a:spcBef>
                <a:spcPts val="600"/>
              </a:spcBef>
              <a:buNone/>
            </a:pPr>
            <a:r>
              <a:rPr lang="en-US" b="1" dirty="0">
                <a:solidFill>
                  <a:srgbClr val="C00000"/>
                </a:solidFill>
              </a:rPr>
              <a:t>d. The object is accelerating at a rate of</a:t>
            </a:r>
            <a:endParaRPr lang="en-IN" b="1" dirty="0">
              <a:solidFill>
                <a:srgbClr val="C0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57570208"/>
              </p:ext>
            </p:extLst>
          </p:nvPr>
        </p:nvGraphicFramePr>
        <p:xfrm>
          <a:off x="5802313" y="5264150"/>
          <a:ext cx="1177925" cy="296863"/>
        </p:xfrm>
        <a:graphic>
          <a:graphicData uri="http://schemas.openxmlformats.org/presentationml/2006/ole">
            <mc:AlternateContent xmlns:mc="http://schemas.openxmlformats.org/markup-compatibility/2006">
              <mc:Choice xmlns:v="urn:schemas-microsoft-com:vml" Requires="v">
                <p:oleObj spid="_x0000_s6165" name="Equation" r:id="rId6" imgW="1511280" imgH="380880" progId="Equation.DSMT4">
                  <p:embed/>
                </p:oleObj>
              </mc:Choice>
              <mc:Fallback>
                <p:oleObj name="Equation" r:id="rId6" imgW="1511280" imgH="380880" progId="Equation.DSMT4">
                  <p:embed/>
                  <p:pic>
                    <p:nvPicPr>
                      <p:cNvPr id="9" name="Object 8"/>
                      <p:cNvPicPr/>
                      <p:nvPr/>
                    </p:nvPicPr>
                    <p:blipFill>
                      <a:blip r:embed="rId7"/>
                      <a:stretch>
                        <a:fillRect/>
                      </a:stretch>
                    </p:blipFill>
                    <p:spPr>
                      <a:xfrm>
                        <a:off x="5802313" y="5264150"/>
                        <a:ext cx="1177925" cy="296863"/>
                      </a:xfrm>
                      <a:prstGeom prst="rect">
                        <a:avLst/>
                      </a:prstGeom>
                    </p:spPr>
                  </p:pic>
                </p:oleObj>
              </mc:Fallback>
            </mc:AlternateContent>
          </a:graphicData>
        </a:graphic>
      </p:graphicFrame>
    </p:spTree>
    <p:extLst>
      <p:ext uri="{BB962C8B-B14F-4D97-AF65-F5344CB8AC3E}">
        <p14:creationId xmlns:p14="http://schemas.microsoft.com/office/powerpoint/2010/main" val="322883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5371"/>
            <a:ext cx="8229600" cy="3152862"/>
          </a:xfrm>
        </p:spPr>
        <p:txBody>
          <a:bodyPr/>
          <a:lstStyle/>
          <a:p>
            <a:r>
              <a:rPr lang="en-US" sz="2600" dirty="0"/>
              <a:t>Three Friends Argue About the Type of Information a Bathroom Scale Reports. Eugenia Says That It Reads the Weight of a Person, Alan Says That It Reads the Sum of the Forces Exerted on the Person by Earth and the Scale, and Mike Says That It Reads the Magnitude of Force That the Person Exerts on the Scale. Who Is Correct? (Be Prepared to Explain Your Reasoning.)</a:t>
            </a:r>
            <a:endParaRPr lang="en-IN" sz="2600" dirty="0"/>
          </a:p>
        </p:txBody>
      </p:sp>
      <p:sp>
        <p:nvSpPr>
          <p:cNvPr id="8" name="Content Placeholder 7"/>
          <p:cNvSpPr>
            <a:spLocks noGrp="1"/>
          </p:cNvSpPr>
          <p:nvPr>
            <p:ph sz="quarter" idx="13"/>
          </p:nvPr>
        </p:nvSpPr>
        <p:spPr>
          <a:xfrm>
            <a:off x="457200" y="3623036"/>
            <a:ext cx="8229600" cy="2168163"/>
          </a:xfrm>
        </p:spPr>
        <p:txBody>
          <a:bodyPr/>
          <a:lstStyle/>
          <a:p>
            <a:pPr marL="432" indent="0">
              <a:spcBef>
                <a:spcPts val="600"/>
              </a:spcBef>
              <a:buNone/>
            </a:pPr>
            <a:r>
              <a:rPr lang="en-US" dirty="0"/>
              <a:t>a. Eugenia is correct.</a:t>
            </a:r>
          </a:p>
          <a:p>
            <a:pPr marL="432" indent="0">
              <a:spcBef>
                <a:spcPts val="600"/>
              </a:spcBef>
              <a:buNone/>
            </a:pPr>
            <a:r>
              <a:rPr lang="en-US" dirty="0"/>
              <a:t>b. Alan is correct.</a:t>
            </a:r>
          </a:p>
          <a:p>
            <a:pPr marL="432" indent="0">
              <a:spcBef>
                <a:spcPts val="600"/>
              </a:spcBef>
              <a:buNone/>
            </a:pPr>
            <a:r>
              <a:rPr lang="en-US" dirty="0"/>
              <a:t>c. Mike is correct.</a:t>
            </a:r>
          </a:p>
          <a:p>
            <a:pPr marL="432" indent="0">
              <a:spcBef>
                <a:spcPts val="600"/>
              </a:spcBef>
              <a:buNone/>
            </a:pPr>
            <a:r>
              <a:rPr lang="en-US" dirty="0"/>
              <a:t>d. Two of them are correct.</a:t>
            </a:r>
          </a:p>
          <a:p>
            <a:pPr marL="432" indent="0">
              <a:spcBef>
                <a:spcPts val="600"/>
              </a:spcBef>
              <a:buNone/>
            </a:pPr>
            <a:r>
              <a:rPr lang="en-US" dirty="0"/>
              <a:t>e. All three of them are correct.</a:t>
            </a:r>
          </a:p>
        </p:txBody>
      </p:sp>
    </p:spTree>
    <p:extLst>
      <p:ext uri="{BB962C8B-B14F-4D97-AF65-F5344CB8AC3E}">
        <p14:creationId xmlns:p14="http://schemas.microsoft.com/office/powerpoint/2010/main" val="395136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5371"/>
            <a:ext cx="8229600" cy="3152862"/>
          </a:xfrm>
        </p:spPr>
        <p:txBody>
          <a:bodyPr/>
          <a:lstStyle/>
          <a:p>
            <a:r>
              <a:rPr lang="en-US" sz="2600" dirty="0"/>
              <a:t>Three Friends Argue About the Type of Information a Bathroom Scale Reports. Eugenia Says That It Reads the Weight of a Person, Alan Says That It Reads the Sum of the Forces Exerted on the Person by Earth and the Scale, and Mike Says That It Reads the Magnitude of Force That the Person Exerts on the Scale. Who Is Correct? (Be Prepared to Explain Your Reasoning.)</a:t>
            </a:r>
            <a:endParaRPr lang="en-IN" sz="2600" dirty="0"/>
          </a:p>
        </p:txBody>
      </p:sp>
      <p:sp>
        <p:nvSpPr>
          <p:cNvPr id="8" name="Content Placeholder 7"/>
          <p:cNvSpPr>
            <a:spLocks noGrp="1"/>
          </p:cNvSpPr>
          <p:nvPr>
            <p:ph sz="quarter" idx="13"/>
          </p:nvPr>
        </p:nvSpPr>
        <p:spPr>
          <a:xfrm>
            <a:off x="457200" y="3623036"/>
            <a:ext cx="8229600" cy="2168163"/>
          </a:xfrm>
        </p:spPr>
        <p:txBody>
          <a:bodyPr/>
          <a:lstStyle/>
          <a:p>
            <a:pPr marL="432" indent="0">
              <a:spcBef>
                <a:spcPts val="600"/>
              </a:spcBef>
              <a:buNone/>
            </a:pPr>
            <a:r>
              <a:rPr lang="en-US" dirty="0"/>
              <a:t>a. Eugenia is correct.</a:t>
            </a:r>
          </a:p>
          <a:p>
            <a:pPr marL="432" indent="0">
              <a:spcBef>
                <a:spcPts val="600"/>
              </a:spcBef>
              <a:buNone/>
            </a:pPr>
            <a:r>
              <a:rPr lang="en-US" dirty="0"/>
              <a:t>b. Alan is correct.</a:t>
            </a:r>
          </a:p>
          <a:p>
            <a:pPr marL="432" indent="0">
              <a:spcBef>
                <a:spcPts val="600"/>
              </a:spcBef>
              <a:buNone/>
            </a:pPr>
            <a:r>
              <a:rPr lang="en-US" dirty="0"/>
              <a:t>c. Mike is correct.</a:t>
            </a:r>
          </a:p>
          <a:p>
            <a:pPr marL="432" indent="0">
              <a:spcBef>
                <a:spcPts val="600"/>
              </a:spcBef>
              <a:buNone/>
            </a:pPr>
            <a:r>
              <a:rPr lang="en-US" b="1" dirty="0">
                <a:solidFill>
                  <a:srgbClr val="C00000"/>
                </a:solidFill>
              </a:rPr>
              <a:t>d. Two of them are correct.</a:t>
            </a:r>
          </a:p>
          <a:p>
            <a:pPr marL="432" indent="0">
              <a:spcBef>
                <a:spcPts val="600"/>
              </a:spcBef>
              <a:buNone/>
            </a:pPr>
            <a:r>
              <a:rPr lang="en-US" dirty="0"/>
              <a:t>e. All three of them are correct.</a:t>
            </a:r>
          </a:p>
        </p:txBody>
      </p:sp>
    </p:spTree>
    <p:extLst>
      <p:ext uri="{BB962C8B-B14F-4D97-AF65-F5344CB8AC3E}">
        <p14:creationId xmlns:p14="http://schemas.microsoft.com/office/powerpoint/2010/main" val="1282833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Which Force Diagram Best Represents an Elevator Moving at a Constant Speed?</a:t>
            </a:r>
            <a:endParaRPr lang="en-IN"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31" y="1766055"/>
            <a:ext cx="1981200" cy="1790700"/>
          </a:xfrm>
          <a:prstGeom prst="rect">
            <a:avLst/>
          </a:prstGeom>
        </p:spPr>
      </p:pic>
      <p:sp>
        <p:nvSpPr>
          <p:cNvPr id="3" name="Content Placeholder 2"/>
          <p:cNvSpPr>
            <a:spLocks noGrp="1"/>
          </p:cNvSpPr>
          <p:nvPr>
            <p:ph sz="quarter" idx="13"/>
          </p:nvPr>
        </p:nvSpPr>
        <p:spPr>
          <a:xfrm>
            <a:off x="457200" y="1556327"/>
            <a:ext cx="5733738" cy="2116264"/>
          </a:xfrm>
        </p:spPr>
        <p:txBody>
          <a:bodyPr/>
          <a:lstStyle/>
          <a:p>
            <a:pPr marL="432" indent="0" eaLnBrk="1" hangingPunct="1">
              <a:spcBef>
                <a:spcPts val="600"/>
              </a:spcBef>
              <a:buNone/>
            </a:pPr>
            <a:r>
              <a:rPr lang="en-US" dirty="0"/>
              <a:t>a. Diagram (a)</a:t>
            </a:r>
          </a:p>
          <a:p>
            <a:pPr marL="432" indent="0" eaLnBrk="1" hangingPunct="1">
              <a:spcBef>
                <a:spcPts val="600"/>
              </a:spcBef>
              <a:buNone/>
            </a:pPr>
            <a:r>
              <a:rPr lang="en-US" dirty="0"/>
              <a:t>b. Diagram (b)</a:t>
            </a:r>
          </a:p>
          <a:p>
            <a:pPr marL="432" indent="0" eaLnBrk="1" hangingPunct="1">
              <a:spcBef>
                <a:spcPts val="600"/>
              </a:spcBef>
              <a:buNone/>
            </a:pPr>
            <a:r>
              <a:rPr lang="en-US" dirty="0"/>
              <a:t>c. Diagram (c)</a:t>
            </a:r>
          </a:p>
          <a:p>
            <a:pPr marL="432" indent="0" eaLnBrk="1" hangingPunct="1">
              <a:spcBef>
                <a:spcPts val="600"/>
              </a:spcBef>
              <a:buNone/>
            </a:pPr>
            <a:r>
              <a:rPr lang="en-US" dirty="0"/>
              <a:t>d. Diagram (d)</a:t>
            </a:r>
          </a:p>
          <a:p>
            <a:pPr marL="432" indent="0" eaLnBrk="1" hangingPunct="1">
              <a:spcBef>
                <a:spcPts val="600"/>
              </a:spcBef>
              <a:buNone/>
            </a:pPr>
            <a:r>
              <a:rPr lang="en-US" dirty="0"/>
              <a:t>e. None of these diagrams would be correct.</a:t>
            </a:r>
          </a:p>
        </p:txBody>
      </p:sp>
    </p:spTree>
    <p:extLst>
      <p:ext uri="{BB962C8B-B14F-4D97-AF65-F5344CB8AC3E}">
        <p14:creationId xmlns:p14="http://schemas.microsoft.com/office/powerpoint/2010/main" val="1518226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Which Force Diagram Best Represents an Elevator Moving at a Constant Speed?</a:t>
            </a:r>
            <a:endParaRPr lang="en-IN"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31" y="1766055"/>
            <a:ext cx="1981200" cy="1790700"/>
          </a:xfrm>
          <a:prstGeom prst="rect">
            <a:avLst/>
          </a:prstGeom>
        </p:spPr>
      </p:pic>
      <p:sp>
        <p:nvSpPr>
          <p:cNvPr id="3" name="Content Placeholder 2"/>
          <p:cNvSpPr>
            <a:spLocks noGrp="1"/>
          </p:cNvSpPr>
          <p:nvPr>
            <p:ph sz="quarter" idx="13"/>
          </p:nvPr>
        </p:nvSpPr>
        <p:spPr>
          <a:xfrm>
            <a:off x="457200" y="1556327"/>
            <a:ext cx="5733738" cy="2116264"/>
          </a:xfrm>
        </p:spPr>
        <p:txBody>
          <a:bodyPr/>
          <a:lstStyle/>
          <a:p>
            <a:pPr marL="432" indent="0" eaLnBrk="1" hangingPunct="1">
              <a:spcBef>
                <a:spcPts val="600"/>
              </a:spcBef>
              <a:buNone/>
            </a:pPr>
            <a:r>
              <a:rPr lang="en-US" b="1" dirty="0">
                <a:solidFill>
                  <a:srgbClr val="C00000"/>
                </a:solidFill>
              </a:rPr>
              <a:t>a. Diagram (a)</a:t>
            </a:r>
          </a:p>
          <a:p>
            <a:pPr marL="432" indent="0" eaLnBrk="1" hangingPunct="1">
              <a:spcBef>
                <a:spcPts val="600"/>
              </a:spcBef>
              <a:buNone/>
            </a:pPr>
            <a:r>
              <a:rPr lang="en-US" dirty="0"/>
              <a:t>b. Diagram (b)</a:t>
            </a:r>
          </a:p>
          <a:p>
            <a:pPr marL="432" indent="0" eaLnBrk="1" hangingPunct="1">
              <a:spcBef>
                <a:spcPts val="600"/>
              </a:spcBef>
              <a:buNone/>
            </a:pPr>
            <a:r>
              <a:rPr lang="en-US" dirty="0"/>
              <a:t>c. Diagram (c)</a:t>
            </a:r>
          </a:p>
          <a:p>
            <a:pPr marL="432" indent="0" eaLnBrk="1" hangingPunct="1">
              <a:spcBef>
                <a:spcPts val="600"/>
              </a:spcBef>
              <a:buNone/>
            </a:pPr>
            <a:r>
              <a:rPr lang="en-US" dirty="0"/>
              <a:t>d. Diagram (d)</a:t>
            </a:r>
          </a:p>
          <a:p>
            <a:pPr marL="432" indent="0" eaLnBrk="1" hangingPunct="1">
              <a:spcBef>
                <a:spcPts val="600"/>
              </a:spcBef>
              <a:buNone/>
            </a:pPr>
            <a:r>
              <a:rPr lang="en-US" dirty="0"/>
              <a:t>e. None of these diagrams would be correct.</a:t>
            </a:r>
          </a:p>
        </p:txBody>
      </p:sp>
    </p:spTree>
    <p:extLst>
      <p:ext uri="{BB962C8B-B14F-4D97-AF65-F5344CB8AC3E}">
        <p14:creationId xmlns:p14="http://schemas.microsoft.com/office/powerpoint/2010/main" val="52776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the Statement That Is Correct.</a:t>
            </a:r>
            <a:endParaRPr lang="en-IN" dirty="0"/>
          </a:p>
        </p:txBody>
      </p:sp>
      <p:sp>
        <p:nvSpPr>
          <p:cNvPr id="4" name="Content Placeholder 3"/>
          <p:cNvSpPr>
            <a:spLocks noGrp="1"/>
          </p:cNvSpPr>
          <p:nvPr>
            <p:ph sz="quarter" idx="13"/>
          </p:nvPr>
        </p:nvSpPr>
        <p:spPr>
          <a:xfrm>
            <a:off x="457200" y="1556326"/>
            <a:ext cx="8020878" cy="4825813"/>
          </a:xfrm>
        </p:spPr>
        <p:txBody>
          <a:bodyPr/>
          <a:lstStyle/>
          <a:p>
            <a:pPr marL="306000" indent="-306000">
              <a:spcBef>
                <a:spcPts val="600"/>
              </a:spcBef>
              <a:buNone/>
            </a:pPr>
            <a:r>
              <a:rPr lang="en-US" dirty="0"/>
              <a:t>a. If the outcome of an experiment matches the prediction, the hypothesis has been proved.</a:t>
            </a:r>
          </a:p>
          <a:p>
            <a:pPr marL="306000" indent="-306000">
              <a:spcBef>
                <a:spcPts val="600"/>
              </a:spcBef>
              <a:buNone/>
            </a:pPr>
            <a:r>
              <a:rPr lang="en-US" dirty="0"/>
              <a:t>b. If the outcome of an experiment does not match the prediction, the hypothesis needs to be reconsidered or rejected.</a:t>
            </a:r>
          </a:p>
          <a:p>
            <a:pPr marL="432" indent="0">
              <a:spcBef>
                <a:spcPts val="600"/>
              </a:spcBef>
              <a:buNone/>
            </a:pPr>
            <a:r>
              <a:rPr lang="en-US" dirty="0"/>
              <a:t>c. A hypothesis is the same as a prediction.</a:t>
            </a:r>
          </a:p>
          <a:p>
            <a:pPr marL="306000" indent="-306000">
              <a:spcBef>
                <a:spcPts val="600"/>
              </a:spcBef>
              <a:buNone/>
            </a:pPr>
            <a:r>
              <a:rPr lang="en-US" dirty="0"/>
              <a:t>d. A hypothesis is dependent on the particular experiment being conducted.</a:t>
            </a:r>
          </a:p>
        </p:txBody>
      </p:sp>
    </p:spTree>
    <p:extLst>
      <p:ext uri="{BB962C8B-B14F-4D97-AF65-F5344CB8AC3E}">
        <p14:creationId xmlns:p14="http://schemas.microsoft.com/office/powerpoint/2010/main" val="2299745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3" name="Content Placeholder 2"/>
          <p:cNvSpPr>
            <a:spLocks noGrp="1"/>
          </p:cNvSpPr>
          <p:nvPr>
            <p:ph sz="quarter" idx="13"/>
          </p:nvPr>
        </p:nvSpPr>
        <p:spPr/>
        <p:txBody>
          <a:bodyPr/>
          <a:lstStyle/>
          <a:p>
            <a:pPr marL="306000" indent="-306000">
              <a:spcBef>
                <a:spcPts val="600"/>
              </a:spcBef>
              <a:buNone/>
            </a:pPr>
            <a:r>
              <a:rPr lang="en-US" dirty="0"/>
              <a:t>a. The net force on an object points in the direction of the objects acceleration.</a:t>
            </a:r>
          </a:p>
          <a:p>
            <a:pPr marL="306000" indent="-306000">
              <a:spcBef>
                <a:spcPts val="600"/>
              </a:spcBef>
              <a:buNone/>
            </a:pPr>
            <a:r>
              <a:rPr lang="en-US" dirty="0"/>
              <a:t>b. The net force on an object points in the direction of the change in the object’s velocity.</a:t>
            </a:r>
          </a:p>
          <a:p>
            <a:pPr marL="432" indent="0">
              <a:spcBef>
                <a:spcPts val="600"/>
              </a:spcBef>
              <a:buNone/>
            </a:pPr>
            <a:r>
              <a:rPr lang="en-US" dirty="0"/>
              <a:t>c. The net force on an object is proportional to the object’s mass.</a:t>
            </a:r>
          </a:p>
          <a:p>
            <a:pPr marL="432" indent="0">
              <a:spcBef>
                <a:spcPts val="600"/>
              </a:spcBef>
              <a:buNone/>
            </a:pPr>
            <a:r>
              <a:rPr lang="en-US" dirty="0"/>
              <a:t>d. All of these statements are correct.</a:t>
            </a:r>
          </a:p>
        </p:txBody>
      </p:sp>
    </p:spTree>
    <p:extLst>
      <p:ext uri="{BB962C8B-B14F-4D97-AF65-F5344CB8AC3E}">
        <p14:creationId xmlns:p14="http://schemas.microsoft.com/office/powerpoint/2010/main" val="335042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3" name="Content Placeholder 2"/>
          <p:cNvSpPr>
            <a:spLocks noGrp="1"/>
          </p:cNvSpPr>
          <p:nvPr>
            <p:ph sz="quarter" idx="13"/>
          </p:nvPr>
        </p:nvSpPr>
        <p:spPr/>
        <p:txBody>
          <a:bodyPr/>
          <a:lstStyle/>
          <a:p>
            <a:pPr marL="306000" indent="-306000">
              <a:spcBef>
                <a:spcPts val="600"/>
              </a:spcBef>
              <a:buNone/>
            </a:pPr>
            <a:r>
              <a:rPr lang="en-US" dirty="0"/>
              <a:t>a. The net force on an object points in the direction of the objects acceleration.</a:t>
            </a:r>
          </a:p>
          <a:p>
            <a:pPr marL="306000" indent="-306000">
              <a:spcBef>
                <a:spcPts val="600"/>
              </a:spcBef>
              <a:buNone/>
            </a:pPr>
            <a:r>
              <a:rPr lang="en-US" dirty="0"/>
              <a:t>b. The net force on an object points in the direction of the change in the object’s velocity.</a:t>
            </a:r>
          </a:p>
          <a:p>
            <a:pPr marL="432" indent="0">
              <a:spcBef>
                <a:spcPts val="600"/>
              </a:spcBef>
              <a:buNone/>
            </a:pPr>
            <a:r>
              <a:rPr lang="en-US" dirty="0"/>
              <a:t>c. The net force on an object is proportional to the object’s mass.</a:t>
            </a:r>
          </a:p>
          <a:p>
            <a:pPr marL="432" indent="0">
              <a:spcBef>
                <a:spcPts val="600"/>
              </a:spcBef>
              <a:buNone/>
            </a:pPr>
            <a:r>
              <a:rPr lang="en-US" b="1" dirty="0">
                <a:solidFill>
                  <a:srgbClr val="C00000"/>
                </a:solidFill>
              </a:rPr>
              <a:t>d. All of these statements are correct.</a:t>
            </a:r>
          </a:p>
        </p:txBody>
      </p:sp>
    </p:spTree>
    <p:extLst>
      <p:ext uri="{BB962C8B-B14F-4D97-AF65-F5344CB8AC3E}">
        <p14:creationId xmlns:p14="http://schemas.microsoft.com/office/powerpoint/2010/main" val="1071422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11029" cy="1097279"/>
          </a:xfrm>
        </p:spPr>
        <p:txBody>
          <a:bodyPr/>
          <a:lstStyle/>
          <a:p>
            <a:r>
              <a:rPr lang="en-US" sz="2600" dirty="0"/>
              <a:t>If the Net Force on an Object Points in the Horizontal Direction, Which Statement Must Be False?</a:t>
            </a:r>
            <a:endParaRPr lang="en-IN" sz="2600" dirty="0"/>
          </a:p>
        </p:txBody>
      </p:sp>
      <p:sp>
        <p:nvSpPr>
          <p:cNvPr id="3" name="Content Placeholder 2"/>
          <p:cNvSpPr>
            <a:spLocks noGrp="1"/>
          </p:cNvSpPr>
          <p:nvPr>
            <p:ph sz="quarter" idx="13"/>
          </p:nvPr>
        </p:nvSpPr>
        <p:spPr/>
        <p:txBody>
          <a:bodyPr/>
          <a:lstStyle/>
          <a:p>
            <a:pPr marL="0" indent="0">
              <a:spcBef>
                <a:spcPts val="600"/>
              </a:spcBef>
              <a:buNone/>
            </a:pPr>
            <a:r>
              <a:rPr lang="en-US" dirty="0"/>
              <a:t>a. The object’s vertical velocity is changing.</a:t>
            </a:r>
          </a:p>
          <a:p>
            <a:pPr marL="0" indent="0">
              <a:spcBef>
                <a:spcPts val="600"/>
              </a:spcBef>
              <a:buNone/>
            </a:pPr>
            <a:r>
              <a:rPr lang="en-US" dirty="0"/>
              <a:t>b. The object’s horizontal velocity is changing.</a:t>
            </a:r>
          </a:p>
          <a:p>
            <a:pPr marL="0" indent="0">
              <a:spcBef>
                <a:spcPts val="600"/>
              </a:spcBef>
              <a:buNone/>
            </a:pPr>
            <a:r>
              <a:rPr lang="en-US" dirty="0"/>
              <a:t>c. The object’s vertical displacement is changing.</a:t>
            </a:r>
          </a:p>
          <a:p>
            <a:pPr marL="0" indent="0">
              <a:spcBef>
                <a:spcPts val="600"/>
              </a:spcBef>
              <a:buNone/>
            </a:pPr>
            <a:r>
              <a:rPr lang="en-US" dirty="0"/>
              <a:t>d. The object’s horizontal displacement is changing.</a:t>
            </a:r>
          </a:p>
        </p:txBody>
      </p:sp>
    </p:spTree>
    <p:extLst>
      <p:ext uri="{BB962C8B-B14F-4D97-AF65-F5344CB8AC3E}">
        <p14:creationId xmlns:p14="http://schemas.microsoft.com/office/powerpoint/2010/main" val="468026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11029" cy="1097279"/>
          </a:xfrm>
        </p:spPr>
        <p:txBody>
          <a:bodyPr/>
          <a:lstStyle/>
          <a:p>
            <a:r>
              <a:rPr lang="en-US" sz="2600" dirty="0"/>
              <a:t>If the Net Force on an Object Points in the Horizontal Direction, Which Statement Must Be False?</a:t>
            </a:r>
            <a:endParaRPr lang="en-IN" sz="2600" dirty="0"/>
          </a:p>
        </p:txBody>
      </p:sp>
      <p:sp>
        <p:nvSpPr>
          <p:cNvPr id="3" name="Content Placeholder 2"/>
          <p:cNvSpPr>
            <a:spLocks noGrp="1"/>
          </p:cNvSpPr>
          <p:nvPr>
            <p:ph sz="quarter" idx="13"/>
          </p:nvPr>
        </p:nvSpPr>
        <p:spPr/>
        <p:txBody>
          <a:bodyPr/>
          <a:lstStyle/>
          <a:p>
            <a:pPr marL="432" indent="0">
              <a:spcBef>
                <a:spcPts val="600"/>
              </a:spcBef>
              <a:buNone/>
            </a:pPr>
            <a:r>
              <a:rPr lang="en-US" b="1" dirty="0">
                <a:solidFill>
                  <a:srgbClr val="C00000"/>
                </a:solidFill>
              </a:rPr>
              <a:t>a. The object’s vertical velocity is changing.</a:t>
            </a:r>
          </a:p>
          <a:p>
            <a:pPr marL="0" indent="0">
              <a:spcBef>
                <a:spcPts val="600"/>
              </a:spcBef>
              <a:buNone/>
            </a:pPr>
            <a:r>
              <a:rPr lang="en-US" dirty="0"/>
              <a:t>b. The object’s horizontal velocity is changing.</a:t>
            </a:r>
          </a:p>
          <a:p>
            <a:pPr marL="0" indent="0">
              <a:spcBef>
                <a:spcPts val="600"/>
              </a:spcBef>
              <a:buNone/>
            </a:pPr>
            <a:r>
              <a:rPr lang="en-US" dirty="0"/>
              <a:t>c. The object’s vertical displacement is changing.</a:t>
            </a:r>
          </a:p>
          <a:p>
            <a:pPr marL="0" indent="0">
              <a:spcBef>
                <a:spcPts val="600"/>
              </a:spcBef>
              <a:buNone/>
            </a:pPr>
            <a:r>
              <a:rPr lang="en-US" dirty="0"/>
              <a:t>d. The object’s horizontal displacement is changing.</a:t>
            </a:r>
          </a:p>
        </p:txBody>
      </p:sp>
    </p:spTree>
    <p:extLst>
      <p:ext uri="{BB962C8B-B14F-4D97-AF65-F5344CB8AC3E}">
        <p14:creationId xmlns:p14="http://schemas.microsoft.com/office/powerpoint/2010/main" val="2412646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625004"/>
          </a:xfrm>
        </p:spPr>
        <p:txBody>
          <a:bodyPr/>
          <a:lstStyle/>
          <a:p>
            <a:r>
              <a:rPr lang="en-US" sz="2600" dirty="0"/>
              <a:t>Testing Experiment: Our Hypothesis That the Forces Between Two Interacting Objects Are Equal in Magnitude and Opposite in Direction Will Not Lead to Which Prediction?</a:t>
            </a:r>
            <a:endParaRPr lang="en-IN" sz="2600" dirty="0"/>
          </a:p>
        </p:txBody>
      </p:sp>
      <p:sp>
        <p:nvSpPr>
          <p:cNvPr id="3" name="Content Placeholder 2"/>
          <p:cNvSpPr>
            <a:spLocks noGrp="1"/>
          </p:cNvSpPr>
          <p:nvPr>
            <p:ph sz="quarter" idx="13"/>
          </p:nvPr>
        </p:nvSpPr>
        <p:spPr>
          <a:xfrm>
            <a:off x="457200" y="2210765"/>
            <a:ext cx="7871254" cy="3779836"/>
          </a:xfrm>
        </p:spPr>
        <p:txBody>
          <a:bodyPr/>
          <a:lstStyle/>
          <a:p>
            <a:pPr marL="306000" indent="-306000">
              <a:spcBef>
                <a:spcPts val="600"/>
              </a:spcBef>
              <a:buNone/>
            </a:pPr>
            <a:r>
              <a:rPr lang="en-US" dirty="0"/>
              <a:t>a. A person in an elevator standing on a scale will always observe a scale reading equal to m</a:t>
            </a:r>
            <a:r>
              <a:rPr lang="en-US" sz="100" dirty="0"/>
              <a:t> </a:t>
            </a:r>
            <a:r>
              <a:rPr lang="en-US" dirty="0"/>
              <a:t>g (where m is the person</a:t>
            </a:r>
            <a:r>
              <a:rPr lang="fr-FR" altLang="ja-JP" dirty="0"/>
              <a:t>’</a:t>
            </a:r>
            <a:r>
              <a:rPr lang="en-US" dirty="0"/>
              <a:t>s mass).</a:t>
            </a:r>
          </a:p>
          <a:p>
            <a:pPr marL="306000" indent="-306000">
              <a:spcBef>
                <a:spcPts val="600"/>
              </a:spcBef>
              <a:buNone/>
            </a:pPr>
            <a:r>
              <a:rPr lang="en-US" dirty="0"/>
              <a:t>b. A car and a truck always exert the same magnitude force on each other during their collision.</a:t>
            </a:r>
          </a:p>
          <a:p>
            <a:pPr marL="306000" indent="-306000">
              <a:spcBef>
                <a:spcPts val="600"/>
              </a:spcBef>
              <a:buNone/>
            </a:pPr>
            <a:r>
              <a:rPr lang="en-US" dirty="0"/>
              <a:t>c. If we push on a wall, the wall pushes back on us with the same magnitude force.</a:t>
            </a:r>
          </a:p>
        </p:txBody>
      </p:sp>
    </p:spTree>
    <p:extLst>
      <p:ext uri="{BB962C8B-B14F-4D97-AF65-F5344CB8AC3E}">
        <p14:creationId xmlns:p14="http://schemas.microsoft.com/office/powerpoint/2010/main" val="4069798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625004"/>
          </a:xfrm>
        </p:spPr>
        <p:txBody>
          <a:bodyPr/>
          <a:lstStyle/>
          <a:p>
            <a:r>
              <a:rPr lang="en-US" sz="2600" dirty="0"/>
              <a:t>Testing Experiment: Our Hypothesis That the Forces Between Two Interacting Objects Are Equal in Magnitude and Opposite in Direction Will Not Lead to Which Prediction?</a:t>
            </a:r>
            <a:endParaRPr lang="en-IN" sz="2600" dirty="0"/>
          </a:p>
        </p:txBody>
      </p:sp>
      <p:sp>
        <p:nvSpPr>
          <p:cNvPr id="3" name="Content Placeholder 2"/>
          <p:cNvSpPr>
            <a:spLocks noGrp="1"/>
          </p:cNvSpPr>
          <p:nvPr>
            <p:ph sz="quarter" idx="13"/>
          </p:nvPr>
        </p:nvSpPr>
        <p:spPr>
          <a:xfrm>
            <a:off x="457200" y="2210765"/>
            <a:ext cx="7797114" cy="3779836"/>
          </a:xfrm>
        </p:spPr>
        <p:txBody>
          <a:bodyPr/>
          <a:lstStyle/>
          <a:p>
            <a:pPr marL="306000" indent="-306000">
              <a:spcBef>
                <a:spcPts val="600"/>
              </a:spcBef>
              <a:buNone/>
            </a:pPr>
            <a:r>
              <a:rPr lang="en-US" b="1" dirty="0">
                <a:solidFill>
                  <a:srgbClr val="C00000"/>
                </a:solidFill>
              </a:rPr>
              <a:t>a. A person in an elevator standing on a scale will always observe a scale reading equal to m</a:t>
            </a:r>
            <a:r>
              <a:rPr lang="en-US" sz="100" b="1" dirty="0">
                <a:solidFill>
                  <a:schemeClr val="bg1"/>
                </a:solidFill>
              </a:rPr>
              <a:t> </a:t>
            </a:r>
            <a:r>
              <a:rPr lang="en-US" b="1" dirty="0">
                <a:solidFill>
                  <a:srgbClr val="C00000"/>
                </a:solidFill>
              </a:rPr>
              <a:t>g (where m is the person</a:t>
            </a:r>
            <a:r>
              <a:rPr lang="fr-FR" altLang="ja-JP" b="1" dirty="0">
                <a:solidFill>
                  <a:srgbClr val="C00000"/>
                </a:solidFill>
              </a:rPr>
              <a:t>’</a:t>
            </a:r>
            <a:r>
              <a:rPr lang="en-US" b="1" dirty="0">
                <a:solidFill>
                  <a:srgbClr val="C00000"/>
                </a:solidFill>
              </a:rPr>
              <a:t>s mass).</a:t>
            </a:r>
          </a:p>
          <a:p>
            <a:pPr marL="306000" indent="-306000">
              <a:spcBef>
                <a:spcPts val="600"/>
              </a:spcBef>
              <a:buNone/>
            </a:pPr>
            <a:r>
              <a:rPr lang="en-US" dirty="0"/>
              <a:t>b. A car and a truck always exert the same magnitude force on each other during their collision.</a:t>
            </a:r>
          </a:p>
          <a:p>
            <a:pPr marL="306000" indent="-306000">
              <a:spcBef>
                <a:spcPts val="600"/>
              </a:spcBef>
              <a:buNone/>
            </a:pPr>
            <a:r>
              <a:rPr lang="en-US" dirty="0"/>
              <a:t>c. If we push on a wall, the wall pushes back on us with the same magnitude force.</a:t>
            </a:r>
          </a:p>
        </p:txBody>
      </p:sp>
    </p:spTree>
    <p:extLst>
      <p:ext uri="{BB962C8B-B14F-4D97-AF65-F5344CB8AC3E}">
        <p14:creationId xmlns:p14="http://schemas.microsoft.com/office/powerpoint/2010/main" val="654224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4" name="Content Placeholder 3"/>
          <p:cNvSpPr>
            <a:spLocks noGrp="1"/>
          </p:cNvSpPr>
          <p:nvPr>
            <p:ph sz="quarter" idx="13"/>
          </p:nvPr>
        </p:nvSpPr>
        <p:spPr>
          <a:xfrm>
            <a:off x="457200" y="1556327"/>
            <a:ext cx="8229600" cy="1487815"/>
          </a:xfrm>
        </p:spPr>
        <p:txBody>
          <a:bodyPr/>
          <a:lstStyle/>
          <a:p>
            <a:pPr marL="432" indent="0">
              <a:buNone/>
            </a:pPr>
            <a:r>
              <a:rPr lang="en-US" dirty="0">
                <a:solidFill>
                  <a:schemeClr val="tx1"/>
                </a:solidFill>
              </a:rPr>
              <a:t>If a heavy cart </a:t>
            </a:r>
            <a:r>
              <a:rPr lang="en-US" altLang="ja-JP" dirty="0">
                <a:solidFill>
                  <a:schemeClr val="tx1"/>
                </a:solidFill>
              </a:rPr>
              <a:t>“</a:t>
            </a:r>
            <a:r>
              <a:rPr lang="en-US" dirty="0">
                <a:solidFill>
                  <a:schemeClr val="tx1"/>
                </a:solidFill>
              </a:rPr>
              <a:t>A</a:t>
            </a:r>
            <a:r>
              <a:rPr lang="en-US" altLang="ja-JP" dirty="0">
                <a:solidFill>
                  <a:schemeClr val="tx1"/>
                </a:solidFill>
              </a:rPr>
              <a:t>”</a:t>
            </a:r>
            <a:r>
              <a:rPr lang="en-US" dirty="0">
                <a:solidFill>
                  <a:schemeClr val="tx1"/>
                </a:solidFill>
              </a:rPr>
              <a:t> collides with a light cart </a:t>
            </a:r>
            <a:r>
              <a:rPr lang="en-US" altLang="ja-JP" dirty="0">
                <a:solidFill>
                  <a:schemeClr val="tx1"/>
                </a:solidFill>
              </a:rPr>
              <a:t>“</a:t>
            </a:r>
            <a:r>
              <a:rPr lang="en-US" dirty="0">
                <a:solidFill>
                  <a:schemeClr val="tx1"/>
                </a:solidFill>
              </a:rPr>
              <a:t>B,</a:t>
            </a:r>
            <a:r>
              <a:rPr lang="en-US" altLang="ja-JP" dirty="0">
                <a:solidFill>
                  <a:schemeClr val="tx1"/>
                </a:solidFill>
              </a:rPr>
              <a:t>”</a:t>
            </a:r>
            <a:r>
              <a:rPr lang="en-US" dirty="0">
                <a:solidFill>
                  <a:schemeClr val="tx1"/>
                </a:solidFill>
              </a:rPr>
              <a:t> the magnitude of the force the heavy cart exerts on the light cart, </a:t>
            </a:r>
            <a:r>
              <a:rPr lang="en-US" i="1" dirty="0">
                <a:solidFill>
                  <a:schemeClr val="tx1"/>
                </a:solidFill>
              </a:rPr>
              <a:t>F</a:t>
            </a:r>
            <a:r>
              <a:rPr lang="en-US" sz="100" i="1" dirty="0">
                <a:solidFill>
                  <a:schemeClr val="tx1"/>
                </a:solidFill>
              </a:rPr>
              <a:t> </a:t>
            </a:r>
            <a:r>
              <a:rPr lang="en-US" baseline="-25000" dirty="0">
                <a:solidFill>
                  <a:schemeClr val="tx1"/>
                </a:solidFill>
              </a:rPr>
              <a:t>A on B</a:t>
            </a:r>
            <a:r>
              <a:rPr lang="en-US" dirty="0">
                <a:solidFill>
                  <a:schemeClr val="tx1"/>
                </a:solidFill>
              </a:rPr>
              <a:t>, will be </a:t>
            </a:r>
            <a:r>
              <a:rPr lang="en-US" sz="2400" dirty="0">
                <a:solidFill>
                  <a:schemeClr val="bg1"/>
                </a:solidFill>
              </a:rPr>
              <a:t>fill </a:t>
            </a:r>
            <a:r>
              <a:rPr lang="en-US" dirty="0">
                <a:solidFill>
                  <a:schemeClr val="bg1"/>
                </a:solidFill>
              </a:rPr>
              <a:t>in the blank </a:t>
            </a:r>
            <a:r>
              <a:rPr lang="en-US" dirty="0">
                <a:solidFill>
                  <a:schemeClr val="tx1"/>
                </a:solidFill>
              </a:rPr>
              <a:t>the magnitude of the force the light cart exerts on the heavy cart, </a:t>
            </a:r>
            <a:r>
              <a:rPr lang="en-US" i="1" dirty="0">
                <a:solidFill>
                  <a:schemeClr val="tx1"/>
                </a:solidFill>
              </a:rPr>
              <a:t>F</a:t>
            </a:r>
            <a:r>
              <a:rPr lang="en-US" sz="100" i="1" dirty="0">
                <a:solidFill>
                  <a:schemeClr val="tx1"/>
                </a:solidFill>
              </a:rPr>
              <a:t> </a:t>
            </a:r>
            <a:r>
              <a:rPr lang="en-US" baseline="-25000" dirty="0">
                <a:solidFill>
                  <a:schemeClr val="tx1"/>
                </a:solidFill>
              </a:rPr>
              <a:t>B on A</a:t>
            </a:r>
            <a:r>
              <a:rPr lang="en-US" dirty="0">
                <a:solidFill>
                  <a:schemeClr val="tx1"/>
                </a:solidFill>
              </a:rPr>
              <a:t>, during the collision.</a:t>
            </a:r>
          </a:p>
        </p:txBody>
      </p:sp>
      <p:sp>
        <p:nvSpPr>
          <p:cNvPr id="5" name="Content Placeholder 4"/>
          <p:cNvSpPr>
            <a:spLocks noGrp="1"/>
          </p:cNvSpPr>
          <p:nvPr>
            <p:ph sz="quarter" idx="14"/>
          </p:nvPr>
        </p:nvSpPr>
        <p:spPr>
          <a:xfrm>
            <a:off x="457200" y="3134281"/>
            <a:ext cx="8229600" cy="1194650"/>
          </a:xfrm>
        </p:spPr>
        <p:txBody>
          <a:bodyPr/>
          <a:lstStyle/>
          <a:p>
            <a:pPr marL="432" indent="0">
              <a:spcBef>
                <a:spcPts val="600"/>
              </a:spcBef>
              <a:buNone/>
            </a:pPr>
            <a:r>
              <a:rPr lang="en-US" dirty="0"/>
              <a:t>a. greater than</a:t>
            </a:r>
          </a:p>
          <a:p>
            <a:pPr marL="432" indent="0">
              <a:spcBef>
                <a:spcPts val="600"/>
              </a:spcBef>
              <a:buNone/>
            </a:pPr>
            <a:r>
              <a:rPr lang="en-US" dirty="0"/>
              <a:t>b. equal to</a:t>
            </a:r>
          </a:p>
          <a:p>
            <a:pPr marL="432" indent="0">
              <a:spcBef>
                <a:spcPts val="600"/>
              </a:spcBef>
              <a:buNone/>
            </a:pPr>
            <a:r>
              <a:rPr lang="en-US" dirty="0"/>
              <a:t>c. less than</a:t>
            </a:r>
          </a:p>
        </p:txBody>
      </p:sp>
      <p:cxnSp>
        <p:nvCxnSpPr>
          <p:cNvPr id="9" name="Straight Connector 8"/>
          <p:cNvCxnSpPr/>
          <p:nvPr/>
        </p:nvCxnSpPr>
        <p:spPr>
          <a:xfrm>
            <a:off x="457200" y="2593326"/>
            <a:ext cx="178875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0768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4" name="Content Placeholder 3"/>
          <p:cNvSpPr>
            <a:spLocks noGrp="1"/>
          </p:cNvSpPr>
          <p:nvPr>
            <p:ph sz="quarter" idx="13"/>
          </p:nvPr>
        </p:nvSpPr>
        <p:spPr>
          <a:xfrm>
            <a:off x="457200" y="1556327"/>
            <a:ext cx="8229600" cy="1487815"/>
          </a:xfrm>
        </p:spPr>
        <p:txBody>
          <a:bodyPr/>
          <a:lstStyle/>
          <a:p>
            <a:pPr marL="432" indent="0">
              <a:buNone/>
            </a:pPr>
            <a:r>
              <a:rPr lang="en-US" dirty="0">
                <a:solidFill>
                  <a:schemeClr val="tx1"/>
                </a:solidFill>
              </a:rPr>
              <a:t>If a heavy cart </a:t>
            </a:r>
            <a:r>
              <a:rPr lang="en-US" altLang="ja-JP" dirty="0">
                <a:solidFill>
                  <a:schemeClr val="tx1"/>
                </a:solidFill>
              </a:rPr>
              <a:t>“</a:t>
            </a:r>
            <a:r>
              <a:rPr lang="en-US" dirty="0">
                <a:solidFill>
                  <a:schemeClr val="tx1"/>
                </a:solidFill>
              </a:rPr>
              <a:t>A</a:t>
            </a:r>
            <a:r>
              <a:rPr lang="en-US" altLang="ja-JP" dirty="0">
                <a:solidFill>
                  <a:schemeClr val="tx1"/>
                </a:solidFill>
              </a:rPr>
              <a:t>”</a:t>
            </a:r>
            <a:r>
              <a:rPr lang="en-US" dirty="0">
                <a:solidFill>
                  <a:schemeClr val="tx1"/>
                </a:solidFill>
              </a:rPr>
              <a:t> collides with a light cart </a:t>
            </a:r>
            <a:r>
              <a:rPr lang="en-US" altLang="ja-JP" dirty="0">
                <a:solidFill>
                  <a:schemeClr val="tx1"/>
                </a:solidFill>
              </a:rPr>
              <a:t>“</a:t>
            </a:r>
            <a:r>
              <a:rPr lang="en-US" dirty="0">
                <a:solidFill>
                  <a:schemeClr val="tx1"/>
                </a:solidFill>
              </a:rPr>
              <a:t>B,</a:t>
            </a:r>
            <a:r>
              <a:rPr lang="en-US" altLang="ja-JP" dirty="0">
                <a:solidFill>
                  <a:schemeClr val="tx1"/>
                </a:solidFill>
              </a:rPr>
              <a:t>”</a:t>
            </a:r>
            <a:r>
              <a:rPr lang="en-US" dirty="0">
                <a:solidFill>
                  <a:schemeClr val="tx1"/>
                </a:solidFill>
              </a:rPr>
              <a:t> the magnitude of the force the heavy cart exerts on the light cart, </a:t>
            </a:r>
            <a:r>
              <a:rPr lang="en-US" i="1" dirty="0">
                <a:solidFill>
                  <a:schemeClr val="tx1"/>
                </a:solidFill>
              </a:rPr>
              <a:t>F</a:t>
            </a:r>
            <a:r>
              <a:rPr lang="en-US" sz="100" i="1" dirty="0">
                <a:solidFill>
                  <a:schemeClr val="tx1"/>
                </a:solidFill>
              </a:rPr>
              <a:t> </a:t>
            </a:r>
            <a:r>
              <a:rPr lang="en-US" baseline="-25000" dirty="0">
                <a:solidFill>
                  <a:schemeClr val="tx1"/>
                </a:solidFill>
              </a:rPr>
              <a:t>A on B</a:t>
            </a:r>
            <a:r>
              <a:rPr lang="en-US" dirty="0">
                <a:solidFill>
                  <a:schemeClr val="tx1"/>
                </a:solidFill>
              </a:rPr>
              <a:t>, will be </a:t>
            </a:r>
            <a:r>
              <a:rPr lang="en-US" sz="2400" dirty="0">
                <a:solidFill>
                  <a:schemeClr val="bg1"/>
                </a:solidFill>
              </a:rPr>
              <a:t>fill </a:t>
            </a:r>
            <a:r>
              <a:rPr lang="en-US" dirty="0">
                <a:solidFill>
                  <a:schemeClr val="bg1"/>
                </a:solidFill>
              </a:rPr>
              <a:t>in the blank </a:t>
            </a:r>
            <a:r>
              <a:rPr lang="en-US" dirty="0">
                <a:solidFill>
                  <a:schemeClr val="tx1"/>
                </a:solidFill>
              </a:rPr>
              <a:t>the magnitude of the force the light cart exerts on the heavy cart, </a:t>
            </a:r>
            <a:r>
              <a:rPr lang="en-US" i="1" dirty="0">
                <a:solidFill>
                  <a:schemeClr val="tx1"/>
                </a:solidFill>
              </a:rPr>
              <a:t>F</a:t>
            </a:r>
            <a:r>
              <a:rPr lang="en-US" sz="100" i="1" dirty="0">
                <a:solidFill>
                  <a:schemeClr val="tx1"/>
                </a:solidFill>
              </a:rPr>
              <a:t> </a:t>
            </a:r>
            <a:r>
              <a:rPr lang="en-US" baseline="-25000" dirty="0">
                <a:solidFill>
                  <a:schemeClr val="tx1"/>
                </a:solidFill>
              </a:rPr>
              <a:t>B on A</a:t>
            </a:r>
            <a:r>
              <a:rPr lang="en-US" dirty="0">
                <a:solidFill>
                  <a:schemeClr val="tx1"/>
                </a:solidFill>
              </a:rPr>
              <a:t>, during the collision.</a:t>
            </a:r>
          </a:p>
        </p:txBody>
      </p:sp>
      <p:sp>
        <p:nvSpPr>
          <p:cNvPr id="5" name="Content Placeholder 4"/>
          <p:cNvSpPr>
            <a:spLocks noGrp="1"/>
          </p:cNvSpPr>
          <p:nvPr>
            <p:ph sz="quarter" idx="14"/>
          </p:nvPr>
        </p:nvSpPr>
        <p:spPr>
          <a:xfrm>
            <a:off x="457200" y="3134281"/>
            <a:ext cx="8229600" cy="1194650"/>
          </a:xfrm>
        </p:spPr>
        <p:txBody>
          <a:bodyPr/>
          <a:lstStyle/>
          <a:p>
            <a:pPr marL="432" indent="0">
              <a:spcBef>
                <a:spcPts val="600"/>
              </a:spcBef>
              <a:buNone/>
            </a:pPr>
            <a:r>
              <a:rPr lang="en-US" dirty="0"/>
              <a:t>a. greater than</a:t>
            </a:r>
          </a:p>
          <a:p>
            <a:pPr marL="432" indent="0">
              <a:spcBef>
                <a:spcPts val="600"/>
              </a:spcBef>
              <a:buNone/>
            </a:pPr>
            <a:r>
              <a:rPr lang="en-US" b="1" dirty="0">
                <a:solidFill>
                  <a:srgbClr val="C00000"/>
                </a:solidFill>
              </a:rPr>
              <a:t>b. equal to</a:t>
            </a:r>
          </a:p>
          <a:p>
            <a:pPr marL="432" indent="0">
              <a:spcBef>
                <a:spcPts val="600"/>
              </a:spcBef>
              <a:buNone/>
            </a:pPr>
            <a:r>
              <a:rPr lang="en-US" dirty="0"/>
              <a:t>c. less than</a:t>
            </a:r>
          </a:p>
        </p:txBody>
      </p:sp>
      <p:cxnSp>
        <p:nvCxnSpPr>
          <p:cNvPr id="9" name="Straight Connector 8"/>
          <p:cNvCxnSpPr/>
          <p:nvPr/>
        </p:nvCxnSpPr>
        <p:spPr>
          <a:xfrm>
            <a:off x="457200" y="2593326"/>
            <a:ext cx="178875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5606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3" name="Content Placeholder 2"/>
          <p:cNvSpPr>
            <a:spLocks noGrp="1"/>
          </p:cNvSpPr>
          <p:nvPr>
            <p:ph sz="quarter" idx="13"/>
          </p:nvPr>
        </p:nvSpPr>
        <p:spPr>
          <a:xfrm>
            <a:off x="457200" y="1556328"/>
            <a:ext cx="8290560" cy="1418366"/>
          </a:xfrm>
        </p:spPr>
        <p:txBody>
          <a:bodyPr/>
          <a:lstStyle/>
          <a:p>
            <a:pPr marL="432" indent="0">
              <a:buNone/>
            </a:pPr>
            <a:r>
              <a:rPr lang="en-US" dirty="0"/>
              <a:t>If a fast cart </a:t>
            </a:r>
            <a:r>
              <a:rPr lang="en-US" altLang="ja-JP" dirty="0"/>
              <a:t>“</a:t>
            </a:r>
            <a:r>
              <a:rPr lang="en-US" dirty="0"/>
              <a:t>A</a:t>
            </a:r>
            <a:r>
              <a:rPr lang="en-US" altLang="ja-JP" dirty="0"/>
              <a:t>”</a:t>
            </a:r>
            <a:r>
              <a:rPr lang="en-US" dirty="0"/>
              <a:t> collides with a slow cart </a:t>
            </a:r>
            <a:r>
              <a:rPr lang="en-US" altLang="ja-JP" dirty="0"/>
              <a:t>“</a:t>
            </a:r>
            <a:r>
              <a:rPr lang="en-US" dirty="0"/>
              <a:t>B,</a:t>
            </a:r>
            <a:r>
              <a:rPr lang="en-US" altLang="ja-JP" dirty="0"/>
              <a:t>”</a:t>
            </a:r>
            <a:r>
              <a:rPr lang="en-US" dirty="0"/>
              <a:t> how does the magnitude of the force the fast cart exerts on the slow cart, </a:t>
            </a:r>
            <a:r>
              <a:rPr lang="en-US" i="1" dirty="0"/>
              <a:t>F</a:t>
            </a:r>
            <a:r>
              <a:rPr lang="en-US" sz="100" i="1" dirty="0"/>
              <a:t> </a:t>
            </a:r>
            <a:r>
              <a:rPr lang="en-US" baseline="-25000" dirty="0"/>
              <a:t>A on B</a:t>
            </a:r>
            <a:r>
              <a:rPr lang="en-US" dirty="0"/>
              <a:t>, compare to the magnitude of the force the slow cart exerts on the heavy cart, </a:t>
            </a:r>
            <a:r>
              <a:rPr lang="en-US" i="1" dirty="0"/>
              <a:t>F</a:t>
            </a:r>
            <a:r>
              <a:rPr lang="en-US" sz="100" i="1" dirty="0"/>
              <a:t> </a:t>
            </a:r>
            <a:r>
              <a:rPr lang="en-US" baseline="-25000" dirty="0"/>
              <a:t>B on A</a:t>
            </a:r>
            <a:r>
              <a:rPr lang="en-US" dirty="0"/>
              <a:t>?</a:t>
            </a:r>
          </a:p>
        </p:txBody>
      </p:sp>
      <p:sp>
        <p:nvSpPr>
          <p:cNvPr id="4" name="Content Placeholder 3"/>
          <p:cNvSpPr>
            <a:spLocks noGrp="1"/>
          </p:cNvSpPr>
          <p:nvPr>
            <p:ph sz="quarter" idx="14"/>
          </p:nvPr>
        </p:nvSpPr>
        <p:spPr>
          <a:xfrm>
            <a:off x="457200" y="3122708"/>
            <a:ext cx="8229600" cy="2178497"/>
          </a:xfrm>
        </p:spPr>
        <p:txBody>
          <a:bodyPr/>
          <a:lstStyle/>
          <a:p>
            <a:pPr marL="0" indent="0">
              <a:spcBef>
                <a:spcPts val="600"/>
              </a:spcBef>
              <a:buNone/>
            </a:pPr>
            <a:r>
              <a:rPr lang="en-US" dirty="0"/>
              <a:t>a. </a:t>
            </a:r>
            <a:r>
              <a:rPr lang="en-US" i="1" dirty="0"/>
              <a:t>F</a:t>
            </a:r>
            <a:r>
              <a:rPr lang="en-US" sz="100" i="1" dirty="0"/>
              <a:t> </a:t>
            </a:r>
            <a:r>
              <a:rPr lang="en-US" baseline="-25000" dirty="0"/>
              <a:t>A on B</a:t>
            </a:r>
            <a:r>
              <a:rPr lang="en-US" dirty="0"/>
              <a:t> will be greater than </a:t>
            </a:r>
            <a:r>
              <a:rPr lang="en-US" i="1" dirty="0"/>
              <a:t>F</a:t>
            </a:r>
            <a:r>
              <a:rPr lang="en-US" sz="100" i="1" dirty="0"/>
              <a:t> </a:t>
            </a:r>
            <a:r>
              <a:rPr lang="en-US" baseline="-25000" dirty="0"/>
              <a:t>B on A</a:t>
            </a:r>
            <a:r>
              <a:rPr lang="en-US" dirty="0"/>
              <a:t>.</a:t>
            </a:r>
          </a:p>
          <a:p>
            <a:pPr marL="0" indent="0">
              <a:spcBef>
                <a:spcPts val="600"/>
              </a:spcBef>
              <a:buNone/>
            </a:pPr>
            <a:r>
              <a:rPr lang="en-US" dirty="0"/>
              <a:t>b. </a:t>
            </a:r>
            <a:r>
              <a:rPr lang="en-US" i="1" dirty="0"/>
              <a:t>F</a:t>
            </a:r>
            <a:r>
              <a:rPr lang="en-US" sz="100" i="1" dirty="0"/>
              <a:t> </a:t>
            </a:r>
            <a:r>
              <a:rPr lang="en-US" baseline="-25000" dirty="0"/>
              <a:t>A on B</a:t>
            </a:r>
            <a:r>
              <a:rPr lang="en-US" dirty="0"/>
              <a:t> will be equal to </a:t>
            </a:r>
            <a:r>
              <a:rPr lang="en-US" i="1" dirty="0"/>
              <a:t>F</a:t>
            </a:r>
            <a:r>
              <a:rPr lang="en-US" sz="100" i="1" dirty="0"/>
              <a:t> </a:t>
            </a:r>
            <a:r>
              <a:rPr lang="en-US" baseline="-25000" dirty="0"/>
              <a:t>B on A</a:t>
            </a:r>
            <a:r>
              <a:rPr lang="en-US" dirty="0"/>
              <a:t>.</a:t>
            </a:r>
          </a:p>
          <a:p>
            <a:pPr marL="0" indent="0">
              <a:spcBef>
                <a:spcPts val="600"/>
              </a:spcBef>
              <a:buNone/>
            </a:pPr>
            <a:r>
              <a:rPr lang="en-US" dirty="0"/>
              <a:t>c. </a:t>
            </a:r>
            <a:r>
              <a:rPr lang="en-US" i="1" dirty="0"/>
              <a:t>F</a:t>
            </a:r>
            <a:r>
              <a:rPr lang="en-US" sz="100" i="1" dirty="0"/>
              <a:t> </a:t>
            </a:r>
            <a:r>
              <a:rPr lang="en-US" baseline="-25000" dirty="0"/>
              <a:t>A on B</a:t>
            </a:r>
            <a:r>
              <a:rPr lang="en-US" dirty="0"/>
              <a:t> will be less than </a:t>
            </a:r>
            <a:r>
              <a:rPr lang="en-US" i="1" dirty="0"/>
              <a:t>F</a:t>
            </a:r>
            <a:r>
              <a:rPr lang="en-US" sz="100" i="1" dirty="0"/>
              <a:t> </a:t>
            </a:r>
            <a:r>
              <a:rPr lang="en-US" baseline="-25000" dirty="0"/>
              <a:t>B on A</a:t>
            </a:r>
            <a:r>
              <a:rPr lang="en-US" dirty="0"/>
              <a:t>.</a:t>
            </a:r>
          </a:p>
          <a:p>
            <a:pPr marL="306000" indent="-306000">
              <a:spcBef>
                <a:spcPts val="600"/>
              </a:spcBef>
              <a:buNone/>
            </a:pPr>
            <a:r>
              <a:rPr lang="en-US" dirty="0"/>
              <a:t>d. We cannot determine this because it depends on the masses of the two carts.</a:t>
            </a:r>
          </a:p>
        </p:txBody>
      </p:sp>
    </p:spTree>
    <p:extLst>
      <p:ext uri="{BB962C8B-B14F-4D97-AF65-F5344CB8AC3E}">
        <p14:creationId xmlns:p14="http://schemas.microsoft.com/office/powerpoint/2010/main" val="494160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 Following Statements Is Correct?</a:t>
            </a:r>
            <a:endParaRPr lang="en-IN" dirty="0"/>
          </a:p>
        </p:txBody>
      </p:sp>
      <p:sp>
        <p:nvSpPr>
          <p:cNvPr id="3" name="Content Placeholder 2"/>
          <p:cNvSpPr>
            <a:spLocks noGrp="1"/>
          </p:cNvSpPr>
          <p:nvPr>
            <p:ph sz="quarter" idx="13"/>
          </p:nvPr>
        </p:nvSpPr>
        <p:spPr>
          <a:xfrm>
            <a:off x="457200" y="1556328"/>
            <a:ext cx="8290560" cy="1418366"/>
          </a:xfrm>
        </p:spPr>
        <p:txBody>
          <a:bodyPr/>
          <a:lstStyle/>
          <a:p>
            <a:pPr marL="432" indent="0">
              <a:buNone/>
            </a:pPr>
            <a:r>
              <a:rPr lang="en-US" dirty="0"/>
              <a:t>If a fast cart </a:t>
            </a:r>
            <a:r>
              <a:rPr lang="en-US" altLang="ja-JP" dirty="0"/>
              <a:t>“</a:t>
            </a:r>
            <a:r>
              <a:rPr lang="en-US" dirty="0"/>
              <a:t>A</a:t>
            </a:r>
            <a:r>
              <a:rPr lang="en-US" altLang="ja-JP" dirty="0"/>
              <a:t>”</a:t>
            </a:r>
            <a:r>
              <a:rPr lang="en-US" dirty="0"/>
              <a:t> collides with a slow cart </a:t>
            </a:r>
            <a:r>
              <a:rPr lang="en-US" altLang="ja-JP" dirty="0"/>
              <a:t>“</a:t>
            </a:r>
            <a:r>
              <a:rPr lang="en-US" dirty="0"/>
              <a:t>B,</a:t>
            </a:r>
            <a:r>
              <a:rPr lang="en-US" altLang="ja-JP" dirty="0"/>
              <a:t>”</a:t>
            </a:r>
            <a:r>
              <a:rPr lang="en-US" dirty="0"/>
              <a:t> how does the magnitude of the force the fast cart exerts on the slow cart, </a:t>
            </a:r>
            <a:r>
              <a:rPr lang="en-US" i="1" dirty="0"/>
              <a:t>F</a:t>
            </a:r>
            <a:r>
              <a:rPr lang="en-US" sz="100" i="1" dirty="0"/>
              <a:t> </a:t>
            </a:r>
            <a:r>
              <a:rPr lang="en-US" baseline="-25000" dirty="0"/>
              <a:t>A on B</a:t>
            </a:r>
            <a:r>
              <a:rPr lang="en-US" dirty="0"/>
              <a:t>, compare to the magnitude of the force the slow cart exerts on the heavy cart, </a:t>
            </a:r>
            <a:r>
              <a:rPr lang="en-US" i="1" dirty="0"/>
              <a:t>F</a:t>
            </a:r>
            <a:r>
              <a:rPr lang="en-US" sz="100" i="1" dirty="0"/>
              <a:t> </a:t>
            </a:r>
            <a:r>
              <a:rPr lang="en-US" baseline="-25000" dirty="0"/>
              <a:t>B on A</a:t>
            </a:r>
            <a:r>
              <a:rPr lang="en-US" dirty="0"/>
              <a:t>?</a:t>
            </a:r>
          </a:p>
        </p:txBody>
      </p:sp>
      <p:sp>
        <p:nvSpPr>
          <p:cNvPr id="4" name="Content Placeholder 3"/>
          <p:cNvSpPr>
            <a:spLocks noGrp="1"/>
          </p:cNvSpPr>
          <p:nvPr>
            <p:ph sz="quarter" idx="14"/>
          </p:nvPr>
        </p:nvSpPr>
        <p:spPr>
          <a:xfrm>
            <a:off x="457200" y="3122708"/>
            <a:ext cx="8229600" cy="2178497"/>
          </a:xfrm>
        </p:spPr>
        <p:txBody>
          <a:bodyPr/>
          <a:lstStyle/>
          <a:p>
            <a:pPr marL="0" indent="0">
              <a:spcBef>
                <a:spcPts val="600"/>
              </a:spcBef>
              <a:buNone/>
            </a:pPr>
            <a:r>
              <a:rPr lang="en-US" dirty="0"/>
              <a:t>a. </a:t>
            </a:r>
            <a:r>
              <a:rPr lang="en-US" i="1" dirty="0"/>
              <a:t>F</a:t>
            </a:r>
            <a:r>
              <a:rPr lang="en-US" sz="100" i="1" dirty="0"/>
              <a:t> </a:t>
            </a:r>
            <a:r>
              <a:rPr lang="en-US" baseline="-25000" dirty="0"/>
              <a:t>A on B</a:t>
            </a:r>
            <a:r>
              <a:rPr lang="en-US" dirty="0"/>
              <a:t> will be greater than </a:t>
            </a:r>
            <a:r>
              <a:rPr lang="en-US" i="1" dirty="0"/>
              <a:t>F</a:t>
            </a:r>
            <a:r>
              <a:rPr lang="en-US" sz="100" i="1" dirty="0"/>
              <a:t> </a:t>
            </a:r>
            <a:r>
              <a:rPr lang="en-US" baseline="-25000" dirty="0"/>
              <a:t>B on A</a:t>
            </a:r>
            <a:r>
              <a:rPr lang="en-US" dirty="0"/>
              <a:t>.</a:t>
            </a:r>
          </a:p>
          <a:p>
            <a:pPr marL="432" indent="0">
              <a:spcBef>
                <a:spcPts val="600"/>
              </a:spcBef>
              <a:buNone/>
            </a:pPr>
            <a:r>
              <a:rPr lang="en-US" b="1" dirty="0">
                <a:solidFill>
                  <a:srgbClr val="C00000"/>
                </a:solidFill>
              </a:rPr>
              <a:t>b. </a:t>
            </a:r>
            <a:r>
              <a:rPr lang="en-US" b="1" i="1" dirty="0">
                <a:solidFill>
                  <a:srgbClr val="C00000"/>
                </a:solidFill>
              </a:rPr>
              <a:t>F</a:t>
            </a:r>
            <a:r>
              <a:rPr lang="en-US" sz="100" b="1" baseline="-25000" dirty="0">
                <a:solidFill>
                  <a:srgbClr val="C00000"/>
                </a:solidFill>
              </a:rPr>
              <a:t> </a:t>
            </a:r>
            <a:r>
              <a:rPr lang="en-US" b="1" baseline="-25000" dirty="0">
                <a:solidFill>
                  <a:srgbClr val="C00000"/>
                </a:solidFill>
              </a:rPr>
              <a:t>A on B</a:t>
            </a:r>
            <a:r>
              <a:rPr lang="en-US" b="1" dirty="0">
                <a:solidFill>
                  <a:srgbClr val="C00000"/>
                </a:solidFill>
              </a:rPr>
              <a:t> will be equal to </a:t>
            </a:r>
            <a:r>
              <a:rPr lang="en-US" b="1" i="1" dirty="0">
                <a:solidFill>
                  <a:srgbClr val="C00000"/>
                </a:solidFill>
              </a:rPr>
              <a:t>F</a:t>
            </a:r>
            <a:r>
              <a:rPr lang="en-US" sz="100" b="1" dirty="0">
                <a:solidFill>
                  <a:schemeClr val="bg1"/>
                </a:solidFill>
              </a:rPr>
              <a:t> </a:t>
            </a:r>
            <a:r>
              <a:rPr lang="en-US" b="1" baseline="-25000" dirty="0">
                <a:solidFill>
                  <a:srgbClr val="C00000"/>
                </a:solidFill>
              </a:rPr>
              <a:t>B on A</a:t>
            </a:r>
            <a:r>
              <a:rPr lang="en-US" b="1" dirty="0">
                <a:solidFill>
                  <a:srgbClr val="C00000"/>
                </a:solidFill>
              </a:rPr>
              <a:t>.</a:t>
            </a:r>
          </a:p>
          <a:p>
            <a:pPr marL="0" indent="0">
              <a:spcBef>
                <a:spcPts val="600"/>
              </a:spcBef>
              <a:buNone/>
            </a:pPr>
            <a:r>
              <a:rPr lang="en-US" dirty="0"/>
              <a:t>c. </a:t>
            </a:r>
            <a:r>
              <a:rPr lang="en-US" i="1" dirty="0"/>
              <a:t>F</a:t>
            </a:r>
            <a:r>
              <a:rPr lang="en-US" sz="100" i="1" dirty="0"/>
              <a:t> </a:t>
            </a:r>
            <a:r>
              <a:rPr lang="en-US" baseline="-25000" dirty="0"/>
              <a:t>A on B</a:t>
            </a:r>
            <a:r>
              <a:rPr lang="en-US" dirty="0"/>
              <a:t> will be less than </a:t>
            </a:r>
            <a:r>
              <a:rPr lang="en-US" i="1" dirty="0"/>
              <a:t>F</a:t>
            </a:r>
            <a:r>
              <a:rPr lang="en-US" sz="100" i="1" dirty="0"/>
              <a:t> </a:t>
            </a:r>
            <a:r>
              <a:rPr lang="en-US" baseline="-25000" dirty="0"/>
              <a:t>B on A</a:t>
            </a:r>
            <a:r>
              <a:rPr lang="en-US" dirty="0"/>
              <a:t>.</a:t>
            </a:r>
          </a:p>
          <a:p>
            <a:pPr marL="306000" indent="-306000">
              <a:spcBef>
                <a:spcPts val="600"/>
              </a:spcBef>
              <a:buNone/>
            </a:pPr>
            <a:r>
              <a:rPr lang="en-US" dirty="0"/>
              <a:t>d. We cannot determine this because it depends on the masses of the two carts.</a:t>
            </a:r>
          </a:p>
        </p:txBody>
      </p:sp>
    </p:spTree>
    <p:extLst>
      <p:ext uri="{BB962C8B-B14F-4D97-AF65-F5344CB8AC3E}">
        <p14:creationId xmlns:p14="http://schemas.microsoft.com/office/powerpoint/2010/main" val="64272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 the Statement That Is Correct.</a:t>
            </a:r>
            <a:endParaRPr lang="en-IN" dirty="0"/>
          </a:p>
        </p:txBody>
      </p:sp>
      <p:sp>
        <p:nvSpPr>
          <p:cNvPr id="4" name="Content Placeholder 3"/>
          <p:cNvSpPr>
            <a:spLocks noGrp="1"/>
          </p:cNvSpPr>
          <p:nvPr>
            <p:ph sz="quarter" idx="13"/>
          </p:nvPr>
        </p:nvSpPr>
        <p:spPr>
          <a:xfrm>
            <a:off x="457200" y="1556326"/>
            <a:ext cx="8420582" cy="4825813"/>
          </a:xfrm>
        </p:spPr>
        <p:txBody>
          <a:bodyPr/>
          <a:lstStyle/>
          <a:p>
            <a:pPr marL="306000" indent="-306000">
              <a:spcBef>
                <a:spcPts val="600"/>
              </a:spcBef>
              <a:buNone/>
            </a:pPr>
            <a:r>
              <a:rPr lang="en-US" dirty="0"/>
              <a:t>a. If the outcome of an experiment matches the prediction, the hypothesis has been proved.</a:t>
            </a:r>
          </a:p>
          <a:p>
            <a:pPr marL="306000" indent="-306000">
              <a:spcBef>
                <a:spcPts val="600"/>
              </a:spcBef>
              <a:buNone/>
            </a:pPr>
            <a:r>
              <a:rPr lang="en-US" b="1" dirty="0">
                <a:solidFill>
                  <a:srgbClr val="C00000"/>
                </a:solidFill>
              </a:rPr>
              <a:t>b. If the outcome of an experiment does not match the prediction, the hypothesis needs to be reconsidered or rejected.</a:t>
            </a:r>
          </a:p>
          <a:p>
            <a:pPr marL="432" indent="0">
              <a:spcBef>
                <a:spcPts val="600"/>
              </a:spcBef>
              <a:buNone/>
            </a:pPr>
            <a:r>
              <a:rPr lang="en-US" dirty="0"/>
              <a:t>c. A hypothesis is the same as a prediction.</a:t>
            </a:r>
          </a:p>
          <a:p>
            <a:pPr marL="306000" indent="-306000">
              <a:spcBef>
                <a:spcPts val="600"/>
              </a:spcBef>
              <a:buNone/>
            </a:pPr>
            <a:r>
              <a:rPr lang="en-US" dirty="0"/>
              <a:t>d. A hypothesis is dependent on the particular experiment being conducted.</a:t>
            </a:r>
          </a:p>
        </p:txBody>
      </p:sp>
    </p:spTree>
    <p:extLst>
      <p:ext uri="{BB962C8B-B14F-4D97-AF65-F5344CB8AC3E}">
        <p14:creationId xmlns:p14="http://schemas.microsoft.com/office/powerpoint/2010/main" val="282982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Sense of Newton’s Third Law</a:t>
            </a:r>
            <a:endParaRPr lang="en-IN" dirty="0"/>
          </a:p>
        </p:txBody>
      </p:sp>
      <p:sp>
        <p:nvSpPr>
          <p:cNvPr id="9" name="Content Placeholder 8"/>
          <p:cNvSpPr>
            <a:spLocks noGrp="1"/>
          </p:cNvSpPr>
          <p:nvPr>
            <p:ph sz="quarter" idx="13"/>
          </p:nvPr>
        </p:nvSpPr>
        <p:spPr>
          <a:xfrm>
            <a:off x="457200" y="1556326"/>
            <a:ext cx="7698260" cy="4434275"/>
          </a:xfrm>
        </p:spPr>
        <p:txBody>
          <a:bodyPr/>
          <a:lstStyle/>
          <a:p>
            <a:pPr marL="0" indent="0">
              <a:buNone/>
            </a:pPr>
            <a:r>
              <a:rPr lang="en-US" dirty="0"/>
              <a:t>A baseball bat hits a baseball. Which of the following statements is </a:t>
            </a:r>
            <a:r>
              <a:rPr lang="en-US" b="1" dirty="0"/>
              <a:t>Incorrect</a:t>
            </a:r>
            <a:r>
              <a:rPr lang="en-US" dirty="0"/>
              <a:t>?</a:t>
            </a:r>
          </a:p>
          <a:p>
            <a:pPr marL="306000" indent="-306000">
              <a:spcBef>
                <a:spcPts val="600"/>
              </a:spcBef>
              <a:buNone/>
            </a:pPr>
            <a:r>
              <a:rPr lang="en-US" dirty="0"/>
              <a:t>a. The force the baseball exerts on the bat has the same magnitude as the force the bat exerts on the baseball.</a:t>
            </a:r>
          </a:p>
          <a:p>
            <a:pPr marL="306000" indent="-306000">
              <a:spcBef>
                <a:spcPts val="600"/>
              </a:spcBef>
              <a:buNone/>
            </a:pPr>
            <a:r>
              <a:rPr lang="en-US" dirty="0"/>
              <a:t>b. The force the baseball exerts on the bat is in the opposite direction as the force the bat exerts on the baseball.</a:t>
            </a:r>
          </a:p>
          <a:p>
            <a:pPr marL="306000" indent="-306000">
              <a:spcBef>
                <a:spcPts val="600"/>
              </a:spcBef>
              <a:buNone/>
            </a:pPr>
            <a:r>
              <a:rPr lang="en-US" dirty="0"/>
              <a:t>c. The acceleration of the baseball has the same magnitude as the acceleration of the bat.</a:t>
            </a:r>
          </a:p>
          <a:p>
            <a:pPr marL="306000" indent="-306000">
              <a:spcBef>
                <a:spcPts val="600"/>
              </a:spcBef>
              <a:buNone/>
            </a:pPr>
            <a:r>
              <a:rPr lang="en-US" dirty="0"/>
              <a:t>d. The acceleration of the baseball is in the opposite direction as the acceleration of the bat.</a:t>
            </a:r>
          </a:p>
        </p:txBody>
      </p:sp>
    </p:spTree>
    <p:extLst>
      <p:ext uri="{BB962C8B-B14F-4D97-AF65-F5344CB8AC3E}">
        <p14:creationId xmlns:p14="http://schemas.microsoft.com/office/powerpoint/2010/main" val="2919030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Sense of Newton’s Third Law</a:t>
            </a:r>
            <a:endParaRPr lang="en-IN" dirty="0"/>
          </a:p>
        </p:txBody>
      </p:sp>
      <p:sp>
        <p:nvSpPr>
          <p:cNvPr id="9" name="Content Placeholder 8"/>
          <p:cNvSpPr>
            <a:spLocks noGrp="1"/>
          </p:cNvSpPr>
          <p:nvPr>
            <p:ph sz="quarter" idx="13"/>
          </p:nvPr>
        </p:nvSpPr>
        <p:spPr>
          <a:xfrm>
            <a:off x="457199" y="1556326"/>
            <a:ext cx="7957751" cy="4434275"/>
          </a:xfrm>
        </p:spPr>
        <p:txBody>
          <a:bodyPr/>
          <a:lstStyle/>
          <a:p>
            <a:pPr marL="0" indent="0">
              <a:buNone/>
            </a:pPr>
            <a:r>
              <a:rPr lang="en-US" dirty="0"/>
              <a:t>A baseball bat hits a baseball. Which of the following statements is </a:t>
            </a:r>
            <a:r>
              <a:rPr lang="en-US" b="1" dirty="0"/>
              <a:t>Incorrect</a:t>
            </a:r>
            <a:r>
              <a:rPr lang="en-US" dirty="0"/>
              <a:t>?</a:t>
            </a:r>
          </a:p>
          <a:p>
            <a:pPr marL="306000" indent="-306000">
              <a:spcBef>
                <a:spcPts val="600"/>
              </a:spcBef>
              <a:buNone/>
            </a:pPr>
            <a:r>
              <a:rPr lang="en-US" dirty="0"/>
              <a:t>a. The force the baseball exerts on the bat has the same magnitude as the force the bat exerts on the baseball.</a:t>
            </a:r>
          </a:p>
          <a:p>
            <a:pPr marL="306000" indent="-306000">
              <a:spcBef>
                <a:spcPts val="600"/>
              </a:spcBef>
              <a:buNone/>
            </a:pPr>
            <a:r>
              <a:rPr lang="en-US" dirty="0"/>
              <a:t>b. The force the baseball exerts on the bat is in the opposite direction as the force the bat exerts on the baseball.</a:t>
            </a:r>
          </a:p>
          <a:p>
            <a:pPr marL="306000" indent="-306000">
              <a:spcBef>
                <a:spcPts val="600"/>
              </a:spcBef>
              <a:buNone/>
            </a:pPr>
            <a:r>
              <a:rPr lang="en-US" b="1" dirty="0">
                <a:solidFill>
                  <a:srgbClr val="C00000"/>
                </a:solidFill>
              </a:rPr>
              <a:t>c. The acceleration of the baseball has the same magnitude as the acceleration of the bat.</a:t>
            </a:r>
          </a:p>
          <a:p>
            <a:pPr marL="306000" indent="-306000">
              <a:spcBef>
                <a:spcPts val="600"/>
              </a:spcBef>
              <a:buNone/>
            </a:pPr>
            <a:r>
              <a:rPr lang="en-US" dirty="0"/>
              <a:t>d. The acceleration of the baseball is in the opposite direction as the acceleration of the bat.</a:t>
            </a:r>
          </a:p>
        </p:txBody>
      </p:sp>
    </p:spTree>
    <p:extLst>
      <p:ext uri="{BB962C8B-B14F-4D97-AF65-F5344CB8AC3E}">
        <p14:creationId xmlns:p14="http://schemas.microsoft.com/office/powerpoint/2010/main" val="1120739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Newton’s Third Law</a:t>
            </a:r>
            <a:endParaRPr lang="en-IN" dirty="0"/>
          </a:p>
        </p:txBody>
      </p:sp>
      <p:sp>
        <p:nvSpPr>
          <p:cNvPr id="3" name="Content Placeholder 2"/>
          <p:cNvSpPr>
            <a:spLocks noGrp="1"/>
          </p:cNvSpPr>
          <p:nvPr>
            <p:ph sz="quarter" idx="13"/>
          </p:nvPr>
        </p:nvSpPr>
        <p:spPr/>
        <p:txBody>
          <a:bodyPr/>
          <a:lstStyle/>
          <a:p>
            <a:pPr marL="0" indent="0">
              <a:buNone/>
            </a:pPr>
            <a:r>
              <a:rPr lang="en-US" dirty="0"/>
              <a:t>A tennis ball falls through the air because the Earth is exerting a force pulling it down. What is the other force in this third law force pair?</a:t>
            </a:r>
          </a:p>
          <a:p>
            <a:pPr marL="0" indent="0">
              <a:spcBef>
                <a:spcPts val="600"/>
              </a:spcBef>
              <a:buNone/>
            </a:pPr>
            <a:r>
              <a:rPr lang="en-US" dirty="0"/>
              <a:t>a. The force from the ground pushing up when the ball lands.</a:t>
            </a:r>
          </a:p>
          <a:p>
            <a:pPr marL="0" indent="0">
              <a:spcBef>
                <a:spcPts val="600"/>
              </a:spcBef>
              <a:buNone/>
            </a:pPr>
            <a:r>
              <a:rPr lang="en-US" dirty="0"/>
              <a:t>b. The force from the air pushing the ball up.</a:t>
            </a:r>
          </a:p>
          <a:p>
            <a:pPr marL="0" indent="0">
              <a:spcBef>
                <a:spcPts val="600"/>
              </a:spcBef>
              <a:buNone/>
            </a:pPr>
            <a:r>
              <a:rPr lang="en-US" dirty="0"/>
              <a:t>c. The force from the ball pulling the Earth up.</a:t>
            </a:r>
          </a:p>
          <a:p>
            <a:pPr marL="0" indent="0">
              <a:spcBef>
                <a:spcPts val="600"/>
              </a:spcBef>
              <a:buNone/>
            </a:pPr>
            <a:r>
              <a:rPr lang="en-US" dirty="0"/>
              <a:t>d. The force from the ball pushing down on the air.</a:t>
            </a:r>
          </a:p>
        </p:txBody>
      </p:sp>
    </p:spTree>
    <p:extLst>
      <p:ext uri="{BB962C8B-B14F-4D97-AF65-F5344CB8AC3E}">
        <p14:creationId xmlns:p14="http://schemas.microsoft.com/office/powerpoint/2010/main" val="3087547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Sense of Newton’s Third Law</a:t>
            </a:r>
            <a:endParaRPr lang="en-IN" dirty="0"/>
          </a:p>
        </p:txBody>
      </p:sp>
      <p:sp>
        <p:nvSpPr>
          <p:cNvPr id="3" name="Content Placeholder 2"/>
          <p:cNvSpPr>
            <a:spLocks noGrp="1"/>
          </p:cNvSpPr>
          <p:nvPr>
            <p:ph sz="quarter" idx="13"/>
          </p:nvPr>
        </p:nvSpPr>
        <p:spPr/>
        <p:txBody>
          <a:bodyPr/>
          <a:lstStyle/>
          <a:p>
            <a:pPr marL="0" indent="0">
              <a:buNone/>
            </a:pPr>
            <a:r>
              <a:rPr lang="en-US" dirty="0"/>
              <a:t>A tennis ball falls through the air because the Earth is exerting a force pulling it down. What is the other force in this third law force pair?</a:t>
            </a:r>
          </a:p>
          <a:p>
            <a:pPr marL="0" indent="0">
              <a:spcBef>
                <a:spcPts val="600"/>
              </a:spcBef>
              <a:buNone/>
            </a:pPr>
            <a:r>
              <a:rPr lang="en-US" dirty="0"/>
              <a:t>a. The force from the ground pushing up when the ball lands.</a:t>
            </a:r>
          </a:p>
          <a:p>
            <a:pPr marL="0" indent="0">
              <a:spcBef>
                <a:spcPts val="600"/>
              </a:spcBef>
              <a:buNone/>
            </a:pPr>
            <a:r>
              <a:rPr lang="en-US" dirty="0"/>
              <a:t>b. The force from the air pushing the ball up.</a:t>
            </a:r>
          </a:p>
          <a:p>
            <a:pPr marL="432" indent="0">
              <a:spcBef>
                <a:spcPts val="600"/>
              </a:spcBef>
              <a:buNone/>
            </a:pPr>
            <a:r>
              <a:rPr lang="en-US" b="1" dirty="0">
                <a:solidFill>
                  <a:srgbClr val="C00000"/>
                </a:solidFill>
              </a:rPr>
              <a:t>c. The force from the ball pulling the Earth up.</a:t>
            </a:r>
          </a:p>
          <a:p>
            <a:pPr marL="0" indent="0">
              <a:spcBef>
                <a:spcPts val="600"/>
              </a:spcBef>
              <a:buNone/>
            </a:pPr>
            <a:r>
              <a:rPr lang="en-US" dirty="0"/>
              <a:t>d. The force from the ball pushing down on the air.</a:t>
            </a:r>
          </a:p>
        </p:txBody>
      </p:sp>
    </p:spTree>
    <p:extLst>
      <p:ext uri="{BB962C8B-B14F-4D97-AF65-F5344CB8AC3E}">
        <p14:creationId xmlns:p14="http://schemas.microsoft.com/office/powerpoint/2010/main" val="1705354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056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Can We Usually Ignore the Effect of Air on Stationary Objects?</a:t>
            </a:r>
            <a:endParaRPr lang="en-IN" dirty="0"/>
          </a:p>
        </p:txBody>
      </p:sp>
      <p:sp>
        <p:nvSpPr>
          <p:cNvPr id="4" name="Content Placeholder 3"/>
          <p:cNvSpPr>
            <a:spLocks noGrp="1"/>
          </p:cNvSpPr>
          <p:nvPr>
            <p:ph sz="quarter" idx="13"/>
          </p:nvPr>
        </p:nvSpPr>
        <p:spPr>
          <a:xfrm>
            <a:off x="457201" y="1556326"/>
            <a:ext cx="7494104" cy="4825813"/>
          </a:xfrm>
        </p:spPr>
        <p:txBody>
          <a:bodyPr/>
          <a:lstStyle/>
          <a:p>
            <a:pPr marL="306000" indent="-306000">
              <a:spcBef>
                <a:spcPts val="600"/>
              </a:spcBef>
              <a:buNone/>
            </a:pPr>
            <a:r>
              <a:rPr lang="en-US" dirty="0"/>
              <a:t>a. Air pushes down on objects, so it can be considered part of the pull all objects have toward Earth.</a:t>
            </a:r>
          </a:p>
          <a:p>
            <a:pPr marL="306000" indent="-306000">
              <a:spcBef>
                <a:spcPts val="600"/>
              </a:spcBef>
              <a:buNone/>
            </a:pPr>
            <a:r>
              <a:rPr lang="en-US" dirty="0"/>
              <a:t>b. Air surrounds all objects, so it does not push them either up or down; the net effect of air on objects is zero.</a:t>
            </a:r>
          </a:p>
          <a:p>
            <a:pPr marL="302400" indent="-302400">
              <a:spcBef>
                <a:spcPts val="600"/>
              </a:spcBef>
              <a:buNone/>
            </a:pPr>
            <a:r>
              <a:rPr lang="en-US" dirty="0"/>
              <a:t>c. Air pushes up on objects but this effect is very small compared to other interactions we are usually considering.</a:t>
            </a:r>
          </a:p>
        </p:txBody>
      </p:sp>
    </p:spTree>
    <p:extLst>
      <p:ext uri="{BB962C8B-B14F-4D97-AF65-F5344CB8AC3E}">
        <p14:creationId xmlns:p14="http://schemas.microsoft.com/office/powerpoint/2010/main" val="56236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Can We Usually Ignore the Effect of Air on Stationary Objects?</a:t>
            </a:r>
            <a:endParaRPr lang="en-IN" dirty="0"/>
          </a:p>
        </p:txBody>
      </p:sp>
      <p:sp>
        <p:nvSpPr>
          <p:cNvPr id="4" name="Content Placeholder 3"/>
          <p:cNvSpPr>
            <a:spLocks noGrp="1"/>
          </p:cNvSpPr>
          <p:nvPr>
            <p:ph sz="quarter" idx="13"/>
          </p:nvPr>
        </p:nvSpPr>
        <p:spPr>
          <a:xfrm>
            <a:off x="457201" y="1556326"/>
            <a:ext cx="7633252" cy="4825813"/>
          </a:xfrm>
        </p:spPr>
        <p:txBody>
          <a:bodyPr/>
          <a:lstStyle/>
          <a:p>
            <a:pPr marL="306000" indent="-306000">
              <a:spcBef>
                <a:spcPts val="600"/>
              </a:spcBef>
              <a:buNone/>
              <a:tabLst>
                <a:tab pos="1433513" algn="l"/>
              </a:tabLst>
            </a:pPr>
            <a:r>
              <a:rPr lang="en-US" dirty="0"/>
              <a:t>a. Air pushes down on objects, so it can be considered part of the pull all objects have toward Earth.</a:t>
            </a:r>
          </a:p>
          <a:p>
            <a:pPr marL="306000" indent="-306000">
              <a:spcBef>
                <a:spcPts val="600"/>
              </a:spcBef>
              <a:buNone/>
              <a:tabLst>
                <a:tab pos="1433513" algn="l"/>
              </a:tabLst>
            </a:pPr>
            <a:r>
              <a:rPr lang="en-US" dirty="0"/>
              <a:t>b. Air surrounds all objects, so it does not push them either up or down; the net effect of air on objects is zero.</a:t>
            </a:r>
          </a:p>
          <a:p>
            <a:pPr marL="306000" indent="-306000">
              <a:spcBef>
                <a:spcPts val="600"/>
              </a:spcBef>
              <a:buNone/>
              <a:tabLst>
                <a:tab pos="1433513" algn="l"/>
              </a:tabLst>
            </a:pPr>
            <a:r>
              <a:rPr lang="en-US" b="1" dirty="0">
                <a:solidFill>
                  <a:srgbClr val="C00000"/>
                </a:solidFill>
              </a:rPr>
              <a:t>c. Air pushes up on objects but this effect is very small compared to other interactions we are usually considering.</a:t>
            </a:r>
          </a:p>
        </p:txBody>
      </p:sp>
    </p:spTree>
    <p:extLst>
      <p:ext uri="{BB962C8B-B14F-4D97-AF65-F5344CB8AC3E}">
        <p14:creationId xmlns:p14="http://schemas.microsoft.com/office/powerpoint/2010/main" val="56888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Which of the Following Statements Is Correct About the Force Diagram for Book “B”?</a:t>
            </a:r>
            <a:endParaRPr lang="en-IN" sz="3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606" y="1544416"/>
            <a:ext cx="2456992" cy="1870921"/>
          </a:xfrm>
          <a:prstGeom prst="rect">
            <a:avLst/>
          </a:prstGeom>
        </p:spPr>
      </p:pic>
      <p:sp>
        <p:nvSpPr>
          <p:cNvPr id="3" name="Content Placeholder 2"/>
          <p:cNvSpPr>
            <a:spLocks noGrp="1"/>
          </p:cNvSpPr>
          <p:nvPr>
            <p:ph sz="quarter" idx="13"/>
          </p:nvPr>
        </p:nvSpPr>
        <p:spPr>
          <a:xfrm>
            <a:off x="457200" y="1556326"/>
            <a:ext cx="5463915" cy="3090625"/>
          </a:xfrm>
        </p:spPr>
        <p:txBody>
          <a:bodyPr/>
          <a:lstStyle/>
          <a:p>
            <a:pPr marL="432" indent="0">
              <a:spcBef>
                <a:spcPts val="600"/>
              </a:spcBef>
              <a:buNone/>
            </a:pPr>
            <a:r>
              <a:rPr lang="en-US" dirty="0"/>
              <a:t>a. Book </a:t>
            </a:r>
            <a:r>
              <a:rPr lang="en-US" altLang="ja-JP" dirty="0"/>
              <a:t>“</a:t>
            </a:r>
            <a:r>
              <a:rPr lang="en-US" dirty="0"/>
              <a:t>B</a:t>
            </a:r>
            <a:r>
              <a:rPr lang="en-US" altLang="ja-JP" dirty="0"/>
              <a:t>”</a:t>
            </a:r>
            <a:r>
              <a:rPr lang="en-US" dirty="0"/>
              <a:t> is represented as a box.</a:t>
            </a:r>
          </a:p>
          <a:p>
            <a:pPr marL="306000" indent="-306000">
              <a:spcBef>
                <a:spcPts val="600"/>
              </a:spcBef>
              <a:buNone/>
            </a:pPr>
            <a:r>
              <a:rPr lang="en-US" dirty="0"/>
              <a:t>b. There is one external force: book </a:t>
            </a:r>
            <a:r>
              <a:rPr lang="en-US" altLang="ja-JP" dirty="0"/>
              <a:t>“</a:t>
            </a:r>
            <a:r>
              <a:rPr lang="en-US" dirty="0"/>
              <a:t>A</a:t>
            </a:r>
            <a:r>
              <a:rPr lang="en-US" altLang="ja-JP" dirty="0"/>
              <a:t>”</a:t>
            </a:r>
            <a:r>
              <a:rPr lang="en-US" dirty="0"/>
              <a:t> on book </a:t>
            </a:r>
            <a:r>
              <a:rPr lang="en-US" altLang="ja-JP" dirty="0"/>
              <a:t>“</a:t>
            </a:r>
            <a:r>
              <a:rPr lang="en-US" dirty="0"/>
              <a:t>B.</a:t>
            </a:r>
            <a:r>
              <a:rPr lang="en-US" altLang="ja-JP" dirty="0"/>
              <a:t>”</a:t>
            </a:r>
            <a:endParaRPr lang="en-US" dirty="0"/>
          </a:p>
          <a:p>
            <a:pPr marL="302400" indent="-302400">
              <a:spcBef>
                <a:spcPts val="600"/>
              </a:spcBef>
              <a:buNone/>
            </a:pPr>
            <a:r>
              <a:rPr lang="en-US" dirty="0"/>
              <a:t>c. There are two external forces: book </a:t>
            </a:r>
            <a:r>
              <a:rPr lang="en-US" altLang="ja-JP" dirty="0"/>
              <a:t>“</a:t>
            </a:r>
            <a:r>
              <a:rPr lang="en-US" dirty="0"/>
              <a:t>A</a:t>
            </a:r>
            <a:r>
              <a:rPr lang="en-US" altLang="ja-JP" dirty="0"/>
              <a:t>”</a:t>
            </a:r>
            <a:r>
              <a:rPr lang="en-US" dirty="0"/>
              <a:t> on book </a:t>
            </a:r>
            <a:r>
              <a:rPr lang="en-US" altLang="ja-JP" dirty="0"/>
              <a:t>“</a:t>
            </a:r>
            <a:r>
              <a:rPr lang="en-US" dirty="0"/>
              <a:t>B” and Earth on book </a:t>
            </a:r>
            <a:r>
              <a:rPr lang="en-US" altLang="ja-JP" dirty="0"/>
              <a:t>“</a:t>
            </a:r>
            <a:r>
              <a:rPr lang="en-US" dirty="0"/>
              <a:t>B.</a:t>
            </a:r>
            <a:r>
              <a:rPr lang="en-US" altLang="ja-JP" dirty="0"/>
              <a:t>”</a:t>
            </a:r>
            <a:endParaRPr lang="en-US" dirty="0"/>
          </a:p>
          <a:p>
            <a:pPr marL="306000" indent="-306000">
              <a:spcBef>
                <a:spcPts val="600"/>
              </a:spcBef>
              <a:buNone/>
            </a:pPr>
            <a:r>
              <a:rPr lang="en-US" dirty="0"/>
              <a:t>d. There are three external forces: book </a:t>
            </a:r>
            <a:r>
              <a:rPr lang="en-US" altLang="ja-JP" dirty="0"/>
              <a:t>“</a:t>
            </a:r>
            <a:r>
              <a:rPr lang="en-US" dirty="0"/>
              <a:t>A</a:t>
            </a:r>
            <a:r>
              <a:rPr lang="en-US" altLang="ja-JP" dirty="0"/>
              <a:t>”</a:t>
            </a:r>
            <a:r>
              <a:rPr lang="en-US" dirty="0"/>
              <a:t> on book </a:t>
            </a:r>
            <a:r>
              <a:rPr lang="en-US" altLang="ja-JP" dirty="0"/>
              <a:t>“</a:t>
            </a:r>
            <a:r>
              <a:rPr lang="en-US" dirty="0"/>
              <a:t>B,</a:t>
            </a:r>
            <a:r>
              <a:rPr lang="en-US" altLang="ja-JP" dirty="0"/>
              <a:t>”</a:t>
            </a:r>
            <a:r>
              <a:rPr lang="en-US" dirty="0"/>
              <a:t> the table on book </a:t>
            </a:r>
            <a:r>
              <a:rPr lang="en-US" altLang="ja-JP" dirty="0"/>
              <a:t>“</a:t>
            </a:r>
            <a:r>
              <a:rPr lang="en-US" dirty="0"/>
              <a:t>B,</a:t>
            </a:r>
            <a:r>
              <a:rPr lang="en-US" altLang="ja-JP" dirty="0"/>
              <a:t>”</a:t>
            </a:r>
            <a:r>
              <a:rPr lang="en-US" dirty="0"/>
              <a:t> and Earth on book </a:t>
            </a:r>
            <a:r>
              <a:rPr lang="en-US" altLang="ja-JP" dirty="0"/>
              <a:t>“</a:t>
            </a:r>
            <a:r>
              <a:rPr lang="en-US" dirty="0"/>
              <a:t>B.</a:t>
            </a:r>
            <a:r>
              <a:rPr lang="en-US" altLang="ja-JP" dirty="0"/>
              <a:t>”</a:t>
            </a:r>
            <a:endParaRPr lang="en-US" dirty="0"/>
          </a:p>
        </p:txBody>
      </p:sp>
    </p:spTree>
    <p:extLst>
      <p:ext uri="{BB962C8B-B14F-4D97-AF65-F5344CB8AC3E}">
        <p14:creationId xmlns:p14="http://schemas.microsoft.com/office/powerpoint/2010/main" val="87479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Which of the Following Statements Is Correct About the Force Diagram for Book “B”?</a:t>
            </a:r>
            <a:endParaRPr lang="en-IN" sz="3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606" y="1544416"/>
            <a:ext cx="2456992" cy="1870921"/>
          </a:xfrm>
          <a:prstGeom prst="rect">
            <a:avLst/>
          </a:prstGeom>
        </p:spPr>
      </p:pic>
      <p:sp>
        <p:nvSpPr>
          <p:cNvPr id="3" name="Content Placeholder 2"/>
          <p:cNvSpPr>
            <a:spLocks noGrp="1"/>
          </p:cNvSpPr>
          <p:nvPr>
            <p:ph sz="quarter" idx="13"/>
          </p:nvPr>
        </p:nvSpPr>
        <p:spPr>
          <a:xfrm>
            <a:off x="457200" y="1556326"/>
            <a:ext cx="5622324" cy="3090625"/>
          </a:xfrm>
        </p:spPr>
        <p:txBody>
          <a:bodyPr/>
          <a:lstStyle/>
          <a:p>
            <a:pPr marL="432" indent="0">
              <a:spcBef>
                <a:spcPts val="600"/>
              </a:spcBef>
              <a:buNone/>
            </a:pPr>
            <a:r>
              <a:rPr lang="en-US" dirty="0"/>
              <a:t>a. Book </a:t>
            </a:r>
            <a:r>
              <a:rPr lang="en-US" altLang="ja-JP" dirty="0"/>
              <a:t>“</a:t>
            </a:r>
            <a:r>
              <a:rPr lang="en-US" dirty="0"/>
              <a:t>B</a:t>
            </a:r>
            <a:r>
              <a:rPr lang="en-US" altLang="ja-JP" dirty="0"/>
              <a:t>”</a:t>
            </a:r>
            <a:r>
              <a:rPr lang="en-US" dirty="0"/>
              <a:t> is represented as a box.</a:t>
            </a:r>
          </a:p>
          <a:p>
            <a:pPr marL="306000" indent="-306000">
              <a:spcBef>
                <a:spcPts val="600"/>
              </a:spcBef>
              <a:buNone/>
            </a:pPr>
            <a:r>
              <a:rPr lang="en-US" dirty="0"/>
              <a:t>b. There is one external force: book </a:t>
            </a:r>
            <a:r>
              <a:rPr lang="en-US" altLang="ja-JP" dirty="0"/>
              <a:t>“</a:t>
            </a:r>
            <a:r>
              <a:rPr lang="en-US" dirty="0"/>
              <a:t>A</a:t>
            </a:r>
            <a:r>
              <a:rPr lang="en-US" altLang="ja-JP" dirty="0"/>
              <a:t>”</a:t>
            </a:r>
            <a:r>
              <a:rPr lang="en-US" dirty="0"/>
              <a:t> on book </a:t>
            </a:r>
            <a:r>
              <a:rPr lang="en-US" altLang="ja-JP" dirty="0"/>
              <a:t>“</a:t>
            </a:r>
            <a:r>
              <a:rPr lang="en-US" dirty="0"/>
              <a:t>B.</a:t>
            </a:r>
            <a:r>
              <a:rPr lang="en-US" altLang="ja-JP" dirty="0"/>
              <a:t>”</a:t>
            </a:r>
            <a:endParaRPr lang="en-US" dirty="0"/>
          </a:p>
          <a:p>
            <a:pPr marL="302400" indent="-302400">
              <a:spcBef>
                <a:spcPts val="600"/>
              </a:spcBef>
              <a:buNone/>
            </a:pPr>
            <a:r>
              <a:rPr lang="en-US" b="1" dirty="0">
                <a:solidFill>
                  <a:srgbClr val="C00000"/>
                </a:solidFill>
              </a:rPr>
              <a:t>c. There are two external forces: book </a:t>
            </a:r>
            <a:r>
              <a:rPr lang="en-US" altLang="ja-JP" b="1" dirty="0">
                <a:solidFill>
                  <a:srgbClr val="C00000"/>
                </a:solidFill>
              </a:rPr>
              <a:t>“</a:t>
            </a:r>
            <a:r>
              <a:rPr lang="en-US" b="1" dirty="0">
                <a:solidFill>
                  <a:srgbClr val="C00000"/>
                </a:solidFill>
              </a:rPr>
              <a:t>A</a:t>
            </a:r>
            <a:r>
              <a:rPr lang="en-US" altLang="ja-JP" b="1" dirty="0">
                <a:solidFill>
                  <a:srgbClr val="C00000"/>
                </a:solidFill>
              </a:rPr>
              <a:t>”</a:t>
            </a:r>
            <a:r>
              <a:rPr lang="en-US" b="1" dirty="0">
                <a:solidFill>
                  <a:srgbClr val="C00000"/>
                </a:solidFill>
              </a:rPr>
              <a:t> on book </a:t>
            </a:r>
            <a:r>
              <a:rPr lang="en-US" altLang="ja-JP" b="1" dirty="0">
                <a:solidFill>
                  <a:srgbClr val="C00000"/>
                </a:solidFill>
              </a:rPr>
              <a:t>“</a:t>
            </a:r>
            <a:r>
              <a:rPr lang="en-US" b="1" dirty="0">
                <a:solidFill>
                  <a:srgbClr val="C00000"/>
                </a:solidFill>
              </a:rPr>
              <a:t>B” and Earth on book </a:t>
            </a:r>
            <a:r>
              <a:rPr lang="en-US" altLang="ja-JP" b="1" dirty="0">
                <a:solidFill>
                  <a:srgbClr val="C00000"/>
                </a:solidFill>
              </a:rPr>
              <a:t>“</a:t>
            </a:r>
            <a:r>
              <a:rPr lang="en-US" b="1" dirty="0">
                <a:solidFill>
                  <a:srgbClr val="C00000"/>
                </a:solidFill>
              </a:rPr>
              <a:t>B.</a:t>
            </a:r>
            <a:r>
              <a:rPr lang="en-US" altLang="ja-JP" b="1" dirty="0">
                <a:solidFill>
                  <a:srgbClr val="C00000"/>
                </a:solidFill>
              </a:rPr>
              <a:t>”</a:t>
            </a:r>
            <a:endParaRPr lang="en-US" b="1" dirty="0">
              <a:solidFill>
                <a:srgbClr val="C00000"/>
              </a:solidFill>
            </a:endParaRPr>
          </a:p>
          <a:p>
            <a:pPr marL="306000" indent="-306000">
              <a:spcBef>
                <a:spcPts val="600"/>
              </a:spcBef>
              <a:buNone/>
            </a:pPr>
            <a:r>
              <a:rPr lang="en-US" dirty="0"/>
              <a:t>d. There are three external forces: book </a:t>
            </a:r>
            <a:r>
              <a:rPr lang="en-US" altLang="ja-JP" dirty="0"/>
              <a:t>“</a:t>
            </a:r>
            <a:r>
              <a:rPr lang="en-US" dirty="0"/>
              <a:t>A</a:t>
            </a:r>
            <a:r>
              <a:rPr lang="en-US" altLang="ja-JP" dirty="0"/>
              <a:t>”</a:t>
            </a:r>
            <a:r>
              <a:rPr lang="en-US" dirty="0"/>
              <a:t> on book </a:t>
            </a:r>
            <a:r>
              <a:rPr lang="en-US" altLang="ja-JP" dirty="0"/>
              <a:t>“</a:t>
            </a:r>
            <a:r>
              <a:rPr lang="en-US" dirty="0"/>
              <a:t>B,</a:t>
            </a:r>
            <a:r>
              <a:rPr lang="en-US" altLang="ja-JP" dirty="0"/>
              <a:t>”</a:t>
            </a:r>
            <a:r>
              <a:rPr lang="en-US" dirty="0"/>
              <a:t> the table on book </a:t>
            </a:r>
            <a:r>
              <a:rPr lang="en-US" altLang="ja-JP" dirty="0"/>
              <a:t>“</a:t>
            </a:r>
            <a:r>
              <a:rPr lang="en-US" dirty="0"/>
              <a:t>B,</a:t>
            </a:r>
            <a:r>
              <a:rPr lang="en-US" altLang="ja-JP" dirty="0"/>
              <a:t>”</a:t>
            </a:r>
            <a:r>
              <a:rPr lang="en-US" dirty="0"/>
              <a:t> and Earth on book </a:t>
            </a:r>
            <a:r>
              <a:rPr lang="en-US" altLang="ja-JP" dirty="0"/>
              <a:t>“</a:t>
            </a:r>
            <a:r>
              <a:rPr lang="en-US" dirty="0"/>
              <a:t>B.</a:t>
            </a:r>
            <a:r>
              <a:rPr lang="en-US" altLang="ja-JP" dirty="0"/>
              <a:t>”</a:t>
            </a:r>
            <a:endParaRPr lang="en-US" dirty="0"/>
          </a:p>
        </p:txBody>
      </p:sp>
    </p:spTree>
    <p:extLst>
      <p:ext uri="{BB962C8B-B14F-4D97-AF65-F5344CB8AC3E}">
        <p14:creationId xmlns:p14="http://schemas.microsoft.com/office/powerpoint/2010/main" val="261782575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10588</TotalTime>
  <Words>5222</Words>
  <Application>Microsoft Office PowerPoint</Application>
  <PresentationFormat>On-screen Show (4:3)</PresentationFormat>
  <Paragraphs>397</Paragraphs>
  <Slides>54</Slides>
  <Notes>54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3" baseType="lpstr">
      <vt:lpstr>MS Gothic</vt:lpstr>
      <vt:lpstr>Arial</vt:lpstr>
      <vt:lpstr>Arial (Headings)</vt:lpstr>
      <vt:lpstr>Noto Sans Symbols</vt:lpstr>
      <vt:lpstr>Times New Roman</vt:lpstr>
      <vt:lpstr>Verdana</vt:lpstr>
      <vt:lpstr>508 Lecture</vt:lpstr>
      <vt:lpstr>1_508 Lecture</vt:lpstr>
      <vt:lpstr>Equation</vt:lpstr>
      <vt:lpstr>College Physics: Explore and Apply</vt:lpstr>
      <vt:lpstr>Select the Statement That Is Not Correct.</vt:lpstr>
      <vt:lpstr>Select the Statement That Is Not Correct.</vt:lpstr>
      <vt:lpstr>Select the Statement That Is Correct.</vt:lpstr>
      <vt:lpstr>Select the Statement That Is Correct.</vt:lpstr>
      <vt:lpstr>Why Can We Usually Ignore the Effect of Air on Stationary Objects?</vt:lpstr>
      <vt:lpstr>Why Can We Usually Ignore the Effect of Air on Stationary Objects?</vt:lpstr>
      <vt:lpstr>Which of the Following Statements Is Correct About the Force Diagram for Book “B”?</vt:lpstr>
      <vt:lpstr>Which of the Following Statements Is Correct About the Force Diagram for Book “B”?</vt:lpstr>
      <vt:lpstr>You Slide Toward the Right at Decreasing Speed on a Horizontal Wooden Floor. Choose Yourself as the System. Which of the Following Objects Is Not an External Object That Interacts with You?</vt:lpstr>
      <vt:lpstr>You Slide Toward the Right at Decreasing Speed on a Horizontal Wooden Floor. Choose Yourself as the System. Which of the Following Objects Is Not an External Object That Interacts with You?</vt:lpstr>
      <vt:lpstr>A Book Bag Is Hanging from a Spring Scale. The Book Bag Hanging from a Spring Scale Is Partially Supported by a Platform Scale. The Platform Scale Reads About 36 Units of Force, and the Spring Scale Reads About 28 Units of Force. What Is the Magnitude of the Force That Earth Exerts on the Bag?</vt:lpstr>
      <vt:lpstr>A Book Bag Is Hanging from a Spring Scale. The Book Bag Hanging from a Spring Scale Is Partially Supported by a Platform Scale. The Platform Scale Reads About 36 Units of Force, and the Spring Scale Reads About 28 Units of Force. What Is the Magnitude of the Force That Earth Exerts on the Bag?</vt:lpstr>
      <vt:lpstr>Select the Statement That Is the Most Correct.</vt:lpstr>
      <vt:lpstr>Select the Statement That Is the Most Correct.</vt:lpstr>
      <vt:lpstr>Which Type of Motion Is Possible for the System Object When the Sum of Forces Is Zero? Be Prepared to Give an Example for Your Choice(s).</vt:lpstr>
      <vt:lpstr>Which Type of Motion Is Possible for the System Object When the Sum of Forces Is Zero? Be Prepared to Give an Example for Your Choice(s).</vt:lpstr>
      <vt:lpstr>An Elevator in a Tall Office Building Moves Downward at Constant Speed. How Does the Magnitude of the Upward Force Exerted by the Cable on the Elevator Compare to the Magnitude of the Downward Force Exerted by Earth on the Elevator?</vt:lpstr>
      <vt:lpstr>An Elevator in a Tall Office Building Moves Downward at Constant Speed. How Does the Magnitude of the Upward Force Exerted by the Cable on the Elevator Compare to the Magnitude of the Downward Force Exerted by Earth on the Elevator?</vt:lpstr>
      <vt:lpstr>Observer 1 Is Slouched down in the Passenger Seat of a Car and Cannot See Outside the Car. Suddenly, He Observes a Coffee Mug Sliding Toward Him from the Dashboard.</vt:lpstr>
      <vt:lpstr>Observer 1 Is Slouched down in the Passenger Seat of a Car and Cannot See Outside the Car. Suddenly, He Observes a Coffee Mug Sliding Toward Him from the Dashboard.</vt:lpstr>
      <vt:lpstr>Which of the Following People Is in an Inertial Reference Frame?</vt:lpstr>
      <vt:lpstr>Which of the Following People Is in an Inertial Reference Frame?</vt:lpstr>
      <vt:lpstr>A Person on Rollerblades Is Being Pushed by a Friend at an Acceleration of +1            The Force the Friend Exerts on the Person Is +70 N, and the Resistive Force from the Ground on the Rollerblades Is −2 N. What Is the Mass of the Person?</vt:lpstr>
      <vt:lpstr>A Person on Rollerblades Is Being Pushed by a Friend at an Acceleration of +1            The Force the Friend Exerts on the Person Is +70 N, and the Resistive Force from the Ground on the Rollerblades Is −2 N. What Is the Mass of the Person?</vt:lpstr>
      <vt:lpstr>A Student Says the Following: Mass Times Acceleration Is a Special Force Exerted on an Object and It Should Be Represented on the Force Diagram. Which Reason Could You Give to Help the Student?</vt:lpstr>
      <vt:lpstr>A Student Says the Following: Mass Times Acceleration Is a Special Force Exerted on an Object and It Should Be Represented on the Force Diagram. Which Reason Could You Give to Help the Student?</vt:lpstr>
      <vt:lpstr>Which of the Following Statements Is Always Correct About Falling Objects near Earth’s Surface?</vt:lpstr>
      <vt:lpstr>Which of the Following Statements Is Always Correct About Falling Objects near Earth’s Surface?</vt:lpstr>
      <vt:lpstr>Which Option Best Completes the Following Statement? If the Net Force on an Object Points Fill in the Blank the Velocity of the Object, the Object Will Fill in the Blank.</vt:lpstr>
      <vt:lpstr>Which Option Best Completes the Following Statement? If the Net Force on an Object Points Fill in the Blank the Velocity of the Object, the Object Will Fill in the Blank.</vt:lpstr>
      <vt:lpstr>Which of the Following Is a Useful Type of Representation for Physics Problem Solving?</vt:lpstr>
      <vt:lpstr>Which of the Following Is a Useful Type of Representation for Physics Problem Solving?</vt:lpstr>
      <vt:lpstr>Equation Jeopardy: Given the Following Three Equations, What Cannot Be Deduced Directly Without Calculation About the Motion of the System Object?</vt:lpstr>
      <vt:lpstr>Equation Jeopardy: Given the Following Three Equations, What Cannot Be Deduced Directly Without Calculation About the Motion of the System Object?</vt:lpstr>
      <vt:lpstr>Three Friends Argue About the Type of Information a Bathroom Scale Reports. Eugenia Says That It Reads the Weight of a Person, Alan Says That It Reads the Sum of the Forces Exerted on the Person by Earth and the Scale, and Mike Says That It Reads the Magnitude of Force That the Person Exerts on the Scale. Who Is Correct? (Be Prepared to Explain Your Reasoning.)</vt:lpstr>
      <vt:lpstr>Three Friends Argue About the Type of Information a Bathroom Scale Reports. Eugenia Says That It Reads the Weight of a Person, Alan Says That It Reads the Sum of the Forces Exerted on the Person by Earth and the Scale, and Mike Says That It Reads the Magnitude of Force That the Person Exerts on the Scale. Who Is Correct? (Be Prepared to Explain Your Reasoning.)</vt:lpstr>
      <vt:lpstr>Which Force Diagram Best Represents an Elevator Moving at a Constant Speed?</vt:lpstr>
      <vt:lpstr>Which Force Diagram Best Represents an Elevator Moving at a Constant Speed?</vt:lpstr>
      <vt:lpstr>Which of the Following Statements Is Correct?</vt:lpstr>
      <vt:lpstr>Which of the Following Statements Is Correct?</vt:lpstr>
      <vt:lpstr>If the Net Force on an Object Points in the Horizontal Direction, Which Statement Must Be False?</vt:lpstr>
      <vt:lpstr>If the Net Force on an Object Points in the Horizontal Direction, Which Statement Must Be False?</vt:lpstr>
      <vt:lpstr>Testing Experiment: Our Hypothesis That the Forces Between Two Interacting Objects Are Equal in Magnitude and Opposite in Direction Will Not Lead to Which Prediction?</vt:lpstr>
      <vt:lpstr>Testing Experiment: Our Hypothesis That the Forces Between Two Interacting Objects Are Equal in Magnitude and Opposite in Direction Will Not Lead to Which Prediction?</vt:lpstr>
      <vt:lpstr>Which of the Following Statements Is Correct?</vt:lpstr>
      <vt:lpstr>Which of the Following Statements Is Correct?</vt:lpstr>
      <vt:lpstr>Which of the Following Statements Is Correct?</vt:lpstr>
      <vt:lpstr>Which of the Following Statements Is Correct?</vt:lpstr>
      <vt:lpstr>Making Sense of Newton’s Third Law</vt:lpstr>
      <vt:lpstr>Making Sense of Newton’s Third Law</vt:lpstr>
      <vt:lpstr>Making Sense of Newton’s Third Law</vt:lpstr>
      <vt:lpstr>Making Sense of Newton’s Third Law</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 Explore and Apply, Second Edition, Chapter 3 Clickers, Newtonian Mechanics</dc:title>
  <dc:subject>Science</dc:subject>
  <dc:creator>Etkina/Planinsic/Heuvelen</dc:creator>
  <cp:keywords>College Physics</cp:keywords>
  <cp:lastModifiedBy>John Dine</cp:lastModifiedBy>
  <cp:revision>1292</cp:revision>
  <dcterms:modified xsi:type="dcterms:W3CDTF">2019-01-24T15:59:31Z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